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48" r:id="rId5"/>
  </p:sldMasterIdLst>
  <p:notesMasterIdLst>
    <p:notesMasterId r:id="rId33"/>
  </p:notesMasterIdLst>
  <p:sldIdLst>
    <p:sldId id="259" r:id="rId6"/>
    <p:sldId id="262" r:id="rId7"/>
    <p:sldId id="292" r:id="rId8"/>
    <p:sldId id="272" r:id="rId9"/>
    <p:sldId id="276" r:id="rId10"/>
    <p:sldId id="295" r:id="rId11"/>
    <p:sldId id="287" r:id="rId12"/>
    <p:sldId id="296" r:id="rId13"/>
    <p:sldId id="293" r:id="rId14"/>
    <p:sldId id="289" r:id="rId15"/>
    <p:sldId id="288" r:id="rId16"/>
    <p:sldId id="290" r:id="rId17"/>
    <p:sldId id="294" r:id="rId18"/>
    <p:sldId id="291" r:id="rId19"/>
    <p:sldId id="300" r:id="rId20"/>
    <p:sldId id="301" r:id="rId21"/>
    <p:sldId id="297" r:id="rId22"/>
    <p:sldId id="298" r:id="rId23"/>
    <p:sldId id="302" r:id="rId24"/>
    <p:sldId id="299" r:id="rId25"/>
    <p:sldId id="275" r:id="rId26"/>
    <p:sldId id="274" r:id="rId27"/>
    <p:sldId id="285" r:id="rId28"/>
    <p:sldId id="278" r:id="rId29"/>
    <p:sldId id="279" r:id="rId30"/>
    <p:sldId id="280" r:id="rId31"/>
    <p:sldId id="28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1417"/>
    <a:srgbClr val="6C7373"/>
    <a:srgbClr val="E1E1E1"/>
    <a:srgbClr val="566568"/>
    <a:srgbClr val="C41039"/>
    <a:srgbClr val="69787B"/>
    <a:srgbClr val="69780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5" autoAdjust="0"/>
    <p:restoredTop sz="94567"/>
  </p:normalViewPr>
  <p:slideViewPr>
    <p:cSldViewPr snapToGrid="0" snapToObjects="1">
      <p:cViewPr varScale="1">
        <p:scale>
          <a:sx n="27" d="100"/>
          <a:sy n="27" d="100"/>
        </p:scale>
        <p:origin x="1308" y="4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Chong Walker" userId="5e733e70-68f3-44a6-9a5c-10d319e8ded3" providerId="ADAL" clId="{A3FCCEBB-B884-4794-82C0-B64F56D41169}"/>
    <pc:docChg chg="modSld">
      <pc:chgData name="Jason Chong Walker" userId="5e733e70-68f3-44a6-9a5c-10d319e8ded3" providerId="ADAL" clId="{A3FCCEBB-B884-4794-82C0-B64F56D41169}" dt="2020-06-19T19:24:20.925" v="1" actId="20577"/>
      <pc:docMkLst>
        <pc:docMk/>
      </pc:docMkLst>
      <pc:sldChg chg="modSp mod">
        <pc:chgData name="Jason Chong Walker" userId="5e733e70-68f3-44a6-9a5c-10d319e8ded3" providerId="ADAL" clId="{A3FCCEBB-B884-4794-82C0-B64F56D41169}" dt="2020-06-19T19:24:20.925" v="1" actId="20577"/>
        <pc:sldMkLst>
          <pc:docMk/>
          <pc:sldMk cId="1584286757" sldId="259"/>
        </pc:sldMkLst>
        <pc:spChg chg="mod">
          <ac:chgData name="Jason Chong Walker" userId="5e733e70-68f3-44a6-9a5c-10d319e8ded3" providerId="ADAL" clId="{A3FCCEBB-B884-4794-82C0-B64F56D41169}" dt="2020-06-19T19:24:20.925" v="1" actId="20577"/>
          <ac:spMkLst>
            <pc:docMk/>
            <pc:sldMk cId="1584286757" sldId="259"/>
            <ac:spMk id="4" creationId="{00000000-0000-0000-0000-000000000000}"/>
          </ac:spMkLst>
        </pc:spChg>
      </pc:sldChg>
    </pc:docChg>
  </pc:docChgLst>
  <pc:docChgLst>
    <pc:chgData name="Jason Chong Walker" userId="5e733e70-68f3-44a6-9a5c-10d319e8ded3" providerId="ADAL" clId="{6CAB4453-F0CA-441E-935D-128E6E2DBD60}"/>
    <pc:docChg chg="modSld">
      <pc:chgData name="Jason Chong Walker" userId="5e733e70-68f3-44a6-9a5c-10d319e8ded3" providerId="ADAL" clId="{6CAB4453-F0CA-441E-935D-128E6E2DBD60}" dt="2020-06-19T15:42:24.430" v="5" actId="20577"/>
      <pc:docMkLst>
        <pc:docMk/>
      </pc:docMkLst>
      <pc:sldChg chg="modSp mod">
        <pc:chgData name="Jason Chong Walker" userId="5e733e70-68f3-44a6-9a5c-10d319e8ded3" providerId="ADAL" clId="{6CAB4453-F0CA-441E-935D-128E6E2DBD60}" dt="2020-06-19T15:42:24.430" v="5" actId="20577"/>
        <pc:sldMkLst>
          <pc:docMk/>
          <pc:sldMk cId="1584286757" sldId="259"/>
        </pc:sldMkLst>
        <pc:spChg chg="mod">
          <ac:chgData name="Jason Chong Walker" userId="5e733e70-68f3-44a6-9a5c-10d319e8ded3" providerId="ADAL" clId="{6CAB4453-F0CA-441E-935D-128E6E2DBD60}" dt="2020-06-19T15:42:24.430" v="5" actId="20577"/>
          <ac:spMkLst>
            <pc:docMk/>
            <pc:sldMk cId="1584286757" sldId="259"/>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E3AD09-9720-9047-BB14-484CD98DBB2F}" type="datetimeFigureOut">
              <a:rPr lang="en-US" smtClean="0"/>
              <a:t>6/19/2020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380D64-6F43-4C4D-BE6A-3F3482AA5165}" type="slidenum">
              <a:rPr lang="en-US" smtClean="0"/>
              <a:t>‹#›</a:t>
            </a:fld>
            <a:endParaRPr lang="en-US" dirty="0"/>
          </a:p>
        </p:txBody>
      </p:sp>
    </p:spTree>
    <p:extLst>
      <p:ext uri="{BB962C8B-B14F-4D97-AF65-F5344CB8AC3E}">
        <p14:creationId xmlns:p14="http://schemas.microsoft.com/office/powerpoint/2010/main" val="42523900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380D64-6F43-4C4D-BE6A-3F3482AA5165}" type="slidenum">
              <a:rPr lang="en-US" smtClean="0"/>
              <a:t>1</a:t>
            </a:fld>
            <a:endParaRPr lang="en-US" dirty="0"/>
          </a:p>
        </p:txBody>
      </p:sp>
    </p:spTree>
    <p:extLst>
      <p:ext uri="{BB962C8B-B14F-4D97-AF65-F5344CB8AC3E}">
        <p14:creationId xmlns:p14="http://schemas.microsoft.com/office/powerpoint/2010/main" val="690779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81D06D70-D574-43E7-AC66-84D6258C94C4}" type="slidenum">
              <a:rPr lang="en-US" sz="1200"/>
              <a:pPr/>
              <a:t>14</a:t>
            </a:fld>
            <a:endParaRPr lang="en-US" sz="12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914400" y="4267200"/>
            <a:ext cx="5029200" cy="441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endParaRPr lang="en-US" dirty="0"/>
          </a:p>
        </p:txBody>
      </p:sp>
    </p:spTree>
    <p:extLst>
      <p:ext uri="{BB962C8B-B14F-4D97-AF65-F5344CB8AC3E}">
        <p14:creationId xmlns:p14="http://schemas.microsoft.com/office/powerpoint/2010/main" val="361103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380D64-6F43-4C4D-BE6A-3F3482AA5165}" type="slidenum">
              <a:rPr lang="en-US" smtClean="0"/>
              <a:t>15</a:t>
            </a:fld>
            <a:endParaRPr lang="en-US" dirty="0"/>
          </a:p>
        </p:txBody>
      </p:sp>
    </p:spTree>
    <p:extLst>
      <p:ext uri="{BB962C8B-B14F-4D97-AF65-F5344CB8AC3E}">
        <p14:creationId xmlns:p14="http://schemas.microsoft.com/office/powerpoint/2010/main" val="1827851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380D64-6F43-4C4D-BE6A-3F3482AA5165}" type="slidenum">
              <a:rPr lang="en-US" smtClean="0"/>
              <a:t>16</a:t>
            </a:fld>
            <a:endParaRPr lang="en-US" dirty="0"/>
          </a:p>
        </p:txBody>
      </p:sp>
    </p:spTree>
    <p:extLst>
      <p:ext uri="{BB962C8B-B14F-4D97-AF65-F5344CB8AC3E}">
        <p14:creationId xmlns:p14="http://schemas.microsoft.com/office/powerpoint/2010/main" val="3826486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itchFamily="34" charset="0"/>
              </a:defRPr>
            </a:lvl1pPr>
            <a:lvl2pPr marL="757148" indent="-290479">
              <a:spcBef>
                <a:spcPct val="30000"/>
              </a:spcBef>
              <a:defRPr sz="1200">
                <a:solidFill>
                  <a:schemeClr val="tx1"/>
                </a:solidFill>
                <a:latin typeface="Calibri" pitchFamily="34" charset="0"/>
              </a:defRPr>
            </a:lvl2pPr>
            <a:lvl3pPr marL="1165087" indent="-231748">
              <a:spcBef>
                <a:spcPct val="30000"/>
              </a:spcBef>
              <a:defRPr sz="1200">
                <a:solidFill>
                  <a:schemeClr val="tx1"/>
                </a:solidFill>
                <a:latin typeface="Calibri" pitchFamily="34" charset="0"/>
              </a:defRPr>
            </a:lvl3pPr>
            <a:lvl4pPr marL="1631757" indent="-231748">
              <a:spcBef>
                <a:spcPct val="30000"/>
              </a:spcBef>
              <a:defRPr sz="1200">
                <a:solidFill>
                  <a:schemeClr val="tx1"/>
                </a:solidFill>
                <a:latin typeface="Calibri" pitchFamily="34" charset="0"/>
              </a:defRPr>
            </a:lvl4pPr>
            <a:lvl5pPr marL="2098427" indent="-231748">
              <a:spcBef>
                <a:spcPct val="30000"/>
              </a:spcBef>
              <a:defRPr sz="1200">
                <a:solidFill>
                  <a:schemeClr val="tx1"/>
                </a:solidFill>
                <a:latin typeface="Calibri" pitchFamily="34" charset="0"/>
              </a:defRPr>
            </a:lvl5pPr>
            <a:lvl6pPr marL="2555573" indent="-231748" eaLnBrk="0" fontAlgn="base" hangingPunct="0">
              <a:spcBef>
                <a:spcPct val="30000"/>
              </a:spcBef>
              <a:spcAft>
                <a:spcPct val="0"/>
              </a:spcAft>
              <a:defRPr sz="1200">
                <a:solidFill>
                  <a:schemeClr val="tx1"/>
                </a:solidFill>
                <a:latin typeface="Calibri" pitchFamily="34" charset="0"/>
              </a:defRPr>
            </a:lvl6pPr>
            <a:lvl7pPr marL="3012719" indent="-231748" eaLnBrk="0" fontAlgn="base" hangingPunct="0">
              <a:spcBef>
                <a:spcPct val="30000"/>
              </a:spcBef>
              <a:spcAft>
                <a:spcPct val="0"/>
              </a:spcAft>
              <a:defRPr sz="1200">
                <a:solidFill>
                  <a:schemeClr val="tx1"/>
                </a:solidFill>
                <a:latin typeface="Calibri" pitchFamily="34" charset="0"/>
              </a:defRPr>
            </a:lvl7pPr>
            <a:lvl8pPr marL="3469864" indent="-231748" eaLnBrk="0" fontAlgn="base" hangingPunct="0">
              <a:spcBef>
                <a:spcPct val="30000"/>
              </a:spcBef>
              <a:spcAft>
                <a:spcPct val="0"/>
              </a:spcAft>
              <a:defRPr sz="1200">
                <a:solidFill>
                  <a:schemeClr val="tx1"/>
                </a:solidFill>
                <a:latin typeface="Calibri" pitchFamily="34" charset="0"/>
              </a:defRPr>
            </a:lvl8pPr>
            <a:lvl9pPr marL="3927011" indent="-23174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C8C25B8-FCD6-4C2D-A0F9-19628F6AB8B3}" type="slidenum">
              <a:rPr lang="en-US" altLang="en-US" smtClean="0">
                <a:solidFill>
                  <a:srgbClr val="000000"/>
                </a:solidFill>
                <a:latin typeface="Gill Sans" pitchFamily="-64" charset="0"/>
                <a:ea typeface="ヒラギノ角ゴ ProN W3" pitchFamily="-64" charset="-128"/>
                <a:sym typeface="Gill Sans" pitchFamily="-64" charset="0"/>
              </a:rPr>
              <a:pPr eaLnBrk="1" hangingPunct="1">
                <a:spcBef>
                  <a:spcPct val="0"/>
                </a:spcBef>
              </a:pPr>
              <a:t>17</a:t>
            </a:fld>
            <a:endParaRPr lang="en-US" altLang="en-US" dirty="0">
              <a:solidFill>
                <a:srgbClr val="000000"/>
              </a:solidFill>
              <a:latin typeface="Gill Sans" pitchFamily="-64" charset="0"/>
              <a:ea typeface="ヒラギノ角ゴ ProN W3" pitchFamily="-64" charset="-128"/>
              <a:sym typeface="Gill Sans" pitchFamily="-6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p:cNvSpPr>
          <p:nvPr>
            <p:ph type="body" idx="1"/>
          </p:nvPr>
        </p:nvSpPr>
        <p:spPr/>
        <p:txBody>
          <a:bodyPr/>
          <a:lstStyle/>
          <a:p>
            <a:pPr marL="800005">
              <a:defRPr/>
            </a:pPr>
            <a:endParaRPr lang="en-US" altLang="en-US" dirty="0"/>
          </a:p>
        </p:txBody>
      </p:sp>
    </p:spTree>
    <p:extLst>
      <p:ext uri="{BB962C8B-B14F-4D97-AF65-F5344CB8AC3E}">
        <p14:creationId xmlns:p14="http://schemas.microsoft.com/office/powerpoint/2010/main" val="15870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itchFamily="34" charset="0"/>
              </a:defRPr>
            </a:lvl1pPr>
            <a:lvl2pPr marL="757148" indent="-290479">
              <a:spcBef>
                <a:spcPct val="30000"/>
              </a:spcBef>
              <a:defRPr sz="1200">
                <a:solidFill>
                  <a:schemeClr val="tx1"/>
                </a:solidFill>
                <a:latin typeface="Calibri" pitchFamily="34" charset="0"/>
              </a:defRPr>
            </a:lvl2pPr>
            <a:lvl3pPr marL="1165087" indent="-231748">
              <a:spcBef>
                <a:spcPct val="30000"/>
              </a:spcBef>
              <a:defRPr sz="1200">
                <a:solidFill>
                  <a:schemeClr val="tx1"/>
                </a:solidFill>
                <a:latin typeface="Calibri" pitchFamily="34" charset="0"/>
              </a:defRPr>
            </a:lvl3pPr>
            <a:lvl4pPr marL="1631757" indent="-231748">
              <a:spcBef>
                <a:spcPct val="30000"/>
              </a:spcBef>
              <a:defRPr sz="1200">
                <a:solidFill>
                  <a:schemeClr val="tx1"/>
                </a:solidFill>
                <a:latin typeface="Calibri" pitchFamily="34" charset="0"/>
              </a:defRPr>
            </a:lvl4pPr>
            <a:lvl5pPr marL="2098427" indent="-231748">
              <a:spcBef>
                <a:spcPct val="30000"/>
              </a:spcBef>
              <a:defRPr sz="1200">
                <a:solidFill>
                  <a:schemeClr val="tx1"/>
                </a:solidFill>
                <a:latin typeface="Calibri" pitchFamily="34" charset="0"/>
              </a:defRPr>
            </a:lvl5pPr>
            <a:lvl6pPr marL="2555573" indent="-231748" eaLnBrk="0" fontAlgn="base" hangingPunct="0">
              <a:spcBef>
                <a:spcPct val="30000"/>
              </a:spcBef>
              <a:spcAft>
                <a:spcPct val="0"/>
              </a:spcAft>
              <a:defRPr sz="1200">
                <a:solidFill>
                  <a:schemeClr val="tx1"/>
                </a:solidFill>
                <a:latin typeface="Calibri" pitchFamily="34" charset="0"/>
              </a:defRPr>
            </a:lvl6pPr>
            <a:lvl7pPr marL="3012719" indent="-231748" eaLnBrk="0" fontAlgn="base" hangingPunct="0">
              <a:spcBef>
                <a:spcPct val="30000"/>
              </a:spcBef>
              <a:spcAft>
                <a:spcPct val="0"/>
              </a:spcAft>
              <a:defRPr sz="1200">
                <a:solidFill>
                  <a:schemeClr val="tx1"/>
                </a:solidFill>
                <a:latin typeface="Calibri" pitchFamily="34" charset="0"/>
              </a:defRPr>
            </a:lvl7pPr>
            <a:lvl8pPr marL="3469864" indent="-231748" eaLnBrk="0" fontAlgn="base" hangingPunct="0">
              <a:spcBef>
                <a:spcPct val="30000"/>
              </a:spcBef>
              <a:spcAft>
                <a:spcPct val="0"/>
              </a:spcAft>
              <a:defRPr sz="1200">
                <a:solidFill>
                  <a:schemeClr val="tx1"/>
                </a:solidFill>
                <a:latin typeface="Calibri" pitchFamily="34" charset="0"/>
              </a:defRPr>
            </a:lvl8pPr>
            <a:lvl9pPr marL="3927011" indent="-23174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E80CD8B-C60C-4E0E-A4D9-AE50AEBAC8F5}" type="slidenum">
              <a:rPr lang="en-US" altLang="en-US" smtClean="0">
                <a:solidFill>
                  <a:srgbClr val="000000"/>
                </a:solidFill>
                <a:latin typeface="Gill Sans" pitchFamily="-64" charset="0"/>
                <a:ea typeface="ヒラギノ角ゴ ProN W3" pitchFamily="-64" charset="-128"/>
                <a:sym typeface="Gill Sans" pitchFamily="-64" charset="0"/>
              </a:rPr>
              <a:pPr eaLnBrk="1" hangingPunct="1">
                <a:spcBef>
                  <a:spcPct val="0"/>
                </a:spcBef>
              </a:pPr>
              <a:t>18</a:t>
            </a:fld>
            <a:endParaRPr lang="en-US" altLang="en-US" dirty="0">
              <a:solidFill>
                <a:srgbClr val="000000"/>
              </a:solidFill>
              <a:latin typeface="Gill Sans" pitchFamily="-64" charset="0"/>
              <a:ea typeface="ヒラギノ角ゴ ProN W3" pitchFamily="-64" charset="-128"/>
              <a:sym typeface="Gill Sans" pitchFamily="-64"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4064821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0E844B3A-540C-4842-ABC9-6EC4C105AEB3}" type="slidenum">
              <a:rPr lang="en-US" smtClean="0"/>
              <a:pPr>
                <a:defRPr/>
              </a:pPr>
              <a:t>20</a:t>
            </a:fld>
            <a:endParaRPr lang="en-US" dirty="0"/>
          </a:p>
        </p:txBody>
      </p:sp>
    </p:spTree>
    <p:extLst>
      <p:ext uri="{BB962C8B-B14F-4D97-AF65-F5344CB8AC3E}">
        <p14:creationId xmlns:p14="http://schemas.microsoft.com/office/powerpoint/2010/main" val="216652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AF531A-3D29-4006-B8FC-DE40DFD59444}" type="slidenum">
              <a:rPr lang="en-US" smtClean="0"/>
              <a:t>22</a:t>
            </a:fld>
            <a:endParaRPr lang="en-US" dirty="0"/>
          </a:p>
        </p:txBody>
      </p:sp>
    </p:spTree>
    <p:extLst>
      <p:ext uri="{BB962C8B-B14F-4D97-AF65-F5344CB8AC3E}">
        <p14:creationId xmlns:p14="http://schemas.microsoft.com/office/powerpoint/2010/main" val="1896431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979123" y="8844917"/>
            <a:ext cx="3043979" cy="464183"/>
          </a:xfrm>
          <a:prstGeom prst="rect">
            <a:avLst/>
          </a:prstGeom>
          <a:noFill/>
          <a:ln w="9525">
            <a:noFill/>
            <a:miter lim="800000"/>
            <a:headEnd/>
            <a:tailEnd/>
          </a:ln>
        </p:spPr>
        <p:txBody>
          <a:bodyPr lIns="93099" tIns="46550" rIns="93099" bIns="46550" anchor="b"/>
          <a:lstStyle/>
          <a:p>
            <a:pPr algn="r" defTabSz="931684"/>
            <a:fld id="{DEA714C1-BCA6-4C94-992C-BD1D640AE7D0}" type="slidenum">
              <a:rPr lang="en-US" sz="1200">
                <a:latin typeface="Times" pitchFamily="18" charset="0"/>
              </a:rPr>
              <a:pPr algn="r" defTabSz="931684"/>
              <a:t>23</a:t>
            </a:fld>
            <a:endParaRPr lang="en-US" sz="1200" dirty="0">
              <a:latin typeface="Times" pitchFamily="18" charset="0"/>
            </a:endParaRPr>
          </a:p>
        </p:txBody>
      </p:sp>
      <p:sp>
        <p:nvSpPr>
          <p:cNvPr id="38915" name="Rectangle 2"/>
          <p:cNvSpPr>
            <a:spLocks noGrp="1" noRot="1" noChangeAspect="1" noChangeArrowheads="1" noTextEdit="1"/>
          </p:cNvSpPr>
          <p:nvPr>
            <p:ph type="sldImg"/>
          </p:nvPr>
        </p:nvSpPr>
        <p:spPr>
          <a:xfrm>
            <a:off x="409575" y="698500"/>
            <a:ext cx="6203950" cy="3490913"/>
          </a:xfrm>
          <a:ln/>
        </p:spPr>
      </p:sp>
      <p:sp>
        <p:nvSpPr>
          <p:cNvPr id="38916" name="Rectangle 3"/>
          <p:cNvSpPr>
            <a:spLocks noGrp="1" noChangeArrowheads="1"/>
          </p:cNvSpPr>
          <p:nvPr>
            <p:ph type="body" idx="1"/>
          </p:nvPr>
        </p:nvSpPr>
        <p:spPr>
          <a:noFill/>
          <a:ln/>
        </p:spPr>
        <p:txBody>
          <a:bodyPr/>
          <a:lstStyle/>
          <a:p>
            <a:pPr marL="123135" lvl="1" indent="-6481" defTabSz="933237">
              <a:lnSpc>
                <a:spcPct val="90000"/>
              </a:lnSpc>
              <a:defRPr/>
            </a:pPr>
            <a:endParaRPr lang="en-US" sz="1800" dirty="0">
              <a:latin typeface="Tahoma" pitchFamily="34" charset="0"/>
            </a:endParaRPr>
          </a:p>
        </p:txBody>
      </p:sp>
    </p:spTree>
    <p:extLst>
      <p:ext uri="{BB962C8B-B14F-4D97-AF65-F5344CB8AC3E}">
        <p14:creationId xmlns:p14="http://schemas.microsoft.com/office/powerpoint/2010/main" val="1436690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87B35-C1FA-4B3B-AD9A-72B21645BEF6}" type="slidenum">
              <a:rPr lang="en-US" smtClean="0"/>
              <a:t>24</a:t>
            </a:fld>
            <a:endParaRPr lang="en-US" dirty="0"/>
          </a:p>
        </p:txBody>
      </p:sp>
    </p:spTree>
    <p:extLst>
      <p:ext uri="{BB962C8B-B14F-4D97-AF65-F5344CB8AC3E}">
        <p14:creationId xmlns:p14="http://schemas.microsoft.com/office/powerpoint/2010/main" val="3789126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87B35-C1FA-4B3B-AD9A-72B21645BEF6}" type="slidenum">
              <a:rPr lang="en-US" smtClean="0"/>
              <a:t>25</a:t>
            </a:fld>
            <a:endParaRPr lang="en-US" dirty="0"/>
          </a:p>
        </p:txBody>
      </p:sp>
    </p:spTree>
    <p:extLst>
      <p:ext uri="{BB962C8B-B14F-4D97-AF65-F5344CB8AC3E}">
        <p14:creationId xmlns:p14="http://schemas.microsoft.com/office/powerpoint/2010/main" val="391277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4"/>
            <a:ext cx="5618480" cy="4189095"/>
          </a:xfrm>
          <a:prstGeom prst="rect">
            <a:avLst/>
          </a:prstGeom>
        </p:spPr>
        <p:txBody>
          <a:bodyPr/>
          <a:lstStyle/>
          <a:p>
            <a:pPr eaLnBrk="1" hangingPunct="1"/>
            <a:endParaRPr lang="en-US" altLang="en-US" sz="2000" dirty="0"/>
          </a:p>
        </p:txBody>
      </p:sp>
      <p:sp>
        <p:nvSpPr>
          <p:cNvPr id="4" name="Slide Number Placeholder 3"/>
          <p:cNvSpPr>
            <a:spLocks noGrp="1"/>
          </p:cNvSpPr>
          <p:nvPr>
            <p:ph type="sldNum" sz="quarter" idx="10"/>
          </p:nvPr>
        </p:nvSpPr>
        <p:spPr/>
        <p:txBody>
          <a:bodyPr/>
          <a:lstStyle/>
          <a:p>
            <a:fld id="{EC742F42-D959-432C-8D68-9FA490A8C94B}" type="slidenum">
              <a:rPr lang="en-US" smtClean="0"/>
              <a:t>4</a:t>
            </a:fld>
            <a:endParaRPr lang="en-US" dirty="0"/>
          </a:p>
        </p:txBody>
      </p:sp>
    </p:spTree>
    <p:extLst>
      <p:ext uri="{BB962C8B-B14F-4D97-AF65-F5344CB8AC3E}">
        <p14:creationId xmlns:p14="http://schemas.microsoft.com/office/powerpoint/2010/main" val="491436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87B35-C1FA-4B3B-AD9A-72B21645BEF6}" type="slidenum">
              <a:rPr lang="en-US" smtClean="0"/>
              <a:t>26</a:t>
            </a:fld>
            <a:endParaRPr lang="en-US" dirty="0"/>
          </a:p>
        </p:txBody>
      </p:sp>
    </p:spTree>
    <p:extLst>
      <p:ext uri="{BB962C8B-B14F-4D97-AF65-F5344CB8AC3E}">
        <p14:creationId xmlns:p14="http://schemas.microsoft.com/office/powerpoint/2010/main" val="272004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187B35-C1FA-4B3B-AD9A-72B21645BEF6}" type="slidenum">
              <a:rPr lang="en-US" smtClean="0"/>
              <a:t>5</a:t>
            </a:fld>
            <a:endParaRPr lang="en-US" dirty="0"/>
          </a:p>
        </p:txBody>
      </p:sp>
    </p:spTree>
    <p:extLst>
      <p:ext uri="{BB962C8B-B14F-4D97-AF65-F5344CB8AC3E}">
        <p14:creationId xmlns:p14="http://schemas.microsoft.com/office/powerpoint/2010/main" val="448534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91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a:defRPr/>
            </a:pPr>
            <a:r>
              <a:rPr lang="en-US" dirty="0"/>
              <a:t>*</a:t>
            </a:r>
          </a:p>
        </p:txBody>
      </p:sp>
      <p:sp>
        <p:nvSpPr>
          <p:cNvPr id="49157" name="Date Placeholder 4"/>
          <p:cNvSpPr>
            <a:spLocks noGrp="1"/>
          </p:cNvSpPr>
          <p:nvPr>
            <p:ph type="dt" sz="quarter" idx="1"/>
          </p:nvPr>
        </p:nvSpPr>
        <p:spPr bwMode="auto">
          <a:ln>
            <a:miter lim="800000"/>
            <a:headEnd/>
            <a:tailEnd/>
          </a:ln>
        </p:spPr>
        <p:txBody>
          <a:bodyPr rtlCol="0"/>
          <a:lstStyle/>
          <a:p>
            <a:pPr fontAlgn="auto">
              <a:spcBef>
                <a:spcPts val="0"/>
              </a:spcBef>
              <a:spcAft>
                <a:spcPts val="0"/>
              </a:spcAft>
              <a:defRPr/>
            </a:pPr>
            <a:r>
              <a:rPr lang="en-US" dirty="0">
                <a:latin typeface="+mn-lt"/>
                <a:ea typeface="+mn-ea"/>
              </a:rPr>
              <a:t>07/16/96</a:t>
            </a:r>
          </a:p>
        </p:txBody>
      </p:sp>
      <p:sp>
        <p:nvSpPr>
          <p:cNvPr id="49158"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dirty="0"/>
              <a:t>*</a:t>
            </a:r>
          </a:p>
        </p:txBody>
      </p:sp>
      <p:sp>
        <p:nvSpPr>
          <p:cNvPr id="49159" name="Slide Number Placeholder 6"/>
          <p:cNvSpPr>
            <a:spLocks noGrp="1"/>
          </p:cNvSpPr>
          <p:nvPr>
            <p:ph type="sldNum" sz="quarter" idx="5"/>
          </p:nvPr>
        </p:nvSpPr>
        <p:spPr bwMode="auto">
          <a:ln>
            <a:miter lim="800000"/>
            <a:headEnd/>
            <a:tailEnd/>
          </a:ln>
        </p:spPr>
        <p:txBody>
          <a:bodyPr rtlCol="0"/>
          <a:lstStyle/>
          <a:p>
            <a:pPr fontAlgn="auto">
              <a:spcBef>
                <a:spcPts val="0"/>
              </a:spcBef>
              <a:spcAft>
                <a:spcPts val="0"/>
              </a:spcAft>
              <a:defRPr/>
            </a:pPr>
            <a:r>
              <a:rPr lang="en-US" dirty="0">
                <a:latin typeface="+mn-lt"/>
                <a:ea typeface="+mn-ea"/>
              </a:rPr>
              <a:t>##</a:t>
            </a:r>
          </a:p>
        </p:txBody>
      </p:sp>
    </p:spTree>
    <p:extLst>
      <p:ext uri="{BB962C8B-B14F-4D97-AF65-F5344CB8AC3E}">
        <p14:creationId xmlns:p14="http://schemas.microsoft.com/office/powerpoint/2010/main" val="2766310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42F42-D959-432C-8D68-9FA490A8C94B}" type="slidenum">
              <a:rPr lang="en-US" smtClean="0"/>
              <a:t>7</a:t>
            </a:fld>
            <a:endParaRPr lang="en-US" dirty="0"/>
          </a:p>
        </p:txBody>
      </p:sp>
    </p:spTree>
    <p:extLst>
      <p:ext uri="{BB962C8B-B14F-4D97-AF65-F5344CB8AC3E}">
        <p14:creationId xmlns:p14="http://schemas.microsoft.com/office/powerpoint/2010/main" val="2130964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D73EF5-40EE-4EEE-A392-816D699FD4A0}" type="slidenum">
              <a:rPr lang="en-US" smtClean="0"/>
              <a:pPr>
                <a:defRPr/>
              </a:pPr>
              <a:t>8</a:t>
            </a:fld>
            <a:endParaRPr lang="en-US" dirty="0"/>
          </a:p>
        </p:txBody>
      </p:sp>
    </p:spTree>
    <p:extLst>
      <p:ext uri="{BB962C8B-B14F-4D97-AF65-F5344CB8AC3E}">
        <p14:creationId xmlns:p14="http://schemas.microsoft.com/office/powerpoint/2010/main" val="1678864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CF4E0-AC87-42F7-A84B-973EEDA5BFF1}" type="slidenum">
              <a:rPr lang="en-US" smtClean="0"/>
              <a:t>9</a:t>
            </a:fld>
            <a:endParaRPr lang="en-US" dirty="0"/>
          </a:p>
        </p:txBody>
      </p:sp>
    </p:spTree>
    <p:extLst>
      <p:ext uri="{BB962C8B-B14F-4D97-AF65-F5344CB8AC3E}">
        <p14:creationId xmlns:p14="http://schemas.microsoft.com/office/powerpoint/2010/main" val="201312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73DDAF71-6B7F-44A5-AEF5-C5E8115533C8}" type="slidenum">
              <a:rPr lang="en-US" sz="1200"/>
              <a:pPr/>
              <a:t>10</a:t>
            </a:fld>
            <a:endParaRPr lang="en-US" sz="1200"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4400" y="4800600"/>
            <a:ext cx="5029200" cy="365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485424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CF4E0-AC87-42F7-A84B-973EEDA5BFF1}" type="slidenum">
              <a:rPr lang="en-US" smtClean="0"/>
              <a:t>13</a:t>
            </a:fld>
            <a:endParaRPr lang="en-US" dirty="0"/>
          </a:p>
        </p:txBody>
      </p:sp>
    </p:spTree>
    <p:extLst>
      <p:ext uri="{BB962C8B-B14F-4D97-AF65-F5344CB8AC3E}">
        <p14:creationId xmlns:p14="http://schemas.microsoft.com/office/powerpoint/2010/main" val="1954821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230124" y="228600"/>
            <a:ext cx="11731752" cy="6400800"/>
          </a:xfrm>
          <a:prstGeom prst="rect">
            <a:avLst/>
          </a:prstGeom>
          <a:solidFill>
            <a:srgbClr val="A514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025236" y="957614"/>
            <a:ext cx="2939931" cy="5429739"/>
          </a:xfrm>
          <a:prstGeom prst="rect">
            <a:avLst/>
          </a:prstGeom>
        </p:spPr>
      </p:pic>
      <p:sp>
        <p:nvSpPr>
          <p:cNvPr id="2" name="Title 1"/>
          <p:cNvSpPr>
            <a:spLocks noGrp="1"/>
          </p:cNvSpPr>
          <p:nvPr>
            <p:ph type="ctrTitle"/>
          </p:nvPr>
        </p:nvSpPr>
        <p:spPr>
          <a:xfrm>
            <a:off x="734311" y="2787832"/>
            <a:ext cx="6650503" cy="1217083"/>
          </a:xfrm>
          <a:prstGeom prst="rect">
            <a:avLst/>
          </a:prstGeom>
        </p:spPr>
        <p:txBody>
          <a:bodyPr/>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734311" y="4130857"/>
            <a:ext cx="6650503" cy="480836"/>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1006" y="727826"/>
            <a:ext cx="5733117" cy="1296591"/>
          </a:xfrm>
          <a:prstGeom prst="rect">
            <a:avLst/>
          </a:prstGeom>
        </p:spPr>
      </p:pic>
      <p:sp>
        <p:nvSpPr>
          <p:cNvPr id="15" name="Rectangle 14"/>
          <p:cNvSpPr/>
          <p:nvPr userDrawn="1"/>
        </p:nvSpPr>
        <p:spPr>
          <a:xfrm>
            <a:off x="231770" y="228600"/>
            <a:ext cx="11731752" cy="478921"/>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6" name="Picture 15"/>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35957" y="350952"/>
            <a:ext cx="5865272" cy="273409"/>
          </a:xfrm>
          <a:prstGeom prst="rect">
            <a:avLst/>
          </a:prstGeom>
        </p:spPr>
      </p:pic>
    </p:spTree>
    <p:extLst>
      <p:ext uri="{BB962C8B-B14F-4D97-AF65-F5344CB8AC3E}">
        <p14:creationId xmlns:p14="http://schemas.microsoft.com/office/powerpoint/2010/main" val="123017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8826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882651"/>
            <a:ext cx="6815667" cy="53149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044701"/>
            <a:ext cx="4011084" cy="415290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496051"/>
            <a:ext cx="2844800" cy="365125"/>
          </a:xfrm>
          <a:prstGeom prst="rect">
            <a:avLst/>
          </a:prstGeom>
        </p:spPr>
        <p:txBody>
          <a:bodyPr/>
          <a:lstStyle/>
          <a:p>
            <a:fld id="{83DF7E84-A078-444E-B1A2-105EC3D85D56}" type="datetimeFigureOut">
              <a:rPr lang="en-US" smtClean="0"/>
              <a:t>6/19/2020</a:t>
            </a:fld>
            <a:endParaRPr lang="en-US" dirty="0"/>
          </a:p>
        </p:txBody>
      </p:sp>
      <p:sp>
        <p:nvSpPr>
          <p:cNvPr id="6" name="Footer Placeholder 5"/>
          <p:cNvSpPr>
            <a:spLocks noGrp="1"/>
          </p:cNvSpPr>
          <p:nvPr>
            <p:ph type="ftr" sz="quarter" idx="11"/>
          </p:nvPr>
        </p:nvSpPr>
        <p:spPr>
          <a:xfrm>
            <a:off x="4165600" y="64960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496051"/>
            <a:ext cx="2844800" cy="365125"/>
          </a:xfrm>
          <a:prstGeom prst="rect">
            <a:avLst/>
          </a:prstGeom>
        </p:spPr>
        <p:txBody>
          <a:bodyPr/>
          <a:lstStyle/>
          <a:p>
            <a:fld id="{A5BF07AC-08EC-6644-BF92-F974AE2560E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78400"/>
            <a:ext cx="7315200" cy="566738"/>
          </a:xfrm>
          <a:prstGeom prst="rect">
            <a:avLst/>
          </a:prstGeo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7905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5451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496051"/>
            <a:ext cx="2844800" cy="365125"/>
          </a:xfrm>
          <a:prstGeom prst="rect">
            <a:avLst/>
          </a:prstGeom>
        </p:spPr>
        <p:txBody>
          <a:bodyPr/>
          <a:lstStyle/>
          <a:p>
            <a:fld id="{83DF7E84-A078-444E-B1A2-105EC3D85D56}" type="datetimeFigureOut">
              <a:rPr lang="en-US" smtClean="0"/>
              <a:t>6/19/2020</a:t>
            </a:fld>
            <a:endParaRPr lang="en-US" dirty="0"/>
          </a:p>
        </p:txBody>
      </p:sp>
      <p:sp>
        <p:nvSpPr>
          <p:cNvPr id="6" name="Footer Placeholder 5"/>
          <p:cNvSpPr>
            <a:spLocks noGrp="1"/>
          </p:cNvSpPr>
          <p:nvPr>
            <p:ph type="ftr" sz="quarter" idx="11"/>
          </p:nvPr>
        </p:nvSpPr>
        <p:spPr>
          <a:xfrm>
            <a:off x="4165600" y="64960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496051"/>
            <a:ext cx="2844800" cy="365125"/>
          </a:xfrm>
          <a:prstGeom prst="rect">
            <a:avLst/>
          </a:prstGeom>
        </p:spPr>
        <p:txBody>
          <a:bodyPr/>
          <a:lstStyle/>
          <a:p>
            <a:fld id="{A5BF07AC-08EC-6644-BF92-F974AE2560E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070660"/>
            <a:ext cx="10972800" cy="60483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955801"/>
            <a:ext cx="10972800" cy="39751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96051"/>
            <a:ext cx="2844800" cy="365125"/>
          </a:xfrm>
          <a:prstGeom prst="rect">
            <a:avLst/>
          </a:prstGeom>
        </p:spPr>
        <p:txBody>
          <a:bodyPr/>
          <a:lstStyle/>
          <a:p>
            <a:fld id="{83DF7E84-A078-444E-B1A2-105EC3D85D56}" type="datetimeFigureOut">
              <a:rPr lang="en-US" smtClean="0"/>
              <a:t>6/19/2020</a:t>
            </a:fld>
            <a:endParaRPr lang="en-US" dirty="0"/>
          </a:p>
        </p:txBody>
      </p:sp>
      <p:sp>
        <p:nvSpPr>
          <p:cNvPr id="5" name="Footer Placeholder 4"/>
          <p:cNvSpPr>
            <a:spLocks noGrp="1"/>
          </p:cNvSpPr>
          <p:nvPr>
            <p:ph type="ftr" sz="quarter" idx="11"/>
          </p:nvPr>
        </p:nvSpPr>
        <p:spPr>
          <a:xfrm>
            <a:off x="4165600" y="64960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496051"/>
            <a:ext cx="2844800" cy="365125"/>
          </a:xfrm>
          <a:prstGeom prst="rect">
            <a:avLst/>
          </a:prstGeom>
        </p:spPr>
        <p:txBody>
          <a:bodyPr/>
          <a:lstStyle/>
          <a:p>
            <a:fld id="{A5BF07AC-08EC-6644-BF92-F974AE2560E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242485" y="96839"/>
            <a:ext cx="9544049" cy="1412875"/>
          </a:xfrm>
        </p:spPr>
        <p:txBody>
          <a:bodyPr/>
          <a:lstStyle/>
          <a:p>
            <a:r>
              <a:rPr lang="en-US"/>
              <a:t>Click to edit Master title style</a:t>
            </a:r>
          </a:p>
        </p:txBody>
      </p:sp>
      <p:sp>
        <p:nvSpPr>
          <p:cNvPr id="3" name="Content Placeholder 2"/>
          <p:cNvSpPr>
            <a:spLocks noGrp="1"/>
          </p:cNvSpPr>
          <p:nvPr>
            <p:ph sz="half" idx="1"/>
          </p:nvPr>
        </p:nvSpPr>
        <p:spPr>
          <a:xfrm>
            <a:off x="1265768" y="1981200"/>
            <a:ext cx="1021503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65768" y="4114800"/>
            <a:ext cx="1021503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dirty="0"/>
          </a:p>
        </p:txBody>
      </p:sp>
      <p:sp>
        <p:nvSpPr>
          <p:cNvPr id="6" name="Rectangle 7"/>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8"/>
          <p:cNvSpPr>
            <a:spLocks noGrp="1" noChangeArrowheads="1"/>
          </p:cNvSpPr>
          <p:nvPr>
            <p:ph type="sldNum" sz="quarter" idx="12"/>
          </p:nvPr>
        </p:nvSpPr>
        <p:spPr>
          <a:ln/>
        </p:spPr>
        <p:txBody>
          <a:bodyPr/>
          <a:lstStyle>
            <a:lvl1pPr>
              <a:defRPr/>
            </a:lvl1pPr>
          </a:lstStyle>
          <a:p>
            <a:pPr>
              <a:defRPr/>
            </a:pPr>
            <a:fld id="{7E63E576-ECEB-4C13-9034-0CC67F96A308}" type="slidenum">
              <a:rPr lang="en-US"/>
              <a:pPr>
                <a:defRPr/>
              </a:pPr>
              <a:t>‹#›</a:t>
            </a:fld>
            <a:endParaRPr lang="en-US" dirty="0"/>
          </a:p>
        </p:txBody>
      </p:sp>
    </p:spTree>
    <p:extLst>
      <p:ext uri="{BB962C8B-B14F-4D97-AF65-F5344CB8AC3E}">
        <p14:creationId xmlns:p14="http://schemas.microsoft.com/office/powerpoint/2010/main" val="4204795324"/>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230124" y="228600"/>
            <a:ext cx="11731752" cy="6400800"/>
          </a:xfrm>
          <a:prstGeom prst="rect">
            <a:avLst/>
          </a:prstGeom>
          <a:solidFill>
            <a:srgbClr val="6C7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5" name="Picture 14"/>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025236" y="957614"/>
            <a:ext cx="2939931" cy="5429739"/>
          </a:xfrm>
          <a:prstGeom prst="rect">
            <a:avLst/>
          </a:prstGeom>
        </p:spPr>
      </p:pic>
      <p:sp>
        <p:nvSpPr>
          <p:cNvPr id="16" name="Title 1"/>
          <p:cNvSpPr>
            <a:spLocks noGrp="1"/>
          </p:cNvSpPr>
          <p:nvPr>
            <p:ph type="ctrTitle"/>
          </p:nvPr>
        </p:nvSpPr>
        <p:spPr>
          <a:xfrm>
            <a:off x="734311" y="2787832"/>
            <a:ext cx="6650503" cy="1217083"/>
          </a:xfrm>
          <a:prstGeom prst="rect">
            <a:avLst/>
          </a:prstGeom>
        </p:spPr>
        <p:txBody>
          <a:bodyPr/>
          <a:lstStyle>
            <a:lvl1pPr algn="l">
              <a:defRPr>
                <a:solidFill>
                  <a:schemeClr val="bg1"/>
                </a:solidFill>
              </a:defRPr>
            </a:lvl1pPr>
          </a:lstStyle>
          <a:p>
            <a:r>
              <a:rPr lang="en-US" dirty="0"/>
              <a:t>Click to edit Master title style</a:t>
            </a:r>
          </a:p>
        </p:txBody>
      </p:sp>
      <p:sp>
        <p:nvSpPr>
          <p:cNvPr id="17" name="Subtitle 2"/>
          <p:cNvSpPr>
            <a:spLocks noGrp="1"/>
          </p:cNvSpPr>
          <p:nvPr>
            <p:ph type="subTitle" idx="1"/>
          </p:nvPr>
        </p:nvSpPr>
        <p:spPr>
          <a:xfrm>
            <a:off x="734311" y="4130857"/>
            <a:ext cx="6650503" cy="480836"/>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91006" y="727826"/>
            <a:ext cx="5733117" cy="1296591"/>
          </a:xfrm>
          <a:prstGeom prst="rect">
            <a:avLst/>
          </a:prstGeom>
        </p:spPr>
      </p:pic>
      <p:sp>
        <p:nvSpPr>
          <p:cNvPr id="10" name="Rectangle 9"/>
          <p:cNvSpPr/>
          <p:nvPr userDrawn="1"/>
        </p:nvSpPr>
        <p:spPr>
          <a:xfrm>
            <a:off x="231770" y="228600"/>
            <a:ext cx="11731752" cy="478921"/>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35957" y="350952"/>
            <a:ext cx="5865272" cy="273409"/>
          </a:xfrm>
          <a:prstGeom prst="rect">
            <a:avLst/>
          </a:prstGeom>
        </p:spPr>
      </p:pic>
    </p:spTree>
    <p:extLst>
      <p:ext uri="{BB962C8B-B14F-4D97-AF65-F5344CB8AC3E}">
        <p14:creationId xmlns:p14="http://schemas.microsoft.com/office/powerpoint/2010/main" val="3982132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70660"/>
            <a:ext cx="10972800" cy="604838"/>
          </a:xfrm>
          <a:prstGeom prst="rect">
            <a:avLst/>
          </a:prstGeom>
        </p:spPr>
        <p:txBody>
          <a:bodyPr/>
          <a:lstStyle>
            <a:lvl1pPr>
              <a:defRPr>
                <a:solidFill>
                  <a:srgbClr val="A51417"/>
                </a:solidFill>
              </a:defRPr>
            </a:lvl1pPr>
          </a:lstStyle>
          <a:p>
            <a:r>
              <a:rPr lang="en-US" dirty="0"/>
              <a:t>Click to edit Master title style</a:t>
            </a:r>
          </a:p>
        </p:txBody>
      </p:sp>
      <p:sp>
        <p:nvSpPr>
          <p:cNvPr id="3" name="Content Placeholder 2"/>
          <p:cNvSpPr>
            <a:spLocks noGrp="1"/>
          </p:cNvSpPr>
          <p:nvPr>
            <p:ph idx="1"/>
          </p:nvPr>
        </p:nvSpPr>
        <p:spPr>
          <a:xfrm>
            <a:off x="609600" y="1955801"/>
            <a:ext cx="10972800" cy="3975100"/>
          </a:xfrm>
          <a:prstGeom prst="rect">
            <a:avLst/>
          </a:prstGeom>
        </p:spPr>
        <p:txBody>
          <a:bodyPr/>
          <a:lstStyle>
            <a:lvl1pPr>
              <a:defRPr>
                <a:solidFill>
                  <a:srgbClr val="6C7373"/>
                </a:solidFill>
              </a:defRPr>
            </a:lvl1pPr>
            <a:lvl2pPr>
              <a:defRPr>
                <a:solidFill>
                  <a:srgbClr val="6C7373"/>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496051"/>
            <a:ext cx="2844800" cy="365125"/>
          </a:xfrm>
          <a:prstGeom prst="rect">
            <a:avLst/>
          </a:prstGeom>
        </p:spPr>
        <p:txBody>
          <a:bodyPr/>
          <a:lstStyle/>
          <a:p>
            <a:fld id="{83DF7E84-A078-444E-B1A2-105EC3D85D56}" type="datetimeFigureOut">
              <a:rPr lang="en-US" smtClean="0"/>
              <a:t>6/19/2020</a:t>
            </a:fld>
            <a:endParaRPr lang="en-US" dirty="0"/>
          </a:p>
        </p:txBody>
      </p:sp>
      <p:sp>
        <p:nvSpPr>
          <p:cNvPr id="5" name="Footer Placeholder 4"/>
          <p:cNvSpPr>
            <a:spLocks noGrp="1"/>
          </p:cNvSpPr>
          <p:nvPr>
            <p:ph type="ftr" sz="quarter" idx="11"/>
          </p:nvPr>
        </p:nvSpPr>
        <p:spPr>
          <a:xfrm>
            <a:off x="4165600" y="64960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496051"/>
            <a:ext cx="2844800" cy="365125"/>
          </a:xfrm>
          <a:prstGeom prst="rect">
            <a:avLst/>
          </a:prstGeom>
        </p:spPr>
        <p:txBody>
          <a:bodyPr/>
          <a:lstStyle/>
          <a:p>
            <a:fld id="{A5BF07AC-08EC-6644-BF92-F974AE2560E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70660"/>
            <a:ext cx="10972800" cy="604838"/>
          </a:xfrm>
          <a:prstGeom prst="rect">
            <a:avLst/>
          </a:prstGeom>
        </p:spPr>
        <p:txBody>
          <a:bodyPr/>
          <a:lstStyle>
            <a:lvl1pPr>
              <a:defRPr>
                <a:solidFill>
                  <a:srgbClr val="A51417"/>
                </a:solidFill>
              </a:defRPr>
            </a:lvl1pPr>
          </a:lstStyle>
          <a:p>
            <a:r>
              <a:rPr lang="en-US" dirty="0"/>
              <a:t>Click to edit Master title style</a:t>
            </a:r>
          </a:p>
        </p:txBody>
      </p:sp>
      <p:sp>
        <p:nvSpPr>
          <p:cNvPr id="3" name="Content Placeholder 2"/>
          <p:cNvSpPr>
            <a:spLocks noGrp="1"/>
          </p:cNvSpPr>
          <p:nvPr>
            <p:ph idx="1"/>
          </p:nvPr>
        </p:nvSpPr>
        <p:spPr>
          <a:xfrm>
            <a:off x="609600" y="1955801"/>
            <a:ext cx="10972800" cy="3975100"/>
          </a:xfrm>
          <a:prstGeom prst="rect">
            <a:avLst/>
          </a:prstGeom>
        </p:spPr>
        <p:txBody>
          <a:bodyPr/>
          <a:lstStyle>
            <a:lvl1pPr>
              <a:defRPr>
                <a:solidFill>
                  <a:srgbClr val="6C7373"/>
                </a:solidFill>
              </a:defRPr>
            </a:lvl1pPr>
            <a:lvl2pPr>
              <a:defRPr>
                <a:solidFill>
                  <a:srgbClr val="6C7373"/>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496051"/>
            <a:ext cx="2844800" cy="365125"/>
          </a:xfrm>
          <a:prstGeom prst="rect">
            <a:avLst/>
          </a:prstGeom>
        </p:spPr>
        <p:txBody>
          <a:bodyPr/>
          <a:lstStyle/>
          <a:p>
            <a:fld id="{83DF7E84-A078-444E-B1A2-105EC3D85D56}" type="datetimeFigureOut">
              <a:rPr lang="en-US" smtClean="0"/>
              <a:t>6/19/2020</a:t>
            </a:fld>
            <a:endParaRPr lang="en-US" dirty="0"/>
          </a:p>
        </p:txBody>
      </p:sp>
      <p:sp>
        <p:nvSpPr>
          <p:cNvPr id="5" name="Footer Placeholder 4"/>
          <p:cNvSpPr>
            <a:spLocks noGrp="1"/>
          </p:cNvSpPr>
          <p:nvPr>
            <p:ph type="ftr" sz="quarter" idx="11"/>
          </p:nvPr>
        </p:nvSpPr>
        <p:spPr>
          <a:xfrm>
            <a:off x="4165600" y="64960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496051"/>
            <a:ext cx="2844800" cy="365125"/>
          </a:xfrm>
          <a:prstGeom prst="rect">
            <a:avLst/>
          </a:prstGeom>
        </p:spPr>
        <p:txBody>
          <a:bodyPr/>
          <a:lstStyle/>
          <a:p>
            <a:fld id="{A5BF07AC-08EC-6644-BF92-F974AE2560E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496051"/>
            <a:ext cx="2844800" cy="365125"/>
          </a:xfrm>
          <a:prstGeom prst="rect">
            <a:avLst/>
          </a:prstGeom>
        </p:spPr>
        <p:txBody>
          <a:bodyPr/>
          <a:lstStyle/>
          <a:p>
            <a:fld id="{83DF7E84-A078-444E-B1A2-105EC3D85D56}" type="datetimeFigureOut">
              <a:rPr lang="en-US" smtClean="0"/>
              <a:t>6/19/2020</a:t>
            </a:fld>
            <a:endParaRPr lang="en-US" dirty="0"/>
          </a:p>
        </p:txBody>
      </p:sp>
      <p:sp>
        <p:nvSpPr>
          <p:cNvPr id="5" name="Footer Placeholder 4"/>
          <p:cNvSpPr>
            <a:spLocks noGrp="1"/>
          </p:cNvSpPr>
          <p:nvPr>
            <p:ph type="ftr" sz="quarter" idx="11"/>
          </p:nvPr>
        </p:nvSpPr>
        <p:spPr>
          <a:xfrm>
            <a:off x="4165600" y="64960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496051"/>
            <a:ext cx="2844800" cy="365125"/>
          </a:xfrm>
          <a:prstGeom prst="rect">
            <a:avLst/>
          </a:prstGeom>
        </p:spPr>
        <p:txBody>
          <a:bodyPr/>
          <a:lstStyle/>
          <a:p>
            <a:fld id="{A5BF07AC-08EC-6644-BF92-F974AE2560E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10972800" cy="604838"/>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9600" y="17780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780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496051"/>
            <a:ext cx="2844800" cy="365125"/>
          </a:xfrm>
          <a:prstGeom prst="rect">
            <a:avLst/>
          </a:prstGeom>
        </p:spPr>
        <p:txBody>
          <a:bodyPr/>
          <a:lstStyle/>
          <a:p>
            <a:fld id="{83DF7E84-A078-444E-B1A2-105EC3D85D56}" type="datetimeFigureOut">
              <a:rPr lang="en-US" smtClean="0"/>
              <a:t>6/19/2020</a:t>
            </a:fld>
            <a:endParaRPr lang="en-US" dirty="0"/>
          </a:p>
        </p:txBody>
      </p:sp>
      <p:sp>
        <p:nvSpPr>
          <p:cNvPr id="6" name="Footer Placeholder 5"/>
          <p:cNvSpPr>
            <a:spLocks noGrp="1"/>
          </p:cNvSpPr>
          <p:nvPr>
            <p:ph type="ftr" sz="quarter" idx="11"/>
          </p:nvPr>
        </p:nvSpPr>
        <p:spPr>
          <a:xfrm>
            <a:off x="4165600" y="64960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496051"/>
            <a:ext cx="2844800" cy="365125"/>
          </a:xfrm>
          <a:prstGeom prst="rect">
            <a:avLst/>
          </a:prstGeom>
        </p:spPr>
        <p:txBody>
          <a:bodyPr/>
          <a:lstStyle/>
          <a:p>
            <a:fld id="{A5BF07AC-08EC-6644-BF92-F974AE2560E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10972800" cy="604838"/>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9288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568576"/>
            <a:ext cx="5386917" cy="36671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9288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568576"/>
            <a:ext cx="5389033" cy="36671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496051"/>
            <a:ext cx="2844800" cy="365125"/>
          </a:xfrm>
          <a:prstGeom prst="rect">
            <a:avLst/>
          </a:prstGeom>
        </p:spPr>
        <p:txBody>
          <a:bodyPr/>
          <a:lstStyle/>
          <a:p>
            <a:fld id="{83DF7E84-A078-444E-B1A2-105EC3D85D56}" type="datetimeFigureOut">
              <a:rPr lang="en-US" smtClean="0"/>
              <a:t>6/19/2020</a:t>
            </a:fld>
            <a:endParaRPr lang="en-US" dirty="0"/>
          </a:p>
        </p:txBody>
      </p:sp>
      <p:sp>
        <p:nvSpPr>
          <p:cNvPr id="8" name="Footer Placeholder 7"/>
          <p:cNvSpPr>
            <a:spLocks noGrp="1"/>
          </p:cNvSpPr>
          <p:nvPr>
            <p:ph type="ftr" sz="quarter" idx="11"/>
          </p:nvPr>
        </p:nvSpPr>
        <p:spPr>
          <a:xfrm>
            <a:off x="4165600" y="64960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496051"/>
            <a:ext cx="2844800" cy="365125"/>
          </a:xfrm>
          <a:prstGeom prst="rect">
            <a:avLst/>
          </a:prstGeom>
        </p:spPr>
        <p:txBody>
          <a:bodyPr/>
          <a:lstStyle/>
          <a:p>
            <a:fld id="{A5BF07AC-08EC-6644-BF92-F974AE2560E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070660"/>
            <a:ext cx="10972800" cy="604838"/>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496051"/>
            <a:ext cx="2844800" cy="365125"/>
          </a:xfrm>
          <a:prstGeom prst="rect">
            <a:avLst/>
          </a:prstGeom>
        </p:spPr>
        <p:txBody>
          <a:bodyPr/>
          <a:lstStyle/>
          <a:p>
            <a:fld id="{83DF7E84-A078-444E-B1A2-105EC3D85D56}" type="datetimeFigureOut">
              <a:rPr lang="en-US" smtClean="0"/>
              <a:t>6/19/2020</a:t>
            </a:fld>
            <a:endParaRPr lang="en-US" dirty="0"/>
          </a:p>
        </p:txBody>
      </p:sp>
      <p:sp>
        <p:nvSpPr>
          <p:cNvPr id="4" name="Footer Placeholder 3"/>
          <p:cNvSpPr>
            <a:spLocks noGrp="1"/>
          </p:cNvSpPr>
          <p:nvPr>
            <p:ph type="ftr" sz="quarter" idx="11"/>
          </p:nvPr>
        </p:nvSpPr>
        <p:spPr>
          <a:xfrm>
            <a:off x="4165600" y="64960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496051"/>
            <a:ext cx="2844800" cy="365125"/>
          </a:xfrm>
          <a:prstGeom prst="rect">
            <a:avLst/>
          </a:prstGeom>
        </p:spPr>
        <p:txBody>
          <a:bodyPr/>
          <a:lstStyle/>
          <a:p>
            <a:fld id="{A5BF07AC-08EC-6644-BF92-F974AE2560E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496051"/>
            <a:ext cx="2844800" cy="365125"/>
          </a:xfrm>
          <a:prstGeom prst="rect">
            <a:avLst/>
          </a:prstGeom>
        </p:spPr>
        <p:txBody>
          <a:bodyPr/>
          <a:lstStyle/>
          <a:p>
            <a:fld id="{83DF7E84-A078-444E-B1A2-105EC3D85D56}" type="datetimeFigureOut">
              <a:rPr lang="en-US" smtClean="0"/>
              <a:t>6/19/2020</a:t>
            </a:fld>
            <a:endParaRPr lang="en-US" dirty="0"/>
          </a:p>
        </p:txBody>
      </p:sp>
      <p:sp>
        <p:nvSpPr>
          <p:cNvPr id="3" name="Footer Placeholder 2"/>
          <p:cNvSpPr>
            <a:spLocks noGrp="1"/>
          </p:cNvSpPr>
          <p:nvPr>
            <p:ph type="ftr" sz="quarter" idx="11"/>
          </p:nvPr>
        </p:nvSpPr>
        <p:spPr>
          <a:xfrm>
            <a:off x="4165600" y="64960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496051"/>
            <a:ext cx="2844800" cy="365125"/>
          </a:xfrm>
          <a:prstGeom prst="rect">
            <a:avLst/>
          </a:prstGeom>
        </p:spPr>
        <p:txBody>
          <a:bodyPr/>
          <a:lstStyle/>
          <a:p>
            <a:fld id="{A5BF07AC-08EC-6644-BF92-F974AE2560E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728287"/>
      </p:ext>
    </p:extLst>
  </p:cSld>
  <p:clrMap bg1="lt1" tx1="dk1" bg2="lt2" tx2="dk2" accent1="accent1" accent2="accent2" accent3="accent3" accent4="accent4" accent5="accent5" accent6="accent6" hlink="hlink" folHlink="folHlink"/>
  <p:sldLayoutIdLst>
    <p:sldLayoutId id="2147483673" r:id="rId1"/>
    <p:sldLayoutId id="214748367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0"/>
            <a:ext cx="12192000" cy="914400"/>
          </a:xfrm>
          <a:prstGeom prst="rect">
            <a:avLst/>
          </a:prstGeom>
          <a:solidFill>
            <a:srgbClr val="A514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noFill/>
            </a:endParaRPr>
          </a:p>
        </p:txBody>
      </p:sp>
      <p:cxnSp>
        <p:nvCxnSpPr>
          <p:cNvPr id="11" name="Straight Connector 10"/>
          <p:cNvCxnSpPr/>
          <p:nvPr userDrawn="1"/>
        </p:nvCxnSpPr>
        <p:spPr>
          <a:xfrm>
            <a:off x="663787" y="6421120"/>
            <a:ext cx="11042444" cy="0"/>
          </a:xfrm>
          <a:prstGeom prst="line">
            <a:avLst/>
          </a:prstGeom>
          <a:ln>
            <a:solidFill>
              <a:srgbClr val="A51417"/>
            </a:solidFill>
          </a:ln>
        </p:spPr>
        <p:style>
          <a:lnRef idx="1">
            <a:schemeClr val="dk1"/>
          </a:lnRef>
          <a:fillRef idx="0">
            <a:schemeClr val="dk1"/>
          </a:fillRef>
          <a:effectRef idx="0">
            <a:schemeClr val="dk1"/>
          </a:effectRef>
          <a:fontRef idx="minor">
            <a:schemeClr val="tx1"/>
          </a:fontRef>
        </p:style>
      </p:cxnSp>
      <p:sp>
        <p:nvSpPr>
          <p:cNvPr id="12" name="Title Placeholder 1"/>
          <p:cNvSpPr>
            <a:spLocks noGrp="1"/>
          </p:cNvSpPr>
          <p:nvPr>
            <p:ph type="title"/>
          </p:nvPr>
        </p:nvSpPr>
        <p:spPr>
          <a:xfrm>
            <a:off x="609600" y="1070660"/>
            <a:ext cx="10972800" cy="604838"/>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type="body" idx="1"/>
          </p:nvPr>
        </p:nvSpPr>
        <p:spPr>
          <a:xfrm>
            <a:off x="609600" y="1955801"/>
            <a:ext cx="10972800" cy="39751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p:cNvSpPr>
            <a:spLocks noGrp="1"/>
          </p:cNvSpPr>
          <p:nvPr>
            <p:ph type="dt" sz="half" idx="2"/>
          </p:nvPr>
        </p:nvSpPr>
        <p:spPr>
          <a:xfrm>
            <a:off x="609600" y="6496051"/>
            <a:ext cx="2844800" cy="365125"/>
          </a:xfrm>
          <a:prstGeom prst="rect">
            <a:avLst/>
          </a:prstGeom>
        </p:spPr>
        <p:txBody>
          <a:bodyPr vert="horz" lIns="91440" tIns="45720" rIns="91440" bIns="45720" rtlCol="0" anchor="ctr"/>
          <a:lstStyle>
            <a:lvl1pPr algn="l">
              <a:defRPr sz="1200" b="0" i="0">
                <a:solidFill>
                  <a:srgbClr val="6C7373"/>
                </a:solidFill>
                <a:latin typeface="Arial" charset="0"/>
                <a:ea typeface="Arial" charset="0"/>
                <a:cs typeface="Arial" charset="0"/>
              </a:defRPr>
            </a:lvl1pPr>
          </a:lstStyle>
          <a:p>
            <a:fld id="{83DF7E84-A078-444E-B1A2-105EC3D85D56}" type="datetimeFigureOut">
              <a:rPr lang="en-US" smtClean="0"/>
              <a:pPr/>
              <a:t>6/19/2020</a:t>
            </a:fld>
            <a:endParaRPr lang="en-US" dirty="0"/>
          </a:p>
        </p:txBody>
      </p:sp>
      <p:sp>
        <p:nvSpPr>
          <p:cNvPr id="15" name="Footer Placeholder 4"/>
          <p:cNvSpPr>
            <a:spLocks noGrp="1"/>
          </p:cNvSpPr>
          <p:nvPr>
            <p:ph type="ftr" sz="quarter" idx="3"/>
          </p:nvPr>
        </p:nvSpPr>
        <p:spPr>
          <a:xfrm>
            <a:off x="4165600" y="6496051"/>
            <a:ext cx="3860800" cy="365125"/>
          </a:xfrm>
          <a:prstGeom prst="rect">
            <a:avLst/>
          </a:prstGeom>
        </p:spPr>
        <p:txBody>
          <a:bodyPr vert="horz" lIns="91440" tIns="45720" rIns="91440" bIns="45720" rtlCol="0" anchor="ctr"/>
          <a:lstStyle>
            <a:lvl1pPr algn="ctr">
              <a:defRPr sz="1200" b="0" i="0">
                <a:solidFill>
                  <a:srgbClr val="6C7373"/>
                </a:solidFill>
                <a:latin typeface="Arial" charset="0"/>
                <a:ea typeface="Arial" charset="0"/>
                <a:cs typeface="Arial" charset="0"/>
              </a:defRPr>
            </a:lvl1pPr>
          </a:lstStyle>
          <a:p>
            <a:endParaRPr lang="en-US" dirty="0"/>
          </a:p>
        </p:txBody>
      </p:sp>
      <p:sp>
        <p:nvSpPr>
          <p:cNvPr id="16" name="Slide Number Placeholder 5"/>
          <p:cNvSpPr>
            <a:spLocks noGrp="1"/>
          </p:cNvSpPr>
          <p:nvPr>
            <p:ph type="sldNum" sz="quarter" idx="4"/>
          </p:nvPr>
        </p:nvSpPr>
        <p:spPr>
          <a:xfrm>
            <a:off x="8737600" y="6496051"/>
            <a:ext cx="2844800" cy="365125"/>
          </a:xfrm>
          <a:prstGeom prst="rect">
            <a:avLst/>
          </a:prstGeom>
        </p:spPr>
        <p:txBody>
          <a:bodyPr vert="horz" lIns="91440" tIns="45720" rIns="91440" bIns="45720" rtlCol="0" anchor="ctr"/>
          <a:lstStyle>
            <a:lvl1pPr algn="r">
              <a:defRPr sz="1200" b="0" i="0">
                <a:solidFill>
                  <a:srgbClr val="6C7373"/>
                </a:solidFill>
                <a:latin typeface="Arial" charset="0"/>
                <a:ea typeface="Arial" charset="0"/>
                <a:cs typeface="Arial" charset="0"/>
              </a:defRPr>
            </a:lvl1pPr>
          </a:lstStyle>
          <a:p>
            <a:fld id="{A5BF07AC-08EC-6644-BF92-F974AE2560E8}" type="slidenum">
              <a:rPr lang="en-US" smtClean="0"/>
              <a:pPr/>
              <a:t>‹#›</a:t>
            </a:fld>
            <a:endParaRPr lang="en-US" dirty="0"/>
          </a:p>
        </p:txBody>
      </p:sp>
      <p:pic>
        <p:nvPicPr>
          <p:cNvPr id="17" name="Picture 1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210580" y="0"/>
            <a:ext cx="4043185" cy="914400"/>
          </a:xfrm>
          <a:prstGeom prst="rect">
            <a:avLst/>
          </a:prstGeom>
        </p:spPr>
      </p:pic>
    </p:spTree>
    <p:extLst>
      <p:ext uri="{BB962C8B-B14F-4D97-AF65-F5344CB8AC3E}">
        <p14:creationId xmlns:p14="http://schemas.microsoft.com/office/powerpoint/2010/main" val="28408185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rgbClr val="6C7373"/>
          </a:solidFill>
          <a:latin typeface="Times New Roman" charset="0"/>
          <a:ea typeface="Times New Roman" charset="0"/>
          <a:cs typeface="Times New Roman" charset="0"/>
        </a:defRPr>
      </a:lvl1pPr>
    </p:titleStyle>
    <p:bodyStyle>
      <a:lvl1pPr marL="342900" indent="-342900" algn="l" defTabSz="457200" rtl="0" eaLnBrk="1" latinLnBrk="0" hangingPunct="1">
        <a:spcBef>
          <a:spcPct val="20000"/>
        </a:spcBef>
        <a:buFont typeface="Arial"/>
        <a:buChar char="•"/>
        <a:defRPr sz="2800" b="0" i="0" kern="1200">
          <a:solidFill>
            <a:srgbClr val="6C7373"/>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400" b="0" i="0" kern="1200">
          <a:solidFill>
            <a:srgbClr val="6C7373"/>
          </a:solidFill>
          <a:latin typeface="Arial" charset="0"/>
          <a:ea typeface="Arial" charset="0"/>
          <a:cs typeface="Arial" charset="0"/>
        </a:defRPr>
      </a:lvl2pPr>
      <a:lvl3pPr marL="1143000" indent="-228600" algn="l" defTabSz="457200" rtl="0" eaLnBrk="1" latinLnBrk="0" hangingPunct="1">
        <a:spcBef>
          <a:spcPct val="20000"/>
        </a:spcBef>
        <a:buFont typeface="Arial"/>
        <a:buChar char="•"/>
        <a:defRPr sz="2000" b="0" i="0" kern="1200">
          <a:solidFill>
            <a:srgbClr val="6C7373"/>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1800" b="0" i="0" kern="1200">
          <a:solidFill>
            <a:srgbClr val="6C7373"/>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1800" b="0" i="0" kern="1200">
          <a:solidFill>
            <a:srgbClr val="6C7373"/>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www.kuleuven.be/samenwerking/vapl/VenU/implicit-bias-awareness-campaign"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79141" y="2832409"/>
            <a:ext cx="8408020" cy="1172505"/>
          </a:xfrm>
        </p:spPr>
        <p:txBody>
          <a:bodyPr/>
          <a:lstStyle/>
          <a:p>
            <a:r>
              <a:rPr lang="en-US" dirty="0"/>
              <a:t>Health Equity: Moving Beyond the Legacy of Racism &amp; Discrimination </a:t>
            </a:r>
          </a:p>
        </p:txBody>
      </p:sp>
      <p:sp>
        <p:nvSpPr>
          <p:cNvPr id="5" name="Subtitle 4"/>
          <p:cNvSpPr>
            <a:spLocks noGrp="1"/>
          </p:cNvSpPr>
          <p:nvPr>
            <p:ph type="subTitle" idx="1"/>
          </p:nvPr>
        </p:nvSpPr>
        <p:spPr>
          <a:xfrm>
            <a:off x="379140" y="5174166"/>
            <a:ext cx="8798313" cy="1070516"/>
          </a:xfrm>
        </p:spPr>
        <p:txBody>
          <a:bodyPr/>
          <a:lstStyle/>
          <a:p>
            <a:r>
              <a:rPr lang="en-US" dirty="0"/>
              <a:t>Association of University Programs in Health Administration</a:t>
            </a:r>
          </a:p>
          <a:p>
            <a:r>
              <a:rPr lang="en-US" dirty="0"/>
              <a:t>June 19, 2020</a:t>
            </a:r>
          </a:p>
        </p:txBody>
      </p:sp>
    </p:spTree>
    <p:extLst>
      <p:ext uri="{BB962C8B-B14F-4D97-AF65-F5344CB8AC3E}">
        <p14:creationId xmlns:p14="http://schemas.microsoft.com/office/powerpoint/2010/main" val="158428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23746" y="1003610"/>
            <a:ext cx="10783229" cy="925551"/>
          </a:xfrm>
        </p:spPr>
        <p:txBody>
          <a:bodyPr>
            <a:noAutofit/>
          </a:bodyPr>
          <a:lstStyle/>
          <a:p>
            <a:pPr algn="ctr" eaLnBrk="1" hangingPunct="1"/>
            <a:r>
              <a:rPr lang="en-US" sz="4000" dirty="0">
                <a:solidFill>
                  <a:srgbClr val="A51417"/>
                </a:solidFill>
                <a:latin typeface="Times New Roman" pitchFamily="18" charset="0"/>
              </a:rPr>
              <a:t>Fistula Surgery &amp; James Marion Sims, M.D.</a:t>
            </a:r>
          </a:p>
        </p:txBody>
      </p:sp>
      <p:pic>
        <p:nvPicPr>
          <p:cNvPr id="15364" name="Picture 7" descr="McGregor.jpg                                                   003EEEDDMacintosh HD                   C007040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04746" y="2163336"/>
            <a:ext cx="3145470" cy="4044175"/>
          </a:xfrm>
        </p:spPr>
      </p:pic>
      <p:pic>
        <p:nvPicPr>
          <p:cNvPr id="15365" name="Picture 8" descr="&#10;SCHBIS.jpg                                                     003EEEDDMacintosh HD                   C00704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596" y="2093039"/>
            <a:ext cx="3742522" cy="429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746817"/>
      </p:ext>
    </p:extLst>
  </p:cSld>
  <p:clrMapOvr>
    <a:masterClrMapping/>
  </p:clrMapOvr>
  <p:transition>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847493" y="2397511"/>
            <a:ext cx="10504447" cy="3841595"/>
          </a:xfrm>
        </p:spPr>
        <p:txBody>
          <a:bodyPr>
            <a:normAutofit/>
          </a:bodyPr>
          <a:lstStyle/>
          <a:p>
            <a:pPr eaLnBrk="1" hangingPunct="1">
              <a:lnSpc>
                <a:spcPct val="90000"/>
              </a:lnSpc>
              <a:buFont typeface="Wingdings" pitchFamily="2" charset="2"/>
              <a:buNone/>
            </a:pPr>
            <a:r>
              <a:rPr lang="en-US" dirty="0">
                <a:solidFill>
                  <a:schemeClr val="tx1"/>
                </a:solidFill>
                <a:latin typeface="Times New Roman" pitchFamily="18" charset="0"/>
              </a:rPr>
              <a:t>“. . . it is most improbable that Sims and [his assistant] Bozeman could have established so remarkable a surgical schedule without the slave system which provided the experimental subjects.”</a:t>
            </a:r>
          </a:p>
          <a:p>
            <a:pPr algn="r" eaLnBrk="1" hangingPunct="1">
              <a:lnSpc>
                <a:spcPct val="90000"/>
              </a:lnSpc>
              <a:buFont typeface="Wingdings" pitchFamily="2" charset="2"/>
              <a:buNone/>
            </a:pPr>
            <a:r>
              <a:rPr lang="en-US" dirty="0">
                <a:solidFill>
                  <a:schemeClr val="tx1"/>
                </a:solidFill>
                <a:latin typeface="Times New Roman" pitchFamily="18" charset="0"/>
              </a:rPr>
              <a:t>  — Walter Fisher</a:t>
            </a:r>
          </a:p>
          <a:p>
            <a:pPr eaLnBrk="1" hangingPunct="1">
              <a:lnSpc>
                <a:spcPct val="90000"/>
              </a:lnSpc>
              <a:buFont typeface="Wingdings" pitchFamily="2" charset="2"/>
              <a:buNone/>
            </a:pPr>
            <a:endParaRPr lang="en-US" dirty="0">
              <a:solidFill>
                <a:schemeClr val="tx1"/>
              </a:solidFill>
              <a:latin typeface="Times New Roman" pitchFamily="18" charset="0"/>
            </a:endParaRPr>
          </a:p>
          <a:p>
            <a:pPr eaLnBrk="1" hangingPunct="1">
              <a:lnSpc>
                <a:spcPct val="90000"/>
              </a:lnSpc>
              <a:buFont typeface="Wingdings" pitchFamily="2" charset="2"/>
              <a:buNone/>
            </a:pPr>
            <a:r>
              <a:rPr lang="en-US" dirty="0">
                <a:solidFill>
                  <a:schemeClr val="tx1"/>
                </a:solidFill>
                <a:latin typeface="Times New Roman" pitchFamily="18" charset="0"/>
              </a:rPr>
              <a:t>Slaves were convenient, but there was also the racist ideology that fed</a:t>
            </a:r>
          </a:p>
          <a:p>
            <a:pPr eaLnBrk="1" hangingPunct="1">
              <a:lnSpc>
                <a:spcPct val="90000"/>
              </a:lnSpc>
              <a:buFont typeface="Wingdings" pitchFamily="2" charset="2"/>
              <a:buNone/>
            </a:pPr>
            <a:r>
              <a:rPr lang="en-US" dirty="0">
                <a:solidFill>
                  <a:schemeClr val="tx1"/>
                </a:solidFill>
                <a:latin typeface="Times New Roman" pitchFamily="18" charset="0"/>
              </a:rPr>
              <a:t>erroneous beliefs about Black women: sexually aggressive; bad</a:t>
            </a:r>
          </a:p>
          <a:p>
            <a:pPr eaLnBrk="1" hangingPunct="1">
              <a:lnSpc>
                <a:spcPct val="90000"/>
              </a:lnSpc>
              <a:buFont typeface="Wingdings" pitchFamily="2" charset="2"/>
              <a:buNone/>
            </a:pPr>
            <a:r>
              <a:rPr lang="en-US" dirty="0">
                <a:solidFill>
                  <a:schemeClr val="tx1"/>
                </a:solidFill>
                <a:latin typeface="Times New Roman" pitchFamily="18" charset="0"/>
              </a:rPr>
              <a:t>mothers; rise after labor’; impervious to pain</a:t>
            </a:r>
          </a:p>
          <a:p>
            <a:pPr eaLnBrk="1" hangingPunct="1">
              <a:lnSpc>
                <a:spcPct val="90000"/>
              </a:lnSpc>
            </a:pPr>
            <a:endParaRPr lang="en-US" dirty="0">
              <a:solidFill>
                <a:schemeClr val="tx1"/>
              </a:solidFill>
              <a:latin typeface="Times New Roman" pitchFamily="18" charset="0"/>
            </a:endParaRPr>
          </a:p>
        </p:txBody>
      </p:sp>
      <p:sp>
        <p:nvSpPr>
          <p:cNvPr id="17411" name="Rectangle 3"/>
          <p:cNvSpPr>
            <a:spLocks noChangeArrowheads="1"/>
          </p:cNvSpPr>
          <p:nvPr/>
        </p:nvSpPr>
        <p:spPr bwMode="auto">
          <a:xfrm>
            <a:off x="423747" y="1089105"/>
            <a:ext cx="110843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000" dirty="0">
                <a:latin typeface="Times New Roman" pitchFamily="18" charset="0"/>
                <a:cs typeface="Times New Roman" pitchFamily="18" charset="0"/>
              </a:rPr>
              <a:t>Early Reproductive Research: Why Black Women?</a:t>
            </a:r>
          </a:p>
        </p:txBody>
      </p:sp>
    </p:spTree>
    <p:extLst>
      <p:ext uri="{BB962C8B-B14F-4D97-AF65-F5344CB8AC3E}">
        <p14:creationId xmlns:p14="http://schemas.microsoft.com/office/powerpoint/2010/main" val="2771304178"/>
      </p:ext>
    </p:extLst>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12595" y="1070659"/>
            <a:ext cx="11225561" cy="947712"/>
          </a:xfrm>
        </p:spPr>
        <p:txBody>
          <a:bodyPr>
            <a:noAutofit/>
          </a:bodyPr>
          <a:lstStyle/>
          <a:p>
            <a:pPr algn="ctr" eaLnBrk="1" hangingPunct="1"/>
            <a:r>
              <a:rPr lang="en-US" sz="4000" dirty="0">
                <a:latin typeface="Times New Roman" pitchFamily="18" charset="0"/>
              </a:rPr>
              <a:t>The Mythology of Pain in 19th- century Scientific Racism</a:t>
            </a:r>
          </a:p>
        </p:txBody>
      </p:sp>
      <p:sp>
        <p:nvSpPr>
          <p:cNvPr id="23555" name="Rectangle 3"/>
          <p:cNvSpPr>
            <a:spLocks noGrp="1" noChangeArrowheads="1"/>
          </p:cNvSpPr>
          <p:nvPr>
            <p:ph type="body" idx="1"/>
          </p:nvPr>
        </p:nvSpPr>
        <p:spPr>
          <a:xfrm>
            <a:off x="609600" y="2252546"/>
            <a:ext cx="11099180" cy="4070195"/>
          </a:xfrm>
        </p:spPr>
        <p:txBody>
          <a:bodyPr/>
          <a:lstStyle/>
          <a:p>
            <a:pPr algn="ctr" eaLnBrk="1" hangingPunct="1">
              <a:lnSpc>
                <a:spcPct val="90000"/>
              </a:lnSpc>
              <a:buFont typeface="Wingdings" pitchFamily="2" charset="2"/>
              <a:buNone/>
            </a:pPr>
            <a:endParaRPr lang="en-US" sz="2400" b="1" dirty="0">
              <a:solidFill>
                <a:schemeClr val="tx1"/>
              </a:solidFill>
              <a:latin typeface="Times New Roman" pitchFamily="18" charset="0"/>
            </a:endParaRPr>
          </a:p>
          <a:p>
            <a:pPr algn="ctr" eaLnBrk="1" hangingPunct="1">
              <a:lnSpc>
                <a:spcPct val="90000"/>
              </a:lnSpc>
              <a:buFont typeface="Wingdings" pitchFamily="2" charset="2"/>
              <a:buNone/>
            </a:pPr>
            <a:r>
              <a:rPr lang="en-US" sz="2400" dirty="0">
                <a:solidFill>
                  <a:schemeClr val="tx1"/>
                </a:solidFill>
                <a:latin typeface="Times New Roman" pitchFamily="18" charset="0"/>
              </a:rPr>
              <a:t>“When we come to reflect that all the women operated upon in Kentucky, except one, were Negresses and that these people will bear anything with nearly if not quite as much impunity as dogs and rabbits, our wonder is lessened.” — Dr. James Johnson, editor of the </a:t>
            </a:r>
            <a:r>
              <a:rPr lang="en-US" sz="2400" i="1" dirty="0">
                <a:solidFill>
                  <a:schemeClr val="tx1"/>
                </a:solidFill>
                <a:latin typeface="Times New Roman" pitchFamily="18" charset="0"/>
              </a:rPr>
              <a:t>London Medical and Chirurgical Review,</a:t>
            </a:r>
            <a:endParaRPr lang="en-US" sz="2400" dirty="0">
              <a:solidFill>
                <a:schemeClr val="tx1"/>
              </a:solidFill>
              <a:latin typeface="Times New Roman" pitchFamily="18" charset="0"/>
            </a:endParaRPr>
          </a:p>
          <a:p>
            <a:pPr algn="ctr" eaLnBrk="1" hangingPunct="1">
              <a:lnSpc>
                <a:spcPct val="90000"/>
              </a:lnSpc>
            </a:pPr>
            <a:endParaRPr lang="en-US" sz="2400" b="1" dirty="0">
              <a:solidFill>
                <a:schemeClr val="tx1"/>
              </a:solidFill>
              <a:latin typeface="Times New Roman" pitchFamily="18" charset="0"/>
            </a:endParaRPr>
          </a:p>
          <a:p>
            <a:pPr algn="ctr" eaLnBrk="1" hangingPunct="1">
              <a:lnSpc>
                <a:spcPct val="90000"/>
              </a:lnSpc>
              <a:buFont typeface="Wingdings" pitchFamily="2" charset="2"/>
              <a:buNone/>
            </a:pPr>
            <a:r>
              <a:rPr lang="en-US" sz="2400" dirty="0">
                <a:solidFill>
                  <a:schemeClr val="tx1"/>
                </a:solidFill>
                <a:latin typeface="Times New Roman" pitchFamily="18" charset="0"/>
              </a:rPr>
              <a:t>“[Blacks] bear surgical operations much better than white people and what would be the cause of insupportable pain for white men, a Negro would almost disregard. . . . [I have] amputated the legs of many Negroes, who have held the upper part of the limb themselves.” </a:t>
            </a:r>
          </a:p>
          <a:p>
            <a:pPr algn="ctr" eaLnBrk="1" hangingPunct="1">
              <a:lnSpc>
                <a:spcPct val="90000"/>
              </a:lnSpc>
              <a:buFont typeface="Wingdings" pitchFamily="2" charset="2"/>
              <a:buNone/>
            </a:pPr>
            <a:r>
              <a:rPr lang="en-US" sz="2400" dirty="0">
                <a:solidFill>
                  <a:schemeClr val="tx1"/>
                </a:solidFill>
                <a:latin typeface="Times New Roman" pitchFamily="18" charset="0"/>
              </a:rPr>
              <a:t>—Dr. Charles White</a:t>
            </a:r>
          </a:p>
          <a:p>
            <a:pPr algn="ctr" eaLnBrk="1" hangingPunct="1">
              <a:lnSpc>
                <a:spcPct val="90000"/>
              </a:lnSpc>
            </a:pPr>
            <a:endParaRPr lang="en-US" sz="2000" dirty="0">
              <a:solidFill>
                <a:schemeClr val="tx1"/>
              </a:solidFill>
              <a:latin typeface="Times New Roman" pitchFamily="18" charset="0"/>
            </a:endParaRPr>
          </a:p>
        </p:txBody>
      </p:sp>
    </p:spTree>
    <p:extLst>
      <p:ext uri="{BB962C8B-B14F-4D97-AF65-F5344CB8AC3E}">
        <p14:creationId xmlns:p14="http://schemas.microsoft.com/office/powerpoint/2010/main" val="2559254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0224" y="1616927"/>
            <a:ext cx="11050860" cy="4555272"/>
          </a:xfrm>
        </p:spPr>
        <p:txBody>
          <a:bodyPr>
            <a:normAutofit fontScale="70000" lnSpcReduction="20000"/>
          </a:bodyPr>
          <a:lstStyle/>
          <a:p>
            <a:pPr marL="0" indent="0">
              <a:buNone/>
            </a:pPr>
            <a:endParaRPr lang="en-US" dirty="0"/>
          </a:p>
          <a:p>
            <a:pPr marL="0" indent="0" algn="ctr">
              <a:buNone/>
            </a:pPr>
            <a:r>
              <a:rPr lang="en-US" sz="4100" b="1" dirty="0">
                <a:solidFill>
                  <a:schemeClr val="tx1"/>
                </a:solidFill>
              </a:rPr>
              <a:t>In the late 1960s, Vernon Mark, William Sweet and Frank Ervin:</a:t>
            </a:r>
          </a:p>
          <a:p>
            <a:pPr algn="ctr">
              <a:spcBef>
                <a:spcPts val="0"/>
              </a:spcBef>
            </a:pPr>
            <a:endParaRPr lang="en-US" sz="4100" dirty="0">
              <a:solidFill>
                <a:schemeClr val="tx1"/>
              </a:solidFill>
            </a:endParaRPr>
          </a:p>
          <a:p>
            <a:pPr>
              <a:spcBef>
                <a:spcPts val="0"/>
              </a:spcBef>
            </a:pPr>
            <a:r>
              <a:rPr lang="en-US" sz="3600" dirty="0">
                <a:solidFill>
                  <a:schemeClr val="tx1"/>
                </a:solidFill>
              </a:rPr>
              <a:t>Suggested urban violence, which many perceived as a reaction to oppression, poverty &amp; economic  discrimination was due to "brain dysfunction”.  </a:t>
            </a:r>
          </a:p>
          <a:p>
            <a:pPr marL="0" indent="0">
              <a:spcBef>
                <a:spcPts val="0"/>
              </a:spcBef>
              <a:buNone/>
            </a:pPr>
            <a:r>
              <a:rPr lang="en-US" sz="3600" dirty="0">
                <a:solidFill>
                  <a:schemeClr val="tx1"/>
                </a:solidFill>
              </a:rPr>
              <a:t>         </a:t>
            </a:r>
          </a:p>
          <a:p>
            <a:pPr>
              <a:spcBef>
                <a:spcPts val="0"/>
              </a:spcBef>
            </a:pPr>
            <a:r>
              <a:rPr lang="en-US" sz="3600" dirty="0">
                <a:solidFill>
                  <a:schemeClr val="tx1"/>
                </a:solidFill>
              </a:rPr>
              <a:t>Recommended the use of psychosurgery to prevent outbreaks of violence.</a:t>
            </a:r>
          </a:p>
          <a:p>
            <a:pPr marL="0" indent="0">
              <a:spcBef>
                <a:spcPts val="0"/>
              </a:spcBef>
              <a:buNone/>
            </a:pPr>
            <a:endParaRPr lang="en-US" sz="3600" dirty="0">
              <a:solidFill>
                <a:schemeClr val="tx1"/>
              </a:solidFill>
            </a:endParaRPr>
          </a:p>
          <a:p>
            <a:pPr>
              <a:spcBef>
                <a:spcPts val="0"/>
              </a:spcBef>
            </a:pPr>
            <a:r>
              <a:rPr lang="en-US" sz="3600" dirty="0">
                <a:solidFill>
                  <a:schemeClr val="tx1"/>
                </a:solidFill>
              </a:rPr>
              <a:t>Biological and genetic discussions of violence in black and brown people continue today.</a:t>
            </a:r>
          </a:p>
          <a:p>
            <a:pPr marL="0" indent="0">
              <a:spcBef>
                <a:spcPts val="0"/>
              </a:spcBef>
              <a:buNone/>
            </a:pPr>
            <a:endParaRPr lang="en-US" sz="3600" dirty="0">
              <a:solidFill>
                <a:schemeClr val="tx1"/>
              </a:solidFill>
            </a:endParaRPr>
          </a:p>
          <a:p>
            <a:pPr marL="0" indent="0">
              <a:spcBef>
                <a:spcPts val="0"/>
              </a:spcBef>
              <a:buNone/>
            </a:pPr>
            <a:r>
              <a:rPr lang="en-US" sz="2400" dirty="0"/>
              <a:t>        </a:t>
            </a:r>
          </a:p>
        </p:txBody>
      </p:sp>
    </p:spTree>
    <p:extLst>
      <p:ext uri="{BB962C8B-B14F-4D97-AF65-F5344CB8AC3E}">
        <p14:creationId xmlns:p14="http://schemas.microsoft.com/office/powerpoint/2010/main" val="175685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4"/>
          <p:cNvSpPr>
            <a:spLocks noGrp="1" noChangeArrowheads="1"/>
          </p:cNvSpPr>
          <p:nvPr>
            <p:ph type="body" sz="half" idx="2"/>
          </p:nvPr>
        </p:nvSpPr>
        <p:spPr>
          <a:xfrm>
            <a:off x="501805" y="4025590"/>
            <a:ext cx="11173522" cy="2575932"/>
          </a:xfrm>
        </p:spPr>
        <p:txBody>
          <a:bodyPr>
            <a:normAutofit lnSpcReduction="10000"/>
          </a:bodyPr>
          <a:lstStyle/>
          <a:p>
            <a:pPr marL="0" indent="0">
              <a:lnSpc>
                <a:spcPct val="90000"/>
              </a:lnSpc>
              <a:buNone/>
            </a:pPr>
            <a:r>
              <a:rPr lang="en-US" sz="1800" i="1" dirty="0">
                <a:solidFill>
                  <a:schemeClr val="tx1"/>
                </a:solidFill>
                <a:latin typeface="Times New Roman" pitchFamily="18" charset="0"/>
              </a:rPr>
              <a:t>It was cheaper to use niggers than cats, because they were everywhere and cheap experimental animals . </a:t>
            </a:r>
            <a:r>
              <a:rPr lang="en-US" sz="1800" dirty="0">
                <a:solidFill>
                  <a:schemeClr val="tx1"/>
                </a:solidFill>
                <a:latin typeface="Times New Roman" pitchFamily="18" charset="0"/>
              </a:rPr>
              <a:t>—Harry Bailey, M.D., c. 1977</a:t>
            </a:r>
          </a:p>
          <a:p>
            <a:pPr marL="0" indent="0">
              <a:lnSpc>
                <a:spcPct val="90000"/>
              </a:lnSpc>
              <a:buClr>
                <a:srgbClr val="CA8731"/>
              </a:buClr>
              <a:buNone/>
            </a:pPr>
            <a:endParaRPr lang="en-US" sz="1600" dirty="0">
              <a:solidFill>
                <a:schemeClr val="tx1"/>
              </a:solidFill>
              <a:latin typeface="Times New Roman" pitchFamily="18" charset="0"/>
            </a:endParaRPr>
          </a:p>
          <a:p>
            <a:pPr marL="0" indent="0">
              <a:lnSpc>
                <a:spcPct val="90000"/>
              </a:lnSpc>
              <a:buClr>
                <a:srgbClr val="CA8731"/>
              </a:buClr>
              <a:buNone/>
            </a:pPr>
            <a:r>
              <a:rPr lang="en-US" sz="1800" dirty="0">
                <a:solidFill>
                  <a:schemeClr val="tx1"/>
                </a:solidFill>
                <a:latin typeface="Times New Roman" pitchFamily="18" charset="0"/>
              </a:rPr>
              <a:t>50 lobotomies of blacks at Alabama’s Almoree prison; additionally, at Durham N.C., Long Beach, California, Minneapolis and Syracuse, N.Y. prisons</a:t>
            </a:r>
          </a:p>
          <a:p>
            <a:pPr marL="0" indent="0">
              <a:lnSpc>
                <a:spcPct val="90000"/>
              </a:lnSpc>
              <a:buClr>
                <a:srgbClr val="CA8731"/>
              </a:buClr>
              <a:buNone/>
            </a:pPr>
            <a:endParaRPr lang="en-US" sz="1800" dirty="0">
              <a:solidFill>
                <a:schemeClr val="tx1"/>
              </a:solidFill>
              <a:latin typeface="Times New Roman" pitchFamily="18" charset="0"/>
            </a:endParaRPr>
          </a:p>
          <a:p>
            <a:pPr marL="0" indent="0">
              <a:lnSpc>
                <a:spcPct val="90000"/>
              </a:lnSpc>
              <a:buClr>
                <a:srgbClr val="CA8731"/>
              </a:buClr>
              <a:buNone/>
            </a:pPr>
            <a:r>
              <a:rPr lang="en-US" sz="1800" dirty="0">
                <a:solidFill>
                  <a:schemeClr val="tx1"/>
                </a:solidFill>
                <a:latin typeface="Times New Roman" pitchFamily="18" charset="0"/>
              </a:rPr>
              <a:t>Austin Stough’s research led to many participants contracting hepatitis</a:t>
            </a:r>
          </a:p>
          <a:p>
            <a:pPr marL="0" indent="0">
              <a:lnSpc>
                <a:spcPct val="90000"/>
              </a:lnSpc>
              <a:buClr>
                <a:srgbClr val="CA8731"/>
              </a:buClr>
              <a:buNone/>
            </a:pPr>
            <a:endParaRPr lang="en-US" sz="1800" dirty="0">
              <a:solidFill>
                <a:schemeClr val="tx1"/>
              </a:solidFill>
              <a:latin typeface="Times New Roman" pitchFamily="18" charset="0"/>
            </a:endParaRPr>
          </a:p>
          <a:p>
            <a:pPr marL="0" indent="0">
              <a:lnSpc>
                <a:spcPct val="90000"/>
              </a:lnSpc>
              <a:buClr>
                <a:srgbClr val="CA8731"/>
              </a:buClr>
              <a:buNone/>
            </a:pPr>
            <a:r>
              <a:rPr lang="en-US" sz="1800" dirty="0">
                <a:solidFill>
                  <a:schemeClr val="tx1"/>
                </a:solidFill>
                <a:latin typeface="Times New Roman" pitchFamily="18" charset="0"/>
              </a:rPr>
              <a:t>Many other studies: Cancer-cell implantation, testicular irradiation, malaria</a:t>
            </a:r>
          </a:p>
          <a:p>
            <a:pPr eaLnBrk="1" hangingPunct="1">
              <a:lnSpc>
                <a:spcPct val="90000"/>
              </a:lnSpc>
              <a:buClr>
                <a:srgbClr val="CA8731"/>
              </a:buClr>
              <a:buFont typeface="Wingdings" pitchFamily="2" charset="2"/>
              <a:buChar char="q"/>
            </a:pPr>
            <a:endParaRPr lang="en-US" sz="1800" dirty="0">
              <a:solidFill>
                <a:schemeClr val="tx1"/>
              </a:solidFill>
              <a:latin typeface="Times New Roman" pitchFamily="18" charset="0"/>
            </a:endParaRPr>
          </a:p>
        </p:txBody>
      </p:sp>
      <p:pic>
        <p:nvPicPr>
          <p:cNvPr id="37892" name="Picture 11" descr="kligman.jpg                                                    003EEEDDMacintosh HD                   C0070403:"/>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6055112" y="955751"/>
            <a:ext cx="2865864" cy="2504533"/>
          </a:xfrm>
        </p:spPr>
      </p:pic>
      <p:pic>
        <p:nvPicPr>
          <p:cNvPr id="37893" name="Picture 13" descr="patches copy.tif                                               0016BCF6POWERBOOK HD                   BE173C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1" y="917651"/>
            <a:ext cx="3194941" cy="254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 Box 14"/>
          <p:cNvSpPr txBox="1">
            <a:spLocks noChangeArrowheads="1"/>
          </p:cNvSpPr>
          <p:nvPr/>
        </p:nvSpPr>
        <p:spPr bwMode="auto">
          <a:xfrm>
            <a:off x="6310740" y="3525990"/>
            <a:ext cx="274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r>
              <a:rPr lang="en-US" sz="1600" dirty="0">
                <a:latin typeface="Times New Roman" pitchFamily="18" charset="0"/>
              </a:rPr>
              <a:t>Albert Kligman, MD</a:t>
            </a:r>
          </a:p>
        </p:txBody>
      </p:sp>
      <p:sp>
        <p:nvSpPr>
          <p:cNvPr id="37895" name="Text Box 15"/>
          <p:cNvSpPr txBox="1">
            <a:spLocks noChangeArrowheads="1"/>
          </p:cNvSpPr>
          <p:nvPr/>
        </p:nvSpPr>
        <p:spPr bwMode="auto">
          <a:xfrm>
            <a:off x="1752601" y="3441235"/>
            <a:ext cx="31421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r>
              <a:rPr lang="en-US" sz="1600" dirty="0">
                <a:latin typeface="Times New Roman" pitchFamily="18" charset="0"/>
              </a:rPr>
              <a:t>Solomon McBride and subject</a:t>
            </a:r>
            <a:endParaRPr lang="en-US" dirty="0"/>
          </a:p>
        </p:txBody>
      </p:sp>
    </p:spTree>
    <p:extLst>
      <p:ext uri="{BB962C8B-B14F-4D97-AF65-F5344CB8AC3E}">
        <p14:creationId xmlns:p14="http://schemas.microsoft.com/office/powerpoint/2010/main" val="2658589297"/>
      </p:ext>
    </p:extLst>
  </p:cSld>
  <p:clrMapOvr>
    <a:masterClrMapping/>
  </p:clrMapOvr>
  <p:transition>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880946"/>
            <a:ext cx="10972800" cy="794552"/>
          </a:xfrm>
        </p:spPr>
        <p:txBody>
          <a:bodyPr>
            <a:noAutofit/>
          </a:bodyPr>
          <a:lstStyle/>
          <a:p>
            <a:pPr algn="ctr"/>
            <a:r>
              <a:rPr lang="en-US" sz="4000" b="1" dirty="0"/>
              <a:t>Segregation in Healthcare</a:t>
            </a:r>
          </a:p>
        </p:txBody>
      </p:sp>
      <p:sp>
        <p:nvSpPr>
          <p:cNvPr id="6" name="Content Placeholder 5"/>
          <p:cNvSpPr>
            <a:spLocks noGrp="1"/>
          </p:cNvSpPr>
          <p:nvPr>
            <p:ph idx="1"/>
          </p:nvPr>
        </p:nvSpPr>
        <p:spPr>
          <a:xfrm>
            <a:off x="323385" y="1895707"/>
            <a:ext cx="11563815" cy="4493942"/>
          </a:xfrm>
        </p:spPr>
        <p:txBody>
          <a:bodyPr>
            <a:noAutofit/>
          </a:bodyPr>
          <a:lstStyle/>
          <a:p>
            <a:r>
              <a:rPr lang="en-US" sz="2300" dirty="0">
                <a:solidFill>
                  <a:schemeClr val="tx1"/>
                </a:solidFill>
                <a:latin typeface="Arial" panose="020B0604020202020204" pitchFamily="34" charset="0"/>
                <a:cs typeface="Arial" panose="020B0604020202020204" pitchFamily="34" charset="0"/>
              </a:rPr>
              <a:t>Hill-Burton Act (1946):  Truman Initiative resulted in the construction of numerous healthcare facilities also codified the idea of "separate but equal" in hospitals and health care facilities.</a:t>
            </a:r>
          </a:p>
          <a:p>
            <a:endParaRPr lang="en-US" sz="2300" dirty="0">
              <a:solidFill>
                <a:schemeClr val="tx1"/>
              </a:solidFill>
              <a:latin typeface="Arial" panose="020B0604020202020204" pitchFamily="34" charset="0"/>
              <a:cs typeface="Arial" panose="020B0604020202020204" pitchFamily="34" charset="0"/>
            </a:endParaRPr>
          </a:p>
          <a:p>
            <a:r>
              <a:rPr lang="en-US" sz="2300" dirty="0">
                <a:solidFill>
                  <a:schemeClr val="tx1"/>
                </a:solidFill>
                <a:latin typeface="Arial" panose="020B0604020202020204" pitchFamily="34" charset="0"/>
                <a:cs typeface="Arial" panose="020B0604020202020204" pitchFamily="34" charset="0"/>
              </a:rPr>
              <a:t>This aspect of the law was overturned in a federal court challenge in 1963 (</a:t>
            </a:r>
            <a:r>
              <a:rPr lang="en-US" sz="2300" i="1" dirty="0">
                <a:solidFill>
                  <a:schemeClr val="tx1"/>
                </a:solidFill>
                <a:latin typeface="Arial" panose="020B0604020202020204" pitchFamily="34" charset="0"/>
                <a:cs typeface="Arial" panose="020B0604020202020204" pitchFamily="34" charset="0"/>
              </a:rPr>
              <a:t>Simkins v Moses H. Cone Memorial Hospital</a:t>
            </a:r>
            <a:r>
              <a:rPr lang="en-US" sz="2300" i="1" dirty="0">
                <a:latin typeface="Arial" panose="020B0604020202020204" pitchFamily="34" charset="0"/>
                <a:cs typeface="Arial" panose="020B0604020202020204" pitchFamily="34" charset="0"/>
              </a:rPr>
              <a:t>)</a:t>
            </a:r>
            <a:r>
              <a:rPr lang="en-US" sz="2300" dirty="0">
                <a:solidFill>
                  <a:schemeClr val="tx1"/>
                </a:solidFill>
                <a:latin typeface="Arial" panose="020B0604020202020204" pitchFamily="34" charset="0"/>
                <a:cs typeface="Arial" panose="020B0604020202020204" pitchFamily="34" charset="0"/>
              </a:rPr>
              <a:t>, nine years after Brown vs Board of Education of Topeka.</a:t>
            </a:r>
          </a:p>
          <a:p>
            <a:endParaRPr lang="en-US" sz="2300" dirty="0">
              <a:solidFill>
                <a:schemeClr val="tx1"/>
              </a:solidFill>
              <a:latin typeface="Arial" panose="020B0604020202020204" pitchFamily="34" charset="0"/>
              <a:cs typeface="Arial" panose="020B0604020202020204" pitchFamily="34" charset="0"/>
            </a:endParaRPr>
          </a:p>
          <a:p>
            <a:r>
              <a:rPr lang="en-US" sz="2300" dirty="0">
                <a:solidFill>
                  <a:schemeClr val="tx1"/>
                </a:solidFill>
              </a:rPr>
              <a:t>1963 - AMA urges Congress to amend the Hill-Burton hospital construction act such that “participation of a private hospital in the Hill-Burton program does not in any way change the private character of the hospital in any respect other than outlawing” racial discrimination. </a:t>
            </a:r>
          </a:p>
          <a:p>
            <a:endParaRPr lang="en-US" sz="2300" dirty="0">
              <a:solidFill>
                <a:schemeClr val="tx1"/>
              </a:solidFill>
              <a:latin typeface="Arial" panose="020B0604020202020204" pitchFamily="34" charset="0"/>
              <a:cs typeface="Arial" panose="020B0604020202020204" pitchFamily="34" charset="0"/>
            </a:endParaRPr>
          </a:p>
          <a:p>
            <a:endParaRPr lang="en-US" sz="23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89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25551"/>
            <a:ext cx="10972800" cy="749947"/>
          </a:xfrm>
        </p:spPr>
        <p:txBody>
          <a:bodyPr>
            <a:normAutofit/>
          </a:bodyPr>
          <a:lstStyle/>
          <a:p>
            <a:pPr algn="ctr"/>
            <a:r>
              <a:rPr lang="en-US" b="1" dirty="0"/>
              <a:t>Segregation in Healthcare</a:t>
            </a:r>
            <a:endParaRPr lang="en-US" dirty="0"/>
          </a:p>
        </p:txBody>
      </p:sp>
      <p:sp>
        <p:nvSpPr>
          <p:cNvPr id="3" name="Content Placeholder 2"/>
          <p:cNvSpPr>
            <a:spLocks noGrp="1"/>
          </p:cNvSpPr>
          <p:nvPr>
            <p:ph idx="1"/>
          </p:nvPr>
        </p:nvSpPr>
        <p:spPr>
          <a:xfrm>
            <a:off x="609600" y="2096429"/>
            <a:ext cx="10972800" cy="4148254"/>
          </a:xfrm>
        </p:spPr>
        <p:txBody>
          <a:bodyPr>
            <a:normAutofit lnSpcReduction="10000"/>
          </a:bodyPr>
          <a:lstStyle/>
          <a:p>
            <a:r>
              <a:rPr lang="en-US" sz="2600" dirty="0">
                <a:solidFill>
                  <a:schemeClr val="tx1"/>
                </a:solidFill>
              </a:rPr>
              <a:t>1965 - Approximately 200 black and white demonstrators (Medical Committee for Human Rights and NMA) picketed the AMA annual meeting the AMA.</a:t>
            </a:r>
          </a:p>
          <a:p>
            <a:pPr lvl="1"/>
            <a:r>
              <a:rPr lang="en-US" sz="2200" dirty="0">
                <a:solidFill>
                  <a:schemeClr val="tx1"/>
                </a:solidFill>
              </a:rPr>
              <a:t>Call to “Integrate All County and State Medical Societies!” and “End Discrimination in Medicine Now!”</a:t>
            </a:r>
            <a:endParaRPr lang="en-US" sz="2200" i="1" dirty="0">
              <a:solidFill>
                <a:schemeClr val="tx1"/>
              </a:solidFill>
              <a:latin typeface="Arial" panose="020B0604020202020204" pitchFamily="34" charset="0"/>
              <a:cs typeface="Arial" panose="020B0604020202020204" pitchFamily="34" charset="0"/>
            </a:endParaRPr>
          </a:p>
          <a:p>
            <a:endParaRPr lang="en-US" sz="2600" i="1" dirty="0">
              <a:solidFill>
                <a:schemeClr val="tx1"/>
              </a:solidFill>
              <a:latin typeface="Arial" panose="020B0604020202020204" pitchFamily="34" charset="0"/>
              <a:cs typeface="Arial" panose="020B0604020202020204" pitchFamily="34" charset="0"/>
            </a:endParaRPr>
          </a:p>
          <a:p>
            <a:r>
              <a:rPr lang="en-US" sz="2600" i="1" dirty="0">
                <a:solidFill>
                  <a:schemeClr val="tx1"/>
                </a:solidFill>
                <a:latin typeface="Arial" panose="020B0604020202020204" pitchFamily="34" charset="0"/>
                <a:cs typeface="Arial" panose="020B0604020202020204" pitchFamily="34" charset="0"/>
              </a:rPr>
              <a:t>Cypress v Newport News Hospital Association</a:t>
            </a:r>
            <a:r>
              <a:rPr lang="en-US" sz="2600" dirty="0">
                <a:solidFill>
                  <a:schemeClr val="tx1"/>
                </a:solidFill>
                <a:latin typeface="Arial" panose="020B0604020202020204" pitchFamily="34" charset="0"/>
                <a:cs typeface="Arial" panose="020B0604020202020204" pitchFamily="34" charset="0"/>
              </a:rPr>
              <a:t> (1967), reaffirmed the federal government’s use of Medicare certification guidelines to force hospitals to open up patient admissions, education programs, and staff privileges  regardless of race, color or national origin.</a:t>
            </a:r>
          </a:p>
        </p:txBody>
      </p:sp>
    </p:spTree>
    <p:extLst>
      <p:ext uri="{BB962C8B-B14F-4D97-AF65-F5344CB8AC3E}">
        <p14:creationId xmlns:p14="http://schemas.microsoft.com/office/powerpoint/2010/main" val="140025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1706137" y="909637"/>
            <a:ext cx="7543800" cy="1143000"/>
          </a:xfrm>
        </p:spPr>
        <p:txBody>
          <a:bodyPr/>
          <a:lstStyle/>
          <a:p>
            <a:pPr algn="ctr" eaLnBrk="1" hangingPunct="1">
              <a:defRPr/>
            </a:pPr>
            <a:r>
              <a:rPr lang="en-US" altLang="en-US" sz="4000" b="1" dirty="0"/>
              <a:t>Implicit Bias</a:t>
            </a:r>
          </a:p>
        </p:txBody>
      </p:sp>
      <p:sp>
        <p:nvSpPr>
          <p:cNvPr id="14339" name="Rectangle 2"/>
          <p:cNvSpPr>
            <a:spLocks noGrp="1" noChangeArrowheads="1"/>
          </p:cNvSpPr>
          <p:nvPr>
            <p:ph type="body" idx="1"/>
          </p:nvPr>
        </p:nvSpPr>
        <p:spPr>
          <a:xfrm>
            <a:off x="356840" y="2542478"/>
            <a:ext cx="10497644" cy="4086921"/>
          </a:xfrm>
        </p:spPr>
        <p:txBody>
          <a:bodyPr>
            <a:normAutofit/>
          </a:bodyPr>
          <a:lstStyle/>
          <a:p>
            <a:pPr marL="562550">
              <a:buFont typeface="Arial" pitchFamily="34" charset="0"/>
              <a:buChar char="•"/>
              <a:defRPr/>
            </a:pPr>
            <a:endParaRPr lang="en-US" altLang="en-US" dirty="0"/>
          </a:p>
          <a:p>
            <a:pPr marL="597475" indent="-457200">
              <a:spcBef>
                <a:spcPts val="0"/>
              </a:spcBef>
              <a:defRPr/>
            </a:pPr>
            <a:r>
              <a:rPr lang="en-US" altLang="en-US" dirty="0">
                <a:solidFill>
                  <a:schemeClr val="tx1"/>
                </a:solidFill>
              </a:rPr>
              <a:t>Patients have the least positive affect and satisfaction with physicians relatively low in explicit but high implicit bias. </a:t>
            </a:r>
          </a:p>
          <a:p>
            <a:pPr marL="1157863" lvl="2">
              <a:spcBef>
                <a:spcPts val="0"/>
              </a:spcBef>
              <a:buFont typeface="Arial" pitchFamily="34" charset="0"/>
              <a:buChar char="•"/>
              <a:defRPr/>
            </a:pPr>
            <a:r>
              <a:rPr lang="en-US" altLang="en-US" sz="2600" dirty="0">
                <a:solidFill>
                  <a:schemeClr val="tx1"/>
                </a:solidFill>
              </a:rPr>
              <a:t>Seen as deceitful</a:t>
            </a:r>
          </a:p>
          <a:p>
            <a:pPr marL="1157863" lvl="2">
              <a:spcBef>
                <a:spcPts val="0"/>
              </a:spcBef>
              <a:buFont typeface="Arial" pitchFamily="34" charset="0"/>
              <a:buChar char="•"/>
              <a:defRPr/>
            </a:pPr>
            <a:endParaRPr lang="en-US" altLang="en-US" sz="2600" dirty="0">
              <a:solidFill>
                <a:schemeClr val="tx1"/>
              </a:solidFill>
            </a:endParaRPr>
          </a:p>
          <a:p>
            <a:pPr marL="357763">
              <a:spcBef>
                <a:spcPts val="0"/>
              </a:spcBef>
              <a:buFont typeface="Arial" pitchFamily="34" charset="0"/>
              <a:buChar char="•"/>
              <a:defRPr/>
            </a:pPr>
            <a:r>
              <a:rPr lang="en-US" altLang="en-US" sz="3000" dirty="0">
                <a:solidFill>
                  <a:schemeClr val="tx1"/>
                </a:solidFill>
              </a:rPr>
              <a:t>Most positive interaction is low implicit and low explicit.</a:t>
            </a:r>
          </a:p>
          <a:p>
            <a:pPr marL="357763">
              <a:spcBef>
                <a:spcPts val="0"/>
              </a:spcBef>
              <a:buFont typeface="Arial" pitchFamily="34" charset="0"/>
              <a:buChar char="•"/>
              <a:defRPr/>
            </a:pPr>
            <a:endParaRPr lang="en-US" altLang="en-US" sz="3000" dirty="0">
              <a:solidFill>
                <a:schemeClr val="tx1"/>
              </a:solidFill>
            </a:endParaRPr>
          </a:p>
          <a:p>
            <a:pPr marL="357763">
              <a:spcBef>
                <a:spcPts val="0"/>
              </a:spcBef>
              <a:buFont typeface="Arial" pitchFamily="34" charset="0"/>
              <a:buChar char="•"/>
              <a:defRPr/>
            </a:pPr>
            <a:r>
              <a:rPr lang="en-US" altLang="en-US" dirty="0">
                <a:solidFill>
                  <a:schemeClr val="tx1"/>
                </a:solidFill>
              </a:rPr>
              <a:t>Little difference in high explicit, low implicit and high explicit, high implicit.</a:t>
            </a:r>
          </a:p>
          <a:p>
            <a:pPr marL="562550">
              <a:spcBef>
                <a:spcPts val="0"/>
              </a:spcBef>
              <a:buFont typeface="Arial" pitchFamily="34" charset="0"/>
              <a:buChar char="•"/>
              <a:defRPr/>
            </a:pPr>
            <a:endParaRPr lang="en-US" altLang="en-US" dirty="0"/>
          </a:p>
        </p:txBody>
      </p:sp>
      <p:pic>
        <p:nvPicPr>
          <p:cNvPr id="4" name="Picture 7" descr="http://www.kuleuven.be/samenwerking/vapl/VenU/screen-shot-2014-04-09-at-15-50-33.png/image_previe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3843" y="1028700"/>
            <a:ext cx="270351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63550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1707996" y="1053790"/>
            <a:ext cx="8153400" cy="1143000"/>
          </a:xfrm>
        </p:spPr>
        <p:txBody>
          <a:bodyPr/>
          <a:lstStyle/>
          <a:p>
            <a:pPr algn="ctr" eaLnBrk="1" hangingPunct="1">
              <a:defRPr/>
            </a:pPr>
            <a:r>
              <a:rPr lang="en-US" altLang="en-US" sz="4000" b="1" dirty="0"/>
              <a:t>Bias in Healthcare Interactions</a:t>
            </a:r>
          </a:p>
        </p:txBody>
      </p:sp>
      <p:sp>
        <p:nvSpPr>
          <p:cNvPr id="11267" name="Rectangle 2"/>
          <p:cNvSpPr>
            <a:spLocks noGrp="1" noChangeArrowheads="1"/>
          </p:cNvSpPr>
          <p:nvPr>
            <p:ph type="body" idx="1"/>
          </p:nvPr>
        </p:nvSpPr>
        <p:spPr>
          <a:xfrm>
            <a:off x="624468" y="2196790"/>
            <a:ext cx="9421232" cy="4294498"/>
          </a:xfrm>
        </p:spPr>
        <p:txBody>
          <a:bodyPr/>
          <a:lstStyle/>
          <a:p>
            <a:pPr marL="160729" indent="0">
              <a:buNone/>
              <a:defRPr/>
            </a:pPr>
            <a:r>
              <a:rPr lang="en-US" altLang="en-US" dirty="0"/>
              <a:t> </a:t>
            </a:r>
          </a:p>
          <a:p>
            <a:pPr marL="160729" indent="0">
              <a:buNone/>
              <a:defRPr/>
            </a:pPr>
            <a:r>
              <a:rPr lang="en-US" altLang="en-US" dirty="0"/>
              <a:t> </a:t>
            </a:r>
            <a:r>
              <a:rPr lang="en-US" altLang="en-US" sz="3200" dirty="0">
                <a:solidFill>
                  <a:schemeClr val="tx1"/>
                </a:solidFill>
              </a:rPr>
              <a:t>Explicit Bias – blatant discrimination</a:t>
            </a:r>
          </a:p>
          <a:p>
            <a:pPr marL="160729" indent="0">
              <a:buNone/>
              <a:defRPr/>
            </a:pPr>
            <a:endParaRPr lang="en-US" altLang="en-US" dirty="0">
              <a:solidFill>
                <a:schemeClr val="tx1"/>
              </a:solidFill>
            </a:endParaRPr>
          </a:p>
          <a:p>
            <a:pPr marL="561975"/>
            <a:r>
              <a:rPr lang="en-US" altLang="en-US" sz="2500" dirty="0">
                <a:solidFill>
                  <a:schemeClr val="tx1"/>
                </a:solidFill>
              </a:rPr>
              <a:t> </a:t>
            </a:r>
            <a:r>
              <a:rPr lang="en-US" altLang="en-US" dirty="0">
                <a:solidFill>
                  <a:schemeClr val="tx1"/>
                </a:solidFill>
              </a:rPr>
              <a:t>Self-reported, conscious</a:t>
            </a:r>
          </a:p>
          <a:p>
            <a:pPr marL="936625" lvl="1"/>
            <a:r>
              <a:rPr lang="en-US" altLang="en-US" sz="2600" dirty="0">
                <a:solidFill>
                  <a:schemeClr val="tx1"/>
                </a:solidFill>
              </a:rPr>
              <a:t>Predicts physicians’ reactions to the patient encounter.</a:t>
            </a:r>
          </a:p>
          <a:p>
            <a:pPr marL="936625" lvl="1"/>
            <a:r>
              <a:rPr lang="en-US" altLang="en-US" sz="2600" dirty="0">
                <a:solidFill>
                  <a:schemeClr val="tx1"/>
                </a:solidFill>
              </a:rPr>
              <a:t>Not a good measure of the patient’s reaction</a:t>
            </a:r>
          </a:p>
        </p:txBody>
      </p:sp>
      <p:pic>
        <p:nvPicPr>
          <p:cNvPr id="25604" name="Picture 7" descr="http://vccoordinator.files.wordpress.com/2011/10/nurse-clipart-back-pa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5308" y="2915775"/>
            <a:ext cx="18288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61657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36702"/>
            <a:ext cx="10972800" cy="738796"/>
          </a:xfrm>
        </p:spPr>
        <p:txBody>
          <a:bodyPr>
            <a:normAutofit/>
          </a:bodyPr>
          <a:lstStyle/>
          <a:p>
            <a:pPr algn="ctr"/>
            <a:r>
              <a:rPr lang="en-US" dirty="0"/>
              <a:t>Errant Beliefs About Black Health</a:t>
            </a:r>
          </a:p>
        </p:txBody>
      </p:sp>
      <p:sp>
        <p:nvSpPr>
          <p:cNvPr id="3" name="Content Placeholder 2"/>
          <p:cNvSpPr>
            <a:spLocks noGrp="1"/>
          </p:cNvSpPr>
          <p:nvPr>
            <p:ph idx="1"/>
          </p:nvPr>
        </p:nvSpPr>
        <p:spPr/>
        <p:txBody>
          <a:bodyPr>
            <a:normAutofit/>
          </a:bodyPr>
          <a:lstStyle/>
          <a:p>
            <a:pPr marL="0" indent="0" algn="ctr">
              <a:buNone/>
            </a:pPr>
            <a:r>
              <a:rPr lang="en-US" sz="2600" dirty="0">
                <a:solidFill>
                  <a:schemeClr val="tx1"/>
                </a:solidFill>
              </a:rPr>
              <a:t>2016 study, Hoffman et al. conclude: “white laypeople and medical students and residents [held] false beliefs about biological differences between blacks and whites. . . . racial bias in pain perception is associated with racial bias in pain treatment recommendations.”</a:t>
            </a:r>
          </a:p>
          <a:p>
            <a:pPr marL="0" indent="0" algn="ctr">
              <a:buNone/>
            </a:pPr>
            <a:endParaRPr lang="en-US" sz="2600" dirty="0">
              <a:solidFill>
                <a:schemeClr val="tx1"/>
              </a:solidFill>
            </a:endParaRPr>
          </a:p>
          <a:p>
            <a:pPr marL="0" indent="0" algn="ctr">
              <a:buNone/>
            </a:pPr>
            <a:r>
              <a:rPr lang="en-US" sz="2600" dirty="0">
                <a:solidFill>
                  <a:schemeClr val="tx1"/>
                </a:solidFill>
              </a:rPr>
              <a:t>Some differences in treatment are the result of in group favoritism. People of color may receive less treatment for pain, but white Americans are possibly over treated. Data suggest that white children are more likely to receive antibiotics.</a:t>
            </a:r>
          </a:p>
        </p:txBody>
      </p:sp>
    </p:spTree>
    <p:extLst>
      <p:ext uri="{BB962C8B-B14F-4D97-AF65-F5344CB8AC3E}">
        <p14:creationId xmlns:p14="http://schemas.microsoft.com/office/powerpoint/2010/main" val="84138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959005"/>
            <a:ext cx="10972800" cy="847493"/>
          </a:xfrm>
        </p:spPr>
        <p:txBody>
          <a:bodyPr>
            <a:normAutofit/>
          </a:bodyPr>
          <a:lstStyle/>
          <a:p>
            <a:pPr algn="ctr"/>
            <a:r>
              <a:rPr lang="en-US" sz="4000" b="1" dirty="0"/>
              <a:t>Objectives</a:t>
            </a:r>
          </a:p>
        </p:txBody>
      </p:sp>
      <p:sp>
        <p:nvSpPr>
          <p:cNvPr id="9" name="Content Placeholder 8"/>
          <p:cNvSpPr>
            <a:spLocks noGrp="1"/>
          </p:cNvSpPr>
          <p:nvPr>
            <p:ph idx="1"/>
          </p:nvPr>
        </p:nvSpPr>
        <p:spPr>
          <a:xfrm>
            <a:off x="609600" y="2129883"/>
            <a:ext cx="10972800" cy="4125951"/>
          </a:xfrm>
        </p:spPr>
        <p:txBody>
          <a:bodyPr>
            <a:normAutofit lnSpcReduction="10000"/>
          </a:bodyPr>
          <a:lstStyle/>
          <a:p>
            <a:r>
              <a:rPr lang="en-US" dirty="0">
                <a:solidFill>
                  <a:schemeClr val="tx1"/>
                </a:solidFill>
              </a:rPr>
              <a:t>Define health equity and inequity (health disparities);</a:t>
            </a:r>
          </a:p>
          <a:p>
            <a:endParaRPr lang="en-US" dirty="0">
              <a:solidFill>
                <a:schemeClr val="tx1"/>
              </a:solidFill>
            </a:endParaRPr>
          </a:p>
          <a:p>
            <a:r>
              <a:rPr lang="en-US" dirty="0">
                <a:solidFill>
                  <a:schemeClr val="tx1"/>
                </a:solidFill>
              </a:rPr>
              <a:t>Review the role of systemic racism and discrimination in health disparities;</a:t>
            </a:r>
          </a:p>
          <a:p>
            <a:endParaRPr lang="en-US" dirty="0">
              <a:solidFill>
                <a:schemeClr val="tx1"/>
              </a:solidFill>
            </a:endParaRPr>
          </a:p>
          <a:p>
            <a:r>
              <a:rPr lang="en-US" dirty="0">
                <a:solidFill>
                  <a:schemeClr val="tx1"/>
                </a:solidFill>
              </a:rPr>
              <a:t>Discuss the legacy of racism in healthcare; </a:t>
            </a:r>
          </a:p>
          <a:p>
            <a:endParaRPr lang="en-US" dirty="0">
              <a:solidFill>
                <a:schemeClr val="tx1"/>
              </a:solidFill>
            </a:endParaRPr>
          </a:p>
          <a:p>
            <a:r>
              <a:rPr lang="en-US" dirty="0">
                <a:solidFill>
                  <a:schemeClr val="tx1"/>
                </a:solidFill>
              </a:rPr>
              <a:t>Describe educational strategies for systemic changes that promote health equity.</a:t>
            </a:r>
          </a:p>
        </p:txBody>
      </p:sp>
    </p:spTree>
    <p:extLst>
      <p:ext uri="{BB962C8B-B14F-4D97-AF65-F5344CB8AC3E}">
        <p14:creationId xmlns:p14="http://schemas.microsoft.com/office/powerpoint/2010/main" val="112303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sz="quarter" idx="1"/>
          </p:nvPr>
        </p:nvSpPr>
        <p:spPr>
          <a:xfrm>
            <a:off x="602166" y="1271239"/>
            <a:ext cx="11140068" cy="5107259"/>
          </a:xfrm>
        </p:spPr>
        <p:txBody>
          <a:bodyPr>
            <a:normAutofit fontScale="85000" lnSpcReduction="20000"/>
          </a:bodyPr>
          <a:lstStyle/>
          <a:p>
            <a:pPr>
              <a:buNone/>
            </a:pPr>
            <a:r>
              <a:rPr lang="en-US" sz="3100" dirty="0">
                <a:solidFill>
                  <a:schemeClr val="tx1">
                    <a:lumMod val="85000"/>
                    <a:lumOff val="15000"/>
                  </a:schemeClr>
                </a:solidFill>
              </a:rPr>
              <a:t>Study focused on medical mistrust:</a:t>
            </a:r>
          </a:p>
          <a:p>
            <a:r>
              <a:rPr lang="en-US" dirty="0">
                <a:solidFill>
                  <a:schemeClr val="tx1">
                    <a:lumMod val="85000"/>
                    <a:lumOff val="15000"/>
                  </a:schemeClr>
                </a:solidFill>
              </a:rPr>
              <a:t>47.8% reported experiences with behavior that they considered demeaning, dismissive, unfair and/or discriminatory within a medical setting.</a:t>
            </a:r>
          </a:p>
          <a:p>
            <a:pPr lvl="2"/>
            <a:r>
              <a:rPr lang="en-US" sz="2300" dirty="0">
                <a:solidFill>
                  <a:schemeClr val="tx1">
                    <a:lumMod val="85000"/>
                    <a:lumOff val="15000"/>
                  </a:schemeClr>
                </a:solidFill>
              </a:rPr>
              <a:t>18.2% - based on race alone</a:t>
            </a:r>
          </a:p>
          <a:p>
            <a:pPr lvl="2"/>
            <a:r>
              <a:rPr lang="en-US" sz="2300" dirty="0">
                <a:solidFill>
                  <a:schemeClr val="tx1">
                    <a:lumMod val="85000"/>
                    <a:lumOff val="15000"/>
                  </a:schemeClr>
                </a:solidFill>
              </a:rPr>
              <a:t>12.1%  - based on SES</a:t>
            </a:r>
          </a:p>
          <a:p>
            <a:pPr lvl="2"/>
            <a:r>
              <a:rPr lang="en-US" sz="2300" dirty="0">
                <a:solidFill>
                  <a:schemeClr val="tx1">
                    <a:lumMod val="85000"/>
                    <a:lumOff val="15000"/>
                  </a:schemeClr>
                </a:solidFill>
              </a:rPr>
              <a:t>60.6% - based on race and either sex or SES</a:t>
            </a:r>
          </a:p>
          <a:p>
            <a:pPr lvl="2"/>
            <a:endParaRPr lang="en-US" dirty="0">
              <a:solidFill>
                <a:schemeClr val="tx1">
                  <a:lumMod val="85000"/>
                  <a:lumOff val="15000"/>
                </a:schemeClr>
              </a:solidFill>
            </a:endParaRPr>
          </a:p>
          <a:p>
            <a:r>
              <a:rPr lang="en-US" sz="3100" dirty="0">
                <a:solidFill>
                  <a:schemeClr val="tx1">
                    <a:lumMod val="85000"/>
                    <a:lumOff val="15000"/>
                  </a:schemeClr>
                </a:solidFill>
              </a:rPr>
              <a:t>Most frequent offenders:</a:t>
            </a:r>
          </a:p>
          <a:p>
            <a:pPr lvl="2"/>
            <a:r>
              <a:rPr lang="en-US" sz="2300" dirty="0">
                <a:solidFill>
                  <a:schemeClr val="tx1">
                    <a:lumMod val="85000"/>
                    <a:lumOff val="15000"/>
                  </a:schemeClr>
                </a:solidFill>
              </a:rPr>
              <a:t>Nurses and Office Staff </a:t>
            </a:r>
          </a:p>
          <a:p>
            <a:pPr lvl="2"/>
            <a:endParaRPr lang="en-US" dirty="0">
              <a:solidFill>
                <a:schemeClr val="tx1">
                  <a:lumMod val="85000"/>
                  <a:lumOff val="15000"/>
                </a:schemeClr>
              </a:solidFill>
            </a:endParaRPr>
          </a:p>
          <a:p>
            <a:r>
              <a:rPr lang="en-US" sz="3100" dirty="0">
                <a:solidFill>
                  <a:schemeClr val="tx1">
                    <a:lumMod val="85000"/>
                    <a:lumOff val="15000"/>
                  </a:schemeClr>
                </a:solidFill>
              </a:rPr>
              <a:t>Incidents:</a:t>
            </a:r>
          </a:p>
          <a:p>
            <a:pPr lvl="2"/>
            <a:r>
              <a:rPr lang="en-US" sz="2300" dirty="0">
                <a:solidFill>
                  <a:schemeClr val="tx1">
                    <a:lumMod val="85000"/>
                    <a:lumOff val="15000"/>
                  </a:schemeClr>
                </a:solidFill>
              </a:rPr>
              <a:t>Overheard offensive comments, jokes, remarks</a:t>
            </a:r>
          </a:p>
          <a:p>
            <a:pPr lvl="2"/>
            <a:r>
              <a:rPr lang="en-US" sz="2300" dirty="0">
                <a:solidFill>
                  <a:schemeClr val="tx1">
                    <a:lumMod val="85000"/>
                    <a:lumOff val="15000"/>
                  </a:schemeClr>
                </a:solidFill>
              </a:rPr>
              <a:t>Provided insufficient time to address concerns, information needs</a:t>
            </a:r>
          </a:p>
          <a:p>
            <a:pPr lvl="2"/>
            <a:r>
              <a:rPr lang="en-US" sz="2300" dirty="0">
                <a:solidFill>
                  <a:schemeClr val="tx1">
                    <a:lumMod val="85000"/>
                    <a:lumOff val="15000"/>
                  </a:schemeClr>
                </a:solidFill>
              </a:rPr>
              <a:t>Unsupportive</a:t>
            </a:r>
          </a:p>
          <a:p>
            <a:pPr lvl="2"/>
            <a:r>
              <a:rPr lang="en-US" sz="2300" dirty="0">
                <a:solidFill>
                  <a:schemeClr val="tx1">
                    <a:lumMod val="85000"/>
                    <a:lumOff val="15000"/>
                  </a:schemeClr>
                </a:solidFill>
              </a:rPr>
              <a:t>Felt responses demeaned or degraded</a:t>
            </a:r>
          </a:p>
          <a:p>
            <a:pPr lvl="2">
              <a:buFont typeface="Wingdings 2" pitchFamily="18" charset="2"/>
              <a:buNone/>
            </a:pPr>
            <a:endParaRPr lang="en-US" sz="800" dirty="0">
              <a:solidFill>
                <a:schemeClr val="tx1">
                  <a:lumMod val="85000"/>
                  <a:lumOff val="15000"/>
                </a:schemeClr>
              </a:solidFill>
            </a:endParaRPr>
          </a:p>
          <a:p>
            <a:pPr lvl="2">
              <a:buFont typeface="Wingdings 2" pitchFamily="18" charset="2"/>
              <a:buNone/>
            </a:pPr>
            <a:endParaRPr lang="en-US" dirty="0"/>
          </a:p>
          <a:p>
            <a:pPr lvl="2"/>
            <a:endParaRPr lang="en-US" dirty="0"/>
          </a:p>
        </p:txBody>
      </p:sp>
    </p:spTree>
    <p:extLst>
      <p:ext uri="{BB962C8B-B14F-4D97-AF65-F5344CB8AC3E}">
        <p14:creationId xmlns:p14="http://schemas.microsoft.com/office/powerpoint/2010/main" val="319515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VLST\AppData\Local\Microsoft\Windows\INetCache\IE\8E2PR1VY\important-message[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735659" y="1701371"/>
            <a:ext cx="4401943" cy="457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36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70659"/>
            <a:ext cx="10972800" cy="836199"/>
          </a:xfrm>
        </p:spPr>
        <p:txBody>
          <a:bodyPr>
            <a:normAutofit/>
          </a:bodyPr>
          <a:lstStyle/>
          <a:p>
            <a:pPr algn="ctr"/>
            <a:r>
              <a:rPr lang="en-US" sz="4000" b="1" dirty="0"/>
              <a:t>Resolution</a:t>
            </a:r>
          </a:p>
        </p:txBody>
      </p:sp>
      <p:sp>
        <p:nvSpPr>
          <p:cNvPr id="3" name="Content Placeholder 2"/>
          <p:cNvSpPr>
            <a:spLocks noGrp="1"/>
          </p:cNvSpPr>
          <p:nvPr>
            <p:ph idx="1"/>
          </p:nvPr>
        </p:nvSpPr>
        <p:spPr>
          <a:xfrm>
            <a:off x="780585" y="2074127"/>
            <a:ext cx="10768361" cy="4282068"/>
          </a:xfrm>
        </p:spPr>
        <p:txBody>
          <a:bodyPr>
            <a:normAutofit lnSpcReduction="10000"/>
          </a:bodyPr>
          <a:lstStyle/>
          <a:p>
            <a:endParaRPr lang="en-US" dirty="0"/>
          </a:p>
          <a:p>
            <a:r>
              <a:rPr lang="en-US" dirty="0">
                <a:solidFill>
                  <a:schemeClr val="tx1"/>
                </a:solidFill>
              </a:rPr>
              <a:t>Awareness and recognition of grievances that are communicated</a:t>
            </a:r>
          </a:p>
          <a:p>
            <a:endParaRPr lang="en-US" dirty="0">
              <a:solidFill>
                <a:schemeClr val="tx1"/>
              </a:solidFill>
            </a:endParaRPr>
          </a:p>
          <a:p>
            <a:r>
              <a:rPr lang="en-US" dirty="0">
                <a:solidFill>
                  <a:schemeClr val="tx1"/>
                </a:solidFill>
              </a:rPr>
              <a:t>Requires compassion in response</a:t>
            </a:r>
          </a:p>
          <a:p>
            <a:endParaRPr lang="en-US" dirty="0">
              <a:solidFill>
                <a:schemeClr val="tx1"/>
              </a:solidFill>
            </a:endParaRPr>
          </a:p>
          <a:p>
            <a:r>
              <a:rPr lang="en-US" b="1" dirty="0">
                <a:solidFill>
                  <a:schemeClr val="tx1"/>
                </a:solidFill>
              </a:rPr>
              <a:t>Organized systemic approach to grievances, with input from those affected</a:t>
            </a:r>
          </a:p>
          <a:p>
            <a:endParaRPr lang="en-US" dirty="0">
              <a:solidFill>
                <a:schemeClr val="tx1"/>
              </a:solidFill>
            </a:endParaRPr>
          </a:p>
          <a:p>
            <a:r>
              <a:rPr lang="en-US" b="1" dirty="0">
                <a:solidFill>
                  <a:schemeClr val="tx1"/>
                </a:solidFill>
              </a:rPr>
              <a:t>Process, actions and results communicated</a:t>
            </a:r>
          </a:p>
          <a:p>
            <a:endParaRPr lang="en-US" dirty="0"/>
          </a:p>
          <a:p>
            <a:endParaRPr lang="en-US" dirty="0"/>
          </a:p>
        </p:txBody>
      </p:sp>
    </p:spTree>
    <p:extLst>
      <p:ext uri="{BB962C8B-B14F-4D97-AF65-F5344CB8AC3E}">
        <p14:creationId xmlns:p14="http://schemas.microsoft.com/office/powerpoint/2010/main" val="173612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a:spLocks noGrp="1"/>
          </p:cNvSpPr>
          <p:nvPr/>
        </p:nvSpPr>
        <p:spPr bwMode="auto">
          <a:xfrm>
            <a:off x="4953000" y="6248400"/>
            <a:ext cx="2895600" cy="457200"/>
          </a:xfrm>
          <a:prstGeom prst="rect">
            <a:avLst/>
          </a:prstGeom>
          <a:noFill/>
          <a:ln>
            <a:miter lim="800000"/>
            <a:headEnd/>
            <a:tailEnd/>
          </a:ln>
        </p:spPr>
        <p:txBody>
          <a:bodyPr/>
          <a:lstStyle/>
          <a:p>
            <a:pPr algn="ctr" eaLnBrk="1" hangingPunct="1">
              <a:defRPr/>
            </a:pPr>
            <a:r>
              <a:rPr lang="en-US" sz="1000" dirty="0">
                <a:solidFill>
                  <a:srgbClr val="FFFFFF"/>
                </a:solidFill>
              </a:rPr>
              <a:t>NIH Council of Public Representatives</a:t>
            </a:r>
          </a:p>
        </p:txBody>
      </p:sp>
      <p:sp>
        <p:nvSpPr>
          <p:cNvPr id="12291" name="Rectangle 2"/>
          <p:cNvSpPr>
            <a:spLocks noGrp="1" noChangeArrowheads="1"/>
          </p:cNvSpPr>
          <p:nvPr>
            <p:ph type="title"/>
          </p:nvPr>
        </p:nvSpPr>
        <p:spPr>
          <a:xfrm>
            <a:off x="1750741" y="959005"/>
            <a:ext cx="8460059" cy="921550"/>
          </a:xfrm>
        </p:spPr>
        <p:txBody>
          <a:bodyPr>
            <a:noAutofit/>
          </a:bodyPr>
          <a:lstStyle/>
          <a:p>
            <a:pPr algn="ctr" eaLnBrk="1" hangingPunct="1"/>
            <a:r>
              <a:rPr lang="en-US" sz="4000" b="1" dirty="0"/>
              <a:t>Public Participation</a:t>
            </a:r>
          </a:p>
        </p:txBody>
      </p:sp>
      <p:sp>
        <p:nvSpPr>
          <p:cNvPr id="12292" name="Rectangle 3"/>
          <p:cNvSpPr>
            <a:spLocks noGrp="1" noChangeArrowheads="1"/>
          </p:cNvSpPr>
          <p:nvPr>
            <p:ph idx="1"/>
          </p:nvPr>
        </p:nvSpPr>
        <p:spPr>
          <a:xfrm>
            <a:off x="715537" y="2196790"/>
            <a:ext cx="10760926" cy="4192574"/>
          </a:xfrm>
        </p:spPr>
        <p:txBody>
          <a:bodyPr>
            <a:noAutofit/>
          </a:bodyPr>
          <a:lstStyle/>
          <a:p>
            <a:pPr marL="0" indent="0">
              <a:lnSpc>
                <a:spcPct val="90000"/>
              </a:lnSpc>
              <a:spcBef>
                <a:spcPts val="0"/>
              </a:spcBef>
              <a:buNone/>
            </a:pPr>
            <a:endParaRPr lang="en-US" sz="2400" b="1" dirty="0">
              <a:solidFill>
                <a:schemeClr val="tx1"/>
              </a:solidFill>
            </a:endParaRPr>
          </a:p>
          <a:p>
            <a:pPr marL="0" indent="0">
              <a:lnSpc>
                <a:spcPct val="90000"/>
              </a:lnSpc>
              <a:spcBef>
                <a:spcPts val="0"/>
              </a:spcBef>
              <a:buNone/>
            </a:pPr>
            <a:r>
              <a:rPr lang="en-US" b="1" dirty="0">
                <a:solidFill>
                  <a:schemeClr val="tx1"/>
                </a:solidFill>
              </a:rPr>
              <a:t>Public participation</a:t>
            </a:r>
            <a:r>
              <a:rPr lang="en-US" dirty="0">
                <a:solidFill>
                  <a:schemeClr val="tx1"/>
                </a:solidFill>
              </a:rPr>
              <a:t> assumes that those who are affected by a decision have a right to be involved in the decision-making process. </a:t>
            </a:r>
          </a:p>
          <a:p>
            <a:pPr marL="0" indent="0">
              <a:lnSpc>
                <a:spcPct val="90000"/>
              </a:lnSpc>
              <a:spcBef>
                <a:spcPts val="0"/>
              </a:spcBef>
              <a:buNone/>
            </a:pPr>
            <a:endParaRPr lang="en-US" dirty="0">
              <a:solidFill>
                <a:schemeClr val="tx1"/>
              </a:solidFill>
            </a:endParaRPr>
          </a:p>
          <a:p>
            <a:pPr marL="45720" indent="0">
              <a:lnSpc>
                <a:spcPct val="90000"/>
              </a:lnSpc>
              <a:spcBef>
                <a:spcPts val="0"/>
              </a:spcBef>
            </a:pPr>
            <a:r>
              <a:rPr lang="en-US" dirty="0">
                <a:solidFill>
                  <a:schemeClr val="tx1"/>
                </a:solidFill>
              </a:rPr>
              <a:t>Requires</a:t>
            </a:r>
          </a:p>
          <a:p>
            <a:pPr marL="320040" lvl="1" indent="0">
              <a:lnSpc>
                <a:spcPct val="90000"/>
              </a:lnSpc>
              <a:spcBef>
                <a:spcPts val="0"/>
              </a:spcBef>
            </a:pPr>
            <a:r>
              <a:rPr lang="en-US" sz="2800" dirty="0">
                <a:solidFill>
                  <a:schemeClr val="tx1"/>
                </a:solidFill>
              </a:rPr>
              <a:t>Two-way communication </a:t>
            </a:r>
          </a:p>
          <a:p>
            <a:pPr marL="292608" lvl="1" indent="0">
              <a:lnSpc>
                <a:spcPct val="90000"/>
              </a:lnSpc>
              <a:spcBef>
                <a:spcPts val="0"/>
              </a:spcBef>
            </a:pPr>
            <a:r>
              <a:rPr lang="en-US" sz="2800" dirty="0">
                <a:solidFill>
                  <a:schemeClr val="tx1"/>
                </a:solidFill>
              </a:rPr>
              <a:t> Collaborative problem solving</a:t>
            </a:r>
          </a:p>
          <a:p>
            <a:pPr marL="292608" lvl="1" indent="0">
              <a:lnSpc>
                <a:spcPct val="90000"/>
              </a:lnSpc>
              <a:spcBef>
                <a:spcPts val="0"/>
              </a:spcBef>
            </a:pPr>
            <a:endParaRPr lang="en-US" sz="2800" dirty="0">
              <a:solidFill>
                <a:schemeClr val="tx1"/>
              </a:solidFill>
            </a:endParaRPr>
          </a:p>
          <a:p>
            <a:pPr marL="18288" indent="0">
              <a:lnSpc>
                <a:spcPct val="90000"/>
              </a:lnSpc>
              <a:spcBef>
                <a:spcPts val="0"/>
              </a:spcBef>
            </a:pPr>
            <a:r>
              <a:rPr lang="en-US" dirty="0">
                <a:solidFill>
                  <a:schemeClr val="tx1"/>
                </a:solidFill>
              </a:rPr>
              <a:t> Attempts to obtain better and more acceptable decisions. </a:t>
            </a:r>
          </a:p>
          <a:p>
            <a:pPr marL="0" indent="0">
              <a:lnSpc>
                <a:spcPct val="90000"/>
              </a:lnSpc>
              <a:buNone/>
            </a:pPr>
            <a:endParaRPr lang="en-US" sz="2400" dirty="0">
              <a:solidFill>
                <a:schemeClr val="tx1"/>
              </a:solidFill>
            </a:endParaRPr>
          </a:p>
        </p:txBody>
      </p:sp>
      <p:pic>
        <p:nvPicPr>
          <p:cNvPr id="6" name="Picture 5" descr="http://wycas.org.uk/wp-content/uploads/2013/03/Community-Groups1.jpg"/>
          <p:cNvPicPr/>
          <p:nvPr/>
        </p:nvPicPr>
        <p:blipFill>
          <a:blip r:embed="rId3">
            <a:extLst>
              <a:ext uri="{28A0092B-C50C-407E-A947-70E740481C1C}">
                <a14:useLocalDpi xmlns:a14="http://schemas.microsoft.com/office/drawing/2010/main" val="0"/>
              </a:ext>
            </a:extLst>
          </a:blip>
          <a:srcRect/>
          <a:stretch>
            <a:fillRect/>
          </a:stretch>
        </p:blipFill>
        <p:spPr bwMode="auto">
          <a:xfrm>
            <a:off x="9226397" y="3573093"/>
            <a:ext cx="1619250" cy="2159000"/>
          </a:xfrm>
          <a:prstGeom prst="rect">
            <a:avLst/>
          </a:prstGeom>
          <a:noFill/>
          <a:ln>
            <a:noFill/>
          </a:ln>
        </p:spPr>
      </p:pic>
    </p:spTree>
    <p:extLst>
      <p:ext uri="{BB962C8B-B14F-4D97-AF65-F5344CB8AC3E}">
        <p14:creationId xmlns:p14="http://schemas.microsoft.com/office/powerpoint/2010/main" val="328343383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595" y="1070660"/>
            <a:ext cx="11340790" cy="981164"/>
          </a:xfrm>
        </p:spPr>
        <p:txBody>
          <a:bodyPr>
            <a:noAutofit/>
          </a:bodyPr>
          <a:lstStyle/>
          <a:p>
            <a:pPr algn="ctr"/>
            <a:r>
              <a:rPr lang="en-US" sz="4000" b="1" dirty="0"/>
              <a:t>Enhanced Culturally &amp; Linguistically Appropriate Standards (CLAS)</a:t>
            </a:r>
          </a:p>
        </p:txBody>
      </p:sp>
      <p:sp>
        <p:nvSpPr>
          <p:cNvPr id="3" name="Content Placeholder 2"/>
          <p:cNvSpPr>
            <a:spLocks noGrp="1"/>
          </p:cNvSpPr>
          <p:nvPr>
            <p:ph idx="1"/>
          </p:nvPr>
        </p:nvSpPr>
        <p:spPr>
          <a:xfrm>
            <a:off x="802888" y="2531327"/>
            <a:ext cx="10779512" cy="3858322"/>
          </a:xfrm>
        </p:spPr>
        <p:txBody>
          <a:bodyPr>
            <a:normAutofit/>
          </a:bodyPr>
          <a:lstStyle/>
          <a:p>
            <a:endParaRPr lang="en-US" sz="2100" dirty="0"/>
          </a:p>
          <a:p>
            <a:r>
              <a:rPr lang="en-US" dirty="0">
                <a:solidFill>
                  <a:schemeClr val="tx1"/>
                </a:solidFill>
              </a:rPr>
              <a:t>15 Standards that instruct individuals and organizations on how to implement &amp; maintain culturally and linguistically appropriate services. </a:t>
            </a:r>
          </a:p>
          <a:p>
            <a:endParaRPr lang="en-US" dirty="0">
              <a:solidFill>
                <a:schemeClr val="tx1"/>
              </a:solidFill>
            </a:endParaRPr>
          </a:p>
          <a:p>
            <a:r>
              <a:rPr lang="en-US" dirty="0">
                <a:solidFill>
                  <a:schemeClr val="tx1"/>
                </a:solidFill>
              </a:rPr>
              <a:t>All 15 Standards are necessary to advance health equity, improve quality, and help eliminate health care disparities. </a:t>
            </a:r>
          </a:p>
        </p:txBody>
      </p:sp>
    </p:spTree>
    <p:extLst>
      <p:ext uri="{BB962C8B-B14F-4D97-AF65-F5344CB8AC3E}">
        <p14:creationId xmlns:p14="http://schemas.microsoft.com/office/powerpoint/2010/main" val="343493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70660"/>
            <a:ext cx="10972800" cy="1036920"/>
          </a:xfrm>
        </p:spPr>
        <p:txBody>
          <a:bodyPr>
            <a:normAutofit/>
          </a:bodyPr>
          <a:lstStyle/>
          <a:p>
            <a:pPr algn="ctr"/>
            <a:r>
              <a:rPr lang="en-US" sz="4000" b="1" dirty="0"/>
              <a:t>CLAS Standards</a:t>
            </a:r>
          </a:p>
        </p:txBody>
      </p:sp>
      <p:sp>
        <p:nvSpPr>
          <p:cNvPr id="3" name="Content Placeholder 2"/>
          <p:cNvSpPr>
            <a:spLocks noGrp="1"/>
          </p:cNvSpPr>
          <p:nvPr>
            <p:ph idx="1"/>
          </p:nvPr>
        </p:nvSpPr>
        <p:spPr>
          <a:xfrm>
            <a:off x="609600" y="2631688"/>
            <a:ext cx="10786946" cy="3769112"/>
          </a:xfrm>
        </p:spPr>
        <p:txBody>
          <a:bodyPr>
            <a:normAutofit lnSpcReduction="10000"/>
          </a:bodyPr>
          <a:lstStyle/>
          <a:p>
            <a:pPr marL="0" indent="0" algn="ctr">
              <a:buNone/>
            </a:pPr>
            <a:r>
              <a:rPr lang="en-US" sz="3200" b="1" dirty="0">
                <a:solidFill>
                  <a:schemeClr val="tx1"/>
                </a:solidFill>
              </a:rPr>
              <a:t>The Principal Standard </a:t>
            </a:r>
          </a:p>
          <a:p>
            <a:pPr marL="0" indent="0" algn="ctr">
              <a:buNone/>
            </a:pPr>
            <a:r>
              <a:rPr lang="en-US" sz="3200" dirty="0">
                <a:solidFill>
                  <a:schemeClr val="tx1"/>
                </a:solidFill>
              </a:rPr>
              <a:t>Provide Effective, Equitable, Understandable &amp; Respectful Quality Care &amp; Services </a:t>
            </a:r>
          </a:p>
          <a:p>
            <a:pPr marL="0" indent="0">
              <a:buNone/>
            </a:pPr>
            <a:endParaRPr lang="en-US" sz="3200" dirty="0">
              <a:solidFill>
                <a:schemeClr val="tx1"/>
              </a:solidFill>
            </a:endParaRPr>
          </a:p>
          <a:p>
            <a:pPr marL="0" indent="0" algn="ctr">
              <a:buNone/>
            </a:pPr>
            <a:r>
              <a:rPr lang="en-US" sz="3200" dirty="0">
                <a:solidFill>
                  <a:schemeClr val="tx1"/>
                </a:solidFill>
              </a:rPr>
              <a:t>Standard 1 is the principal standard because the ultimate aim in adopting the remaining Standards (2- 15) is to achieve Standard 1. </a:t>
            </a:r>
          </a:p>
        </p:txBody>
      </p:sp>
    </p:spTree>
    <p:extLst>
      <p:ext uri="{BB962C8B-B14F-4D97-AF65-F5344CB8AC3E}">
        <p14:creationId xmlns:p14="http://schemas.microsoft.com/office/powerpoint/2010/main" val="296368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298" y="1037064"/>
            <a:ext cx="9367024" cy="5296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5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498" y="917663"/>
            <a:ext cx="9648335" cy="5137449"/>
          </a:xfrm>
          <a:prstGeom prst="rect">
            <a:avLst/>
          </a:prstGeom>
        </p:spPr>
      </p:pic>
      <p:sp>
        <p:nvSpPr>
          <p:cNvPr id="3" name="Title 2"/>
          <p:cNvSpPr>
            <a:spLocks noGrp="1"/>
          </p:cNvSpPr>
          <p:nvPr>
            <p:ph type="title"/>
          </p:nvPr>
        </p:nvSpPr>
        <p:spPr>
          <a:xfrm>
            <a:off x="5998169" y="5943600"/>
            <a:ext cx="4694664" cy="381957"/>
          </a:xfrm>
        </p:spPr>
        <p:txBody>
          <a:bodyPr>
            <a:noAutofit/>
          </a:bodyPr>
          <a:lstStyle/>
          <a:p>
            <a:r>
              <a:rPr lang="en-US" sz="2000" dirty="0">
                <a:solidFill>
                  <a:schemeClr val="tx1"/>
                </a:solidFill>
              </a:rPr>
              <a:t>Interaction Institute Artist: Angus McGuire</a:t>
            </a:r>
          </a:p>
        </p:txBody>
      </p:sp>
    </p:spTree>
    <p:extLst>
      <p:ext uri="{BB962C8B-B14F-4D97-AF65-F5344CB8AC3E}">
        <p14:creationId xmlns:p14="http://schemas.microsoft.com/office/powerpoint/2010/main" val="151663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970156" y="959004"/>
            <a:ext cx="10281424" cy="5542157"/>
          </a:xfrm>
          <a:prstGeom prst="rect">
            <a:avLst/>
          </a:prstGeom>
          <a:noFill/>
          <a:ln w="9525">
            <a:noFill/>
            <a:miter lim="800000"/>
            <a:headEnd/>
            <a:tailEnd/>
          </a:ln>
        </p:spPr>
      </p:pic>
      <p:sp>
        <p:nvSpPr>
          <p:cNvPr id="37891" name="TextBox 4"/>
          <p:cNvSpPr txBox="1">
            <a:spLocks noChangeArrowheads="1"/>
          </p:cNvSpPr>
          <p:nvPr/>
        </p:nvSpPr>
        <p:spPr bwMode="auto">
          <a:xfrm>
            <a:off x="1914525" y="6411913"/>
            <a:ext cx="3456716" cy="369332"/>
          </a:xfrm>
          <a:prstGeom prst="rect">
            <a:avLst/>
          </a:prstGeom>
          <a:noFill/>
          <a:ln w="9525">
            <a:noFill/>
            <a:miter lim="800000"/>
            <a:headEnd/>
            <a:tailEnd/>
          </a:ln>
        </p:spPr>
        <p:txBody>
          <a:bodyPr wrap="none">
            <a:spAutoFit/>
          </a:bodyPr>
          <a:lstStyle/>
          <a:p>
            <a:r>
              <a:rPr lang="en-US" dirty="0">
                <a:solidFill>
                  <a:schemeClr val="bg1"/>
                </a:solidFill>
              </a:rPr>
              <a:t>http://healthypeople.gov/2020</a:t>
            </a:r>
          </a:p>
        </p:txBody>
      </p:sp>
      <p:pic>
        <p:nvPicPr>
          <p:cNvPr id="37892" name="Picture 9" descr="MED1linerevPMScoatedLG"/>
          <p:cNvPicPr>
            <a:picLocks noChangeAspect="1" noChangeArrowheads="1"/>
          </p:cNvPicPr>
          <p:nvPr/>
        </p:nvPicPr>
        <p:blipFill>
          <a:blip r:embed="rId3" cstate="print"/>
          <a:srcRect/>
          <a:stretch>
            <a:fillRect/>
          </a:stretch>
        </p:blipFill>
        <p:spPr bwMode="auto">
          <a:xfrm>
            <a:off x="8408988" y="6411913"/>
            <a:ext cx="2259012" cy="366712"/>
          </a:xfrm>
          <a:prstGeom prst="rect">
            <a:avLst/>
          </a:prstGeom>
          <a:noFill/>
          <a:ln w="9525">
            <a:noFill/>
            <a:miter lim="800000"/>
            <a:headEnd/>
            <a:tailEnd/>
          </a:ln>
        </p:spPr>
      </p:pic>
    </p:spTree>
    <p:extLst>
      <p:ext uri="{BB962C8B-B14F-4D97-AF65-F5344CB8AC3E}">
        <p14:creationId xmlns:p14="http://schemas.microsoft.com/office/powerpoint/2010/main" val="236253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077844" y="983166"/>
            <a:ext cx="7772400" cy="1066800"/>
          </a:xfrm>
        </p:spPr>
        <p:txBody>
          <a:bodyPr>
            <a:normAutofit/>
          </a:bodyPr>
          <a:lstStyle/>
          <a:p>
            <a:pPr algn="ctr" eaLnBrk="1" hangingPunct="1"/>
            <a:r>
              <a:rPr lang="en-US" altLang="en-US" sz="4000" b="1" dirty="0"/>
              <a:t>EQUITY</a:t>
            </a:r>
          </a:p>
        </p:txBody>
      </p:sp>
      <p:sp>
        <p:nvSpPr>
          <p:cNvPr id="30723" name="Rectangle 3"/>
          <p:cNvSpPr>
            <a:spLocks noGrp="1" noChangeArrowheads="1"/>
          </p:cNvSpPr>
          <p:nvPr>
            <p:ph idx="1"/>
          </p:nvPr>
        </p:nvSpPr>
        <p:spPr>
          <a:xfrm>
            <a:off x="769433" y="2330604"/>
            <a:ext cx="10905893" cy="4036741"/>
          </a:xfrm>
        </p:spPr>
        <p:txBody>
          <a:bodyPr>
            <a:normAutofit/>
          </a:bodyPr>
          <a:lstStyle/>
          <a:p>
            <a:pPr marL="0" indent="0">
              <a:buNone/>
              <a:defRPr/>
            </a:pPr>
            <a:r>
              <a:rPr lang="en-US" altLang="en-US" sz="3200" dirty="0">
                <a:solidFill>
                  <a:schemeClr val="tx1">
                    <a:lumMod val="85000"/>
                    <a:lumOff val="15000"/>
                  </a:schemeClr>
                </a:solidFill>
              </a:rPr>
              <a:t>Assurance that all members of society have the opportunity for health – a sense of well-being and the ability to lead full, productive life- </a:t>
            </a:r>
          </a:p>
          <a:p>
            <a:pPr>
              <a:defRPr/>
            </a:pPr>
            <a:endParaRPr lang="en-US" altLang="en-US" dirty="0">
              <a:solidFill>
                <a:schemeClr val="tx1">
                  <a:lumMod val="85000"/>
                  <a:lumOff val="15000"/>
                </a:schemeClr>
              </a:solidFill>
            </a:endParaRPr>
          </a:p>
          <a:p>
            <a:pPr marL="914400" lvl="1" indent="-457200">
              <a:defRPr/>
            </a:pPr>
            <a:r>
              <a:rPr lang="en-US" altLang="en-US" sz="2800" dirty="0">
                <a:solidFill>
                  <a:schemeClr val="tx1">
                    <a:lumMod val="85000"/>
                    <a:lumOff val="15000"/>
                  </a:schemeClr>
                </a:solidFill>
              </a:rPr>
              <a:t>Regardless of  SES, race/ethnicity, gender, sexual orientation, etc. or other social factors that might contribute to inequity</a:t>
            </a:r>
            <a:endParaRPr lang="en-US" altLang="en-US" dirty="0"/>
          </a:p>
          <a:p>
            <a:pPr eaLnBrk="1" hangingPunct="1">
              <a:buFont typeface="Wingdings" pitchFamily="2" charset="2"/>
              <a:buNone/>
              <a:defRPr/>
            </a:pPr>
            <a:endParaRPr lang="en-US" altLang="en-US" dirty="0"/>
          </a:p>
          <a:p>
            <a:pPr eaLnBrk="1" hangingPunct="1">
              <a:defRPr/>
            </a:pPr>
            <a:endParaRPr lang="en-US" altLang="en-US" dirty="0"/>
          </a:p>
          <a:p>
            <a:pPr eaLnBrk="1" hangingPunct="1">
              <a:defRPr/>
            </a:pPr>
            <a:endParaRPr lang="en-US" altLang="en-US" dirty="0"/>
          </a:p>
        </p:txBody>
      </p:sp>
    </p:spTree>
    <p:extLst>
      <p:ext uri="{BB962C8B-B14F-4D97-AF65-F5344CB8AC3E}">
        <p14:creationId xmlns:p14="http://schemas.microsoft.com/office/powerpoint/2010/main" val="2614627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E2640-5A38-4917-A25F-EE01F7BE8936}"/>
              </a:ext>
            </a:extLst>
          </p:cNvPr>
          <p:cNvSpPr>
            <a:spLocks noGrp="1"/>
          </p:cNvSpPr>
          <p:nvPr>
            <p:ph type="title"/>
          </p:nvPr>
        </p:nvSpPr>
        <p:spPr>
          <a:xfrm>
            <a:off x="2739483" y="1014761"/>
            <a:ext cx="6135959" cy="717396"/>
          </a:xfrm>
        </p:spPr>
        <p:txBody>
          <a:bodyPr>
            <a:normAutofit/>
          </a:bodyPr>
          <a:lstStyle/>
          <a:p>
            <a:pPr algn="ctr"/>
            <a:r>
              <a:rPr lang="en-US" sz="4000" b="1" dirty="0"/>
              <a:t>INEQUITY</a:t>
            </a:r>
          </a:p>
        </p:txBody>
      </p:sp>
      <p:sp>
        <p:nvSpPr>
          <p:cNvPr id="3" name="Content Placeholder 2">
            <a:extLst>
              <a:ext uri="{FF2B5EF4-FFF2-40B4-BE49-F238E27FC236}">
                <a16:creationId xmlns:a16="http://schemas.microsoft.com/office/drawing/2014/main" id="{10F4689C-74CA-43F5-A573-5F01A01A15E6}"/>
              </a:ext>
            </a:extLst>
          </p:cNvPr>
          <p:cNvSpPr>
            <a:spLocks noGrp="1"/>
          </p:cNvSpPr>
          <p:nvPr>
            <p:ph idx="1"/>
          </p:nvPr>
        </p:nvSpPr>
        <p:spPr>
          <a:xfrm>
            <a:off x="780585" y="2062976"/>
            <a:ext cx="11106615" cy="4337824"/>
          </a:xfrm>
        </p:spPr>
        <p:txBody>
          <a:bodyPr>
            <a:normAutofit/>
          </a:bodyPr>
          <a:lstStyle/>
          <a:p>
            <a:pPr marL="0" indent="0">
              <a:lnSpc>
                <a:spcPct val="90000"/>
              </a:lnSpc>
              <a:buNone/>
              <a:defRPr/>
            </a:pPr>
            <a:r>
              <a:rPr lang="en-US" altLang="en-US" dirty="0">
                <a:solidFill>
                  <a:schemeClr val="tx1"/>
                </a:solidFill>
              </a:rPr>
              <a:t>Systemic issues affect groups to create the conditions that lead to differences in risk for a number health conditions and behaviors, these are the social determinants of health.</a:t>
            </a:r>
          </a:p>
          <a:p>
            <a:endParaRPr lang="en-US" dirty="0">
              <a:solidFill>
                <a:schemeClr val="tx1"/>
              </a:solidFill>
            </a:endParaRPr>
          </a:p>
          <a:p>
            <a:pPr marL="0" indent="0">
              <a:buNone/>
            </a:pPr>
            <a:r>
              <a:rPr lang="en-US" dirty="0">
                <a:solidFill>
                  <a:schemeClr val="tx1"/>
                </a:solidFill>
              </a:rPr>
              <a:t>According to the World Health Organization:</a:t>
            </a:r>
          </a:p>
          <a:p>
            <a:pPr marL="0" indent="0">
              <a:buNone/>
            </a:pPr>
            <a:r>
              <a:rPr lang="en-US" dirty="0">
                <a:solidFill>
                  <a:schemeClr val="tx1"/>
                </a:solidFill>
              </a:rPr>
              <a:t>Social determinants are:</a:t>
            </a:r>
          </a:p>
          <a:p>
            <a:pPr marL="0" indent="0">
              <a:buNone/>
            </a:pPr>
            <a:r>
              <a:rPr lang="en-US" dirty="0">
                <a:solidFill>
                  <a:schemeClr val="tx1"/>
                </a:solidFill>
              </a:rPr>
              <a:t>“The conditions in which people are born, grow, live, work and age. These circumstances are shaped by the distribution of money, power and resources at global, national and local levels.”</a:t>
            </a:r>
          </a:p>
          <a:p>
            <a:pPr marL="0" indent="0">
              <a:buNone/>
            </a:pPr>
            <a:endParaRPr lang="en-US" sz="2100" dirty="0"/>
          </a:p>
        </p:txBody>
      </p:sp>
    </p:spTree>
    <p:extLst>
      <p:ext uri="{BB962C8B-B14F-4D97-AF65-F5344CB8AC3E}">
        <p14:creationId xmlns:p14="http://schemas.microsoft.com/office/powerpoint/2010/main" val="350938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639841" y="925552"/>
            <a:ext cx="8388823" cy="914400"/>
          </a:xfrm>
          <a:effectLst>
            <a:outerShdw blurRad="63500" dist="12700" dir="2700000" rotWithShape="0">
              <a:srgbClr val="000000">
                <a:alpha val="42999"/>
              </a:srgbClr>
            </a:outerShdw>
          </a:effectLst>
        </p:spPr>
        <p:txBody>
          <a:bodyPr rtlCol="0">
            <a:normAutofit/>
          </a:bodyPr>
          <a:lstStyle/>
          <a:p>
            <a:pPr algn="ctr">
              <a:defRPr/>
            </a:pPr>
            <a:r>
              <a:rPr lang="en-US" sz="4000" b="1" dirty="0">
                <a:solidFill>
                  <a:srgbClr val="C00000"/>
                </a:solidFill>
                <a:ea typeface="Arial  "/>
              </a:rPr>
              <a:t>Disparities</a:t>
            </a:r>
          </a:p>
        </p:txBody>
      </p:sp>
      <p:sp>
        <p:nvSpPr>
          <p:cNvPr id="12291" name="Content Placeholder 2"/>
          <p:cNvSpPr>
            <a:spLocks noGrp="1"/>
          </p:cNvSpPr>
          <p:nvPr>
            <p:ph idx="1"/>
          </p:nvPr>
        </p:nvSpPr>
        <p:spPr>
          <a:xfrm>
            <a:off x="702527" y="1940312"/>
            <a:ext cx="11062010" cy="4650059"/>
          </a:xfrm>
        </p:spPr>
        <p:txBody>
          <a:bodyPr>
            <a:normAutofit fontScale="92500" lnSpcReduction="10000"/>
          </a:bodyPr>
          <a:lstStyle/>
          <a:p>
            <a:pPr>
              <a:lnSpc>
                <a:spcPct val="80000"/>
              </a:lnSpc>
              <a:buFont typeface="Wingdings" charset="0"/>
              <a:buNone/>
            </a:pPr>
            <a:endParaRPr lang="en-US" sz="2000" b="1" dirty="0">
              <a:latin typeface="Arial Narrow" charset="0"/>
              <a:cs typeface="Arial Narrow" charset="0"/>
            </a:endParaRPr>
          </a:p>
          <a:p>
            <a:pPr>
              <a:lnSpc>
                <a:spcPct val="80000"/>
              </a:lnSpc>
            </a:pPr>
            <a:r>
              <a:rPr lang="en-US" sz="3000" dirty="0">
                <a:solidFill>
                  <a:schemeClr val="tx1"/>
                </a:solidFill>
                <a:latin typeface="Arial" panose="020B0604020202020204" pitchFamily="34" charset="0"/>
                <a:cs typeface="Arial" panose="020B0604020202020204" pitchFamily="34" charset="0"/>
              </a:rPr>
              <a:t>We see these disparities in:</a:t>
            </a:r>
          </a:p>
          <a:p>
            <a:pPr lvl="1">
              <a:lnSpc>
                <a:spcPct val="80000"/>
              </a:lnSpc>
            </a:pPr>
            <a:r>
              <a:rPr lang="en-US" sz="2800" dirty="0">
                <a:solidFill>
                  <a:schemeClr val="tx1"/>
                </a:solidFill>
                <a:latin typeface="Arial" panose="020B0604020202020204" pitchFamily="34" charset="0"/>
                <a:ea typeface="Arial Narrow" charset="0"/>
                <a:cs typeface="Arial" panose="020B0604020202020204" pitchFamily="34" charset="0"/>
              </a:rPr>
              <a:t> educational outcomes</a:t>
            </a:r>
          </a:p>
          <a:p>
            <a:pPr lvl="1">
              <a:lnSpc>
                <a:spcPct val="80000"/>
              </a:lnSpc>
            </a:pPr>
            <a:r>
              <a:rPr lang="en-US" sz="2800" dirty="0">
                <a:solidFill>
                  <a:schemeClr val="tx1"/>
                </a:solidFill>
                <a:latin typeface="Arial" panose="020B0604020202020204" pitchFamily="34" charset="0"/>
                <a:ea typeface="Arial Narrow" charset="0"/>
                <a:cs typeface="Arial" panose="020B0604020202020204" pitchFamily="34" charset="0"/>
              </a:rPr>
              <a:t> income </a:t>
            </a:r>
          </a:p>
          <a:p>
            <a:pPr lvl="1">
              <a:lnSpc>
                <a:spcPct val="80000"/>
              </a:lnSpc>
            </a:pPr>
            <a:r>
              <a:rPr lang="en-US" sz="2800" dirty="0">
                <a:solidFill>
                  <a:schemeClr val="tx1"/>
                </a:solidFill>
                <a:latin typeface="Arial" panose="020B0604020202020204" pitchFamily="34" charset="0"/>
                <a:ea typeface="Arial Narrow" charset="0"/>
                <a:cs typeface="Arial" panose="020B0604020202020204" pitchFamily="34" charset="0"/>
              </a:rPr>
              <a:t> employment</a:t>
            </a:r>
          </a:p>
          <a:p>
            <a:pPr lvl="1">
              <a:lnSpc>
                <a:spcPct val="80000"/>
              </a:lnSpc>
            </a:pPr>
            <a:r>
              <a:rPr lang="en-US" sz="2800" dirty="0">
                <a:solidFill>
                  <a:schemeClr val="tx1"/>
                </a:solidFill>
                <a:latin typeface="Arial" panose="020B0604020202020204" pitchFamily="34" charset="0"/>
                <a:ea typeface="Arial Narrow" charset="0"/>
                <a:cs typeface="Arial" panose="020B0604020202020204" pitchFamily="34" charset="0"/>
              </a:rPr>
              <a:t> legal and judicial outcomes</a:t>
            </a:r>
          </a:p>
          <a:p>
            <a:pPr lvl="1">
              <a:lnSpc>
                <a:spcPct val="80000"/>
              </a:lnSpc>
            </a:pPr>
            <a:r>
              <a:rPr lang="en-US" sz="2800" dirty="0">
                <a:solidFill>
                  <a:schemeClr val="tx1"/>
                </a:solidFill>
                <a:latin typeface="Arial" panose="020B0604020202020204" pitchFamily="34" charset="0"/>
                <a:ea typeface="Arial Narrow" charset="0"/>
                <a:cs typeface="Arial" panose="020B0604020202020204" pitchFamily="34" charset="0"/>
              </a:rPr>
              <a:t>health</a:t>
            </a:r>
          </a:p>
          <a:p>
            <a:pPr lvl="1">
              <a:lnSpc>
                <a:spcPct val="80000"/>
              </a:lnSpc>
            </a:pPr>
            <a:endParaRPr lang="en-US" sz="2800" dirty="0">
              <a:solidFill>
                <a:schemeClr val="tx1"/>
              </a:solidFill>
              <a:latin typeface="Arial" panose="020B0604020202020204" pitchFamily="34" charset="0"/>
              <a:ea typeface="Arial Narrow" charset="0"/>
              <a:cs typeface="Arial" panose="020B0604020202020204" pitchFamily="34" charset="0"/>
            </a:endParaRPr>
          </a:p>
          <a:p>
            <a:pPr>
              <a:lnSpc>
                <a:spcPct val="80000"/>
              </a:lnSpc>
            </a:pPr>
            <a:r>
              <a:rPr lang="en-US" sz="3000" dirty="0">
                <a:solidFill>
                  <a:schemeClr val="tx1"/>
                </a:solidFill>
                <a:latin typeface="Arial" panose="020B0604020202020204" pitchFamily="34" charset="0"/>
                <a:cs typeface="Arial" panose="020B0604020202020204" pitchFamily="34" charset="0"/>
              </a:rPr>
              <a:t>These differences are symptoms with a common root cause.  </a:t>
            </a:r>
          </a:p>
          <a:p>
            <a:pPr>
              <a:lnSpc>
                <a:spcPct val="80000"/>
              </a:lnSpc>
            </a:pPr>
            <a:endParaRPr lang="en-US" sz="3000" dirty="0">
              <a:solidFill>
                <a:schemeClr val="tx1"/>
              </a:solidFill>
              <a:latin typeface="Arial" panose="020B0604020202020204" pitchFamily="34" charset="0"/>
              <a:cs typeface="Arial" panose="020B0604020202020204" pitchFamily="34" charset="0"/>
            </a:endParaRPr>
          </a:p>
          <a:p>
            <a:pPr>
              <a:lnSpc>
                <a:spcPct val="80000"/>
              </a:lnSpc>
            </a:pPr>
            <a:r>
              <a:rPr lang="en-US" sz="3000" dirty="0">
                <a:solidFill>
                  <a:schemeClr val="tx1"/>
                </a:solidFill>
                <a:latin typeface="Arial" panose="020B0604020202020204" pitchFamily="34" charset="0"/>
                <a:cs typeface="Arial" panose="020B0604020202020204" pitchFamily="34" charset="0"/>
              </a:rPr>
              <a:t>This acknowledgement does not lead to solutions, but sets the context of our discussion.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54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367" y="902780"/>
            <a:ext cx="9913434" cy="5665288"/>
          </a:xfrm>
          <a:prstGeom prst="rect">
            <a:avLst/>
          </a:prstGeom>
        </p:spPr>
      </p:pic>
    </p:spTree>
    <p:extLst>
      <p:ext uri="{BB962C8B-B14F-4D97-AF65-F5344CB8AC3E}">
        <p14:creationId xmlns:p14="http://schemas.microsoft.com/office/powerpoint/2010/main" val="216222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61893" y="990599"/>
            <a:ext cx="8271803" cy="905108"/>
          </a:xfrm>
        </p:spPr>
        <p:txBody>
          <a:bodyPr>
            <a:normAutofit/>
          </a:bodyPr>
          <a:lstStyle/>
          <a:p>
            <a:pPr algn="ctr" eaLnBrk="1" hangingPunct="1"/>
            <a:r>
              <a:rPr lang="en-US" sz="4000" b="1" dirty="0"/>
              <a:t>Disparities in Health &amp; Healthcare </a:t>
            </a:r>
          </a:p>
        </p:txBody>
      </p:sp>
      <p:sp>
        <p:nvSpPr>
          <p:cNvPr id="21507" name="Rectangle 3"/>
          <p:cNvSpPr>
            <a:spLocks noGrp="1" noChangeArrowheads="1"/>
          </p:cNvSpPr>
          <p:nvPr>
            <p:ph idx="1"/>
          </p:nvPr>
        </p:nvSpPr>
        <p:spPr>
          <a:xfrm>
            <a:off x="880947" y="2096428"/>
            <a:ext cx="11006253" cy="4228171"/>
          </a:xfrm>
        </p:spPr>
        <p:txBody>
          <a:bodyPr>
            <a:normAutofit fontScale="92500" lnSpcReduction="10000"/>
          </a:bodyPr>
          <a:lstStyle/>
          <a:p>
            <a:pPr eaLnBrk="1" hangingPunct="1"/>
            <a:r>
              <a:rPr lang="en-US" sz="3600" dirty="0">
                <a:solidFill>
                  <a:schemeClr val="tx1"/>
                </a:solidFill>
              </a:rPr>
              <a:t>Documentation of the Existence</a:t>
            </a:r>
          </a:p>
          <a:p>
            <a:pPr lvl="1" eaLnBrk="1" hangingPunct="1"/>
            <a:r>
              <a:rPr lang="en-US" dirty="0">
                <a:solidFill>
                  <a:schemeClr val="tx1"/>
                </a:solidFill>
              </a:rPr>
              <a:t>Disease</a:t>
            </a:r>
          </a:p>
          <a:p>
            <a:pPr lvl="2" eaLnBrk="1" hangingPunct="1"/>
            <a:r>
              <a:rPr lang="en-US" sz="2200" dirty="0">
                <a:solidFill>
                  <a:schemeClr val="tx1"/>
                </a:solidFill>
              </a:rPr>
              <a:t>Stroke</a:t>
            </a:r>
          </a:p>
          <a:p>
            <a:pPr lvl="2" eaLnBrk="1" hangingPunct="1"/>
            <a:r>
              <a:rPr lang="en-US" sz="2200" dirty="0">
                <a:solidFill>
                  <a:schemeClr val="tx1"/>
                </a:solidFill>
              </a:rPr>
              <a:t>Cancer</a:t>
            </a:r>
          </a:p>
          <a:p>
            <a:pPr lvl="2" eaLnBrk="1" hangingPunct="1"/>
            <a:r>
              <a:rPr lang="en-US" sz="2200" dirty="0">
                <a:solidFill>
                  <a:schemeClr val="tx1"/>
                </a:solidFill>
              </a:rPr>
              <a:t>HIV infection and AIDs</a:t>
            </a:r>
          </a:p>
          <a:p>
            <a:pPr lvl="1" eaLnBrk="1" hangingPunct="1"/>
            <a:r>
              <a:rPr lang="en-US" dirty="0">
                <a:solidFill>
                  <a:schemeClr val="tx1"/>
                </a:solidFill>
              </a:rPr>
              <a:t>Care</a:t>
            </a:r>
          </a:p>
          <a:p>
            <a:pPr lvl="2" eaLnBrk="1" hangingPunct="1"/>
            <a:r>
              <a:rPr lang="en-US" sz="2200" dirty="0">
                <a:solidFill>
                  <a:schemeClr val="tx1"/>
                </a:solidFill>
              </a:rPr>
              <a:t>Cardiovascular care</a:t>
            </a:r>
          </a:p>
          <a:p>
            <a:pPr lvl="2" eaLnBrk="1" hangingPunct="1"/>
            <a:r>
              <a:rPr lang="en-US" sz="2200" dirty="0">
                <a:solidFill>
                  <a:schemeClr val="tx1"/>
                </a:solidFill>
              </a:rPr>
              <a:t>Cancer care</a:t>
            </a:r>
          </a:p>
          <a:p>
            <a:pPr lvl="2" eaLnBrk="1" hangingPunct="1"/>
            <a:r>
              <a:rPr lang="en-US" sz="2200" dirty="0">
                <a:solidFill>
                  <a:schemeClr val="tx1"/>
                </a:solidFill>
              </a:rPr>
              <a:t>Mental Health Services</a:t>
            </a:r>
          </a:p>
          <a:p>
            <a:pPr lvl="2" eaLnBrk="1" hangingPunct="1"/>
            <a:r>
              <a:rPr lang="en-US" sz="2200" dirty="0">
                <a:solidFill>
                  <a:schemeClr val="tx1"/>
                </a:solidFill>
              </a:rPr>
              <a:t>Receipt of Immunization for flu &amp; pneumonia</a:t>
            </a:r>
            <a:endParaRPr lang="en-US" dirty="0">
              <a:solidFill>
                <a:schemeClr val="tx1"/>
              </a:solidFill>
            </a:endParaRPr>
          </a:p>
          <a:p>
            <a:pPr lvl="2" eaLnBrk="1" hangingPunct="1"/>
            <a:r>
              <a:rPr lang="en-US" sz="2200" dirty="0">
                <a:solidFill>
                  <a:schemeClr val="tx1"/>
                </a:solidFill>
              </a:rPr>
              <a:t>Renal disease and kidney transplant</a:t>
            </a:r>
          </a:p>
        </p:txBody>
      </p:sp>
    </p:spTree>
    <p:extLst>
      <p:ext uri="{BB962C8B-B14F-4D97-AF65-F5344CB8AC3E}">
        <p14:creationId xmlns:p14="http://schemas.microsoft.com/office/powerpoint/2010/main" val="14393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2165" y="1516566"/>
            <a:ext cx="11128917" cy="4906536"/>
          </a:xfrm>
        </p:spPr>
        <p:txBody>
          <a:bodyPr>
            <a:normAutofit lnSpcReduction="10000"/>
          </a:bodyPr>
          <a:lstStyle/>
          <a:p>
            <a:pPr marL="0" indent="0">
              <a:buNone/>
            </a:pPr>
            <a:r>
              <a:rPr lang="en-US" sz="2400" dirty="0">
                <a:solidFill>
                  <a:schemeClr val="tx1"/>
                </a:solidFill>
              </a:rPr>
              <a:t>Benjamin Rush, MD, signer of the Declaration of Independence,  Dean of the Medical School at the University of Pennsylvania, "Father of American Psychiatry”</a:t>
            </a:r>
          </a:p>
          <a:p>
            <a:pPr lvl="1"/>
            <a:r>
              <a:rPr lang="en-US" sz="2200" dirty="0">
                <a:solidFill>
                  <a:schemeClr val="tx1"/>
                </a:solidFill>
              </a:rPr>
              <a:t>“Negroes suffered from </a:t>
            </a:r>
            <a:r>
              <a:rPr lang="en-US" sz="2200" i="1" dirty="0">
                <a:solidFill>
                  <a:schemeClr val="tx1"/>
                </a:solidFill>
              </a:rPr>
              <a:t>Negritude, </a:t>
            </a:r>
            <a:r>
              <a:rPr lang="en-US" sz="2200" dirty="0">
                <a:solidFill>
                  <a:schemeClr val="tx1"/>
                </a:solidFill>
              </a:rPr>
              <a:t>a mild form of leprosy. </a:t>
            </a:r>
          </a:p>
          <a:p>
            <a:pPr lvl="1"/>
            <a:r>
              <a:rPr lang="en-US" sz="2200" dirty="0">
                <a:solidFill>
                  <a:schemeClr val="tx1"/>
                </a:solidFill>
              </a:rPr>
              <a:t>The only cure was to become white. </a:t>
            </a:r>
          </a:p>
          <a:p>
            <a:pPr lvl="1"/>
            <a:r>
              <a:rPr lang="en-US" sz="2200" dirty="0">
                <a:solidFill>
                  <a:schemeClr val="tx1"/>
                </a:solidFill>
              </a:rPr>
              <a:t> Dr. Rush was a leading mental health reformer and co-founder of the first anti-slavery society in America.</a:t>
            </a:r>
          </a:p>
          <a:p>
            <a:pPr lvl="1"/>
            <a:endParaRPr lang="en-US" sz="1800" dirty="0">
              <a:solidFill>
                <a:schemeClr val="tx1"/>
              </a:solidFill>
            </a:endParaRPr>
          </a:p>
          <a:p>
            <a:pPr marL="0" indent="0">
              <a:buNone/>
            </a:pPr>
            <a:r>
              <a:rPr lang="en-US" sz="2400" dirty="0">
                <a:solidFill>
                  <a:schemeClr val="tx1"/>
                </a:solidFill>
              </a:rPr>
              <a:t>Dr. Samuel Cartwright, a prominent Louisiana physician, leading authority on the medical care of Negroes (1851).</a:t>
            </a:r>
          </a:p>
          <a:p>
            <a:pPr lvl="1"/>
            <a:r>
              <a:rPr lang="en-US" sz="2200" i="1" dirty="0">
                <a:solidFill>
                  <a:schemeClr val="tx1"/>
                </a:solidFill>
              </a:rPr>
              <a:t>Drapetomia: </a:t>
            </a:r>
            <a:r>
              <a:rPr lang="en-US" sz="2200" dirty="0">
                <a:solidFill>
                  <a:schemeClr val="tx1"/>
                </a:solidFill>
              </a:rPr>
              <a:t>running away, sulky and dissatisfied behavior should be whipped-strictly as a therapeutic early intervention.</a:t>
            </a:r>
          </a:p>
          <a:p>
            <a:pPr lvl="1"/>
            <a:r>
              <a:rPr lang="en-US" sz="2200" i="1" dirty="0">
                <a:solidFill>
                  <a:schemeClr val="tx1"/>
                </a:solidFill>
              </a:rPr>
              <a:t>Dysaethesia Aethiopica: </a:t>
            </a:r>
            <a:r>
              <a:rPr lang="en-US" sz="2200" dirty="0">
                <a:solidFill>
                  <a:schemeClr val="tx1"/>
                </a:solidFill>
              </a:rPr>
              <a:t>rascality, cured by whipping</a:t>
            </a:r>
          </a:p>
          <a:p>
            <a:pPr lvl="1"/>
            <a:endParaRPr lang="en-US" sz="2200" dirty="0"/>
          </a:p>
          <a:p>
            <a:pPr lvl="1"/>
            <a:endParaRPr lang="en-US" dirty="0"/>
          </a:p>
        </p:txBody>
      </p:sp>
    </p:spTree>
    <p:extLst>
      <p:ext uri="{BB962C8B-B14F-4D97-AF65-F5344CB8AC3E}">
        <p14:creationId xmlns:p14="http://schemas.microsoft.com/office/powerpoint/2010/main" val="154281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1000"/>
                                        <p:tgtEl>
                                          <p:spTgt spid="3">
                                            <p:txEl>
                                              <p:pRg st="7" end="7"/>
                                            </p:txEl>
                                          </p:spTgt>
                                        </p:tgtEl>
                                      </p:cBhvr>
                                    </p:animEffect>
                                    <p:anim calcmode="lin" valueType="num">
                                      <p:cBhvr>
                                        <p:cTn id="1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B2505DBE9BE454D8D2D46122FD86BD3" ma:contentTypeVersion="12" ma:contentTypeDescription="Create a new document." ma:contentTypeScope="" ma:versionID="d52ba7ea32942f84d994952bfa597880">
  <xsd:schema xmlns:xsd="http://www.w3.org/2001/XMLSchema" xmlns:xs="http://www.w3.org/2001/XMLSchema" xmlns:p="http://schemas.microsoft.com/office/2006/metadata/properties" xmlns:ns2="aab3dce3-c1cf-4eaf-b984-00438dab340e" xmlns:ns3="f26e99e0-2636-4021-a373-e5b1f72aded2" targetNamespace="http://schemas.microsoft.com/office/2006/metadata/properties" ma:root="true" ma:fieldsID="9a77270261b99b1f3de77c936261d50d" ns2:_="" ns3:_="">
    <xsd:import namespace="aab3dce3-c1cf-4eaf-b984-00438dab340e"/>
    <xsd:import namespace="f26e99e0-2636-4021-a373-e5b1f72aded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b3dce3-c1cf-4eaf-b984-00438dab34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6e99e0-2636-4021-a373-e5b1f72aded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132D18-4EA6-4BBB-BE11-9B31118C96D5}">
  <ds:schemaRefs>
    <ds:schemaRef ds:uri="http://schemas.microsoft.com/sharepoint/v3/contenttype/forms"/>
  </ds:schemaRefs>
</ds:datastoreItem>
</file>

<file path=customXml/itemProps2.xml><?xml version="1.0" encoding="utf-8"?>
<ds:datastoreItem xmlns:ds="http://schemas.openxmlformats.org/officeDocument/2006/customXml" ds:itemID="{DE53B844-1D05-4700-BE91-29D482CE8C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b3dce3-c1cf-4eaf-b984-00438dab340e"/>
    <ds:schemaRef ds:uri="f26e99e0-2636-4021-a373-e5b1f72ade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D2F847-A1A5-4B96-94C0-19133ECB5CE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1115</TotalTime>
  <Words>1429</Words>
  <Application>Microsoft Office PowerPoint</Application>
  <PresentationFormat>Widescreen</PresentationFormat>
  <Paragraphs>186</Paragraphs>
  <Slides>27</Slides>
  <Notes>20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Arial</vt:lpstr>
      <vt:lpstr>Arial Narrow</vt:lpstr>
      <vt:lpstr>Calibri</vt:lpstr>
      <vt:lpstr>Calibri Light</vt:lpstr>
      <vt:lpstr>Gill Sans</vt:lpstr>
      <vt:lpstr>Rockwell</vt:lpstr>
      <vt:lpstr>Tahoma</vt:lpstr>
      <vt:lpstr>Times</vt:lpstr>
      <vt:lpstr>Times New Roman</vt:lpstr>
      <vt:lpstr>Wingdings</vt:lpstr>
      <vt:lpstr>Wingdings 2</vt:lpstr>
      <vt:lpstr>Custom Design</vt:lpstr>
      <vt:lpstr>Office Theme</vt:lpstr>
      <vt:lpstr>Health Equity: Moving Beyond the Legacy of Racism &amp; Discrimination </vt:lpstr>
      <vt:lpstr>Objectives</vt:lpstr>
      <vt:lpstr>PowerPoint Presentation</vt:lpstr>
      <vt:lpstr>EQUITY</vt:lpstr>
      <vt:lpstr>INEQUITY</vt:lpstr>
      <vt:lpstr>Disparities</vt:lpstr>
      <vt:lpstr>PowerPoint Presentation</vt:lpstr>
      <vt:lpstr>Disparities in Health &amp; Healthcare </vt:lpstr>
      <vt:lpstr>PowerPoint Presentation</vt:lpstr>
      <vt:lpstr>Fistula Surgery &amp; James Marion Sims, M.D.</vt:lpstr>
      <vt:lpstr>PowerPoint Presentation</vt:lpstr>
      <vt:lpstr>The Mythology of Pain in 19th- century Scientific Racism</vt:lpstr>
      <vt:lpstr>PowerPoint Presentation</vt:lpstr>
      <vt:lpstr>PowerPoint Presentation</vt:lpstr>
      <vt:lpstr>Segregation in Healthcare</vt:lpstr>
      <vt:lpstr>Segregation in Healthcare</vt:lpstr>
      <vt:lpstr>Implicit Bias</vt:lpstr>
      <vt:lpstr>Bias in Healthcare Interactions</vt:lpstr>
      <vt:lpstr>Errant Beliefs About Black Health</vt:lpstr>
      <vt:lpstr>PowerPoint Presentation</vt:lpstr>
      <vt:lpstr>PowerPoint Presentation</vt:lpstr>
      <vt:lpstr>Resolution</vt:lpstr>
      <vt:lpstr>Public Participation</vt:lpstr>
      <vt:lpstr>Enhanced Culturally &amp; Linguistically Appropriate Standards (CLAS)</vt:lpstr>
      <vt:lpstr>CLAS Standards</vt:lpstr>
      <vt:lpstr>PowerPoint Presentation</vt:lpstr>
      <vt:lpstr>Interaction Institute Artist: Angus McGuire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Jason Chong Walker</cp:lastModifiedBy>
  <cp:revision>90</cp:revision>
  <dcterms:created xsi:type="dcterms:W3CDTF">2013-07-09T17:46:55Z</dcterms:created>
  <dcterms:modified xsi:type="dcterms:W3CDTF">2020-06-19T19:24:42Z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0x010100FB2505DBE9BE454D8D2D46122FD86BD3</vt:lpwstr>
  </property>
</Properties>
</file>