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slides/slide22.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slides/slide23.xml" ContentType="application/vnd.openxmlformats-officedocument.presentationml.slide+xml"/>
  <Override PartName="/ppt/presentation.xml" ContentType="application/vnd.openxmlformats-officedocument.presentationml.presentation.main+xml"/>
  <Override PartName="/ppt/slides/slide21.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20.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xml" ContentType="application/vnd.openxmlformats-officedocument.presentationml.slide+xml"/>
  <Override PartName="/ppt/slides/slide18.xml" ContentType="application/vnd.openxmlformats-officedocument.presentationml.slide+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48.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04.xml" ContentType="application/vnd.openxmlformats-officedocument.presentationml.slideLayout+xml"/>
  <Override PartName="/ppt/slideLayouts/slideLayout203.xml" ContentType="application/vnd.openxmlformats-officedocument.presentationml.slideLayout+xml"/>
  <Override PartName="/ppt/slideLayouts/slideLayout202.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19.xml" ContentType="application/vnd.openxmlformats-officedocument.presentationml.slideLayout+xml"/>
  <Override PartName="/ppt/slideLayouts/slideLayout218.xml" ContentType="application/vnd.openxmlformats-officedocument.presentationml.slideLayout+xml"/>
  <Override PartName="/ppt/slideLayouts/slideLayout217.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196.xml" ContentType="application/vnd.openxmlformats-officedocument.presentationml.slideLayout+xml"/>
  <Override PartName="/ppt/slideLayouts/slideLayout195.xml" ContentType="application/vnd.openxmlformats-officedocument.presentationml.slideLayout+xml"/>
  <Override PartName="/ppt/slideLayouts/slideLayout194.xml" ContentType="application/vnd.openxmlformats-officedocument.presentationml.slideLayout+xml"/>
  <Override PartName="/ppt/slideLayouts/slideLayout45.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4.xml" ContentType="application/vnd.openxmlformats-officedocument.presentationml.slideLayout+xml"/>
  <Override PartName="/ppt/slideLayouts/slideLayout173.xml" ContentType="application/vnd.openxmlformats-officedocument.presentationml.slideLayout+xml"/>
  <Override PartName="/ppt/slideLayouts/slideLayout172.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88.xml" ContentType="application/vnd.openxmlformats-officedocument.presentationml.slideLayout+xml"/>
  <Override PartName="/ppt/slideLayouts/slideLayout187.xml" ContentType="application/vnd.openxmlformats-officedocument.presentationml.slideLayout+xml"/>
  <Override PartName="/ppt/slideLayouts/slideLayout186.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3.xml" ContentType="application/vnd.openxmlformats-officedocument.presentationml.slideLayout+xml"/>
  <Override PartName="/ppt/slideLayouts/slideLayout262.xml" ContentType="application/vnd.openxmlformats-officedocument.presentationml.slideLayout+xml"/>
  <Override PartName="/ppt/slideLayouts/slideLayout261.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78.xml" ContentType="application/vnd.openxmlformats-officedocument.presentationml.slideLayout+xml"/>
  <Override PartName="/ppt/slideLayouts/slideLayout277.xml" ContentType="application/vnd.openxmlformats-officedocument.presentationml.slideLayout+xml"/>
  <Override PartName="/ppt/slideLayouts/slideLayout276.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56.xml" ContentType="application/vnd.openxmlformats-officedocument.presentationml.slideLayout+xml"/>
  <Override PartName="/ppt/slideLayouts/slideLayout255.xml" ContentType="application/vnd.openxmlformats-officedocument.presentationml.slideLayout+xml"/>
  <Override PartName="/ppt/slideLayouts/slideLayout254.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3.xml" ContentType="application/vnd.openxmlformats-officedocument.presentationml.slideLayout+xml"/>
  <Override PartName="/ppt/slideLayouts/slideLayout44.xml" ContentType="application/vnd.openxmlformats-officedocument.presentationml.slideLayout+xml"/>
  <Override PartName="/ppt/slideLayouts/slideLayout232.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48.xml" ContentType="application/vnd.openxmlformats-officedocument.presentationml.slideLayout+xml"/>
  <Override PartName="/ppt/slideLayouts/slideLayout247.xml" ContentType="application/vnd.openxmlformats-officedocument.presentationml.slideLayout+xml"/>
  <Override PartName="/ppt/slideLayouts/slideLayout246.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167.xml" ContentType="application/vnd.openxmlformats-officedocument.presentationml.slideLayout+xml"/>
  <Override PartName="/ppt/slideLayouts/slideLayout166.xml" ContentType="application/vnd.openxmlformats-officedocument.presentationml.slideLayout+xml"/>
  <Override PartName="/ppt/slideLayouts/slideLayout16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0.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44.xml" ContentType="application/vnd.openxmlformats-officedocument.presentationml.slideLayout+xml"/>
  <Override PartName="/ppt/slideLayouts/slideLayout143.xml" ContentType="application/vnd.openxmlformats-officedocument.presentationml.slideLayout+xml"/>
  <Override PartName="/ppt/slideLayouts/slideLayout142.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59.xml" ContentType="application/vnd.openxmlformats-officedocument.presentationml.slideLayout+xml"/>
  <Override PartName="/ppt/slideLayouts/slideLayout158.xml" ContentType="application/vnd.openxmlformats-officedocument.presentationml.slideLayout+xml"/>
  <Override PartName="/ppt/slideLayouts/slideLayout157.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37.xml" ContentType="application/vnd.openxmlformats-officedocument.presentationml.slideLayout+xml"/>
  <Override PartName="/ppt/slideLayouts/slideLayout136.xml" ContentType="application/vnd.openxmlformats-officedocument.presentationml.slideLayout+xml"/>
  <Override PartName="/ppt/slideLayouts/slideLayout135.xml" ContentType="application/vnd.openxmlformats-officedocument.presentationml.slideLayout+xml"/>
  <Override PartName="/ppt/slideLayouts/slideLayout116.xml" ContentType="application/vnd.openxmlformats-officedocument.presentationml.slideLayout+xml"/>
  <Override PartName="/ppt/slideLayouts/slideLayout4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15.xml" ContentType="application/vnd.openxmlformats-officedocument.presentationml.slideLayout+xml"/>
  <Override PartName="/ppt/slideLayouts/slideLayout114.xml" ContentType="application/vnd.openxmlformats-officedocument.presentationml.slideLayout+xml"/>
  <Override PartName="/ppt/slideLayouts/slideLayout113.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29.xml" ContentType="application/vnd.openxmlformats-officedocument.presentationml.slideLayout+xml"/>
  <Override PartName="/ppt/slideLayouts/slideLayout128.xml" ContentType="application/vnd.openxmlformats-officedocument.presentationml.slideLayout+xml"/>
  <Override PartName="/ppt/slideLayouts/slideLayout127.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47.xml" ContentType="application/vnd.openxmlformats-officedocument.presentationml.slideLayout+xml"/>
  <Override PartName="/ppt/slideLayouts/slideLayout284.xml" ContentType="application/vnd.openxmlformats-officedocument.presentationml.slideLayout+xml"/>
  <Override PartName="/ppt/slideLayouts/slideLayout286.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37.xml" ContentType="application/vnd.openxmlformats-officedocument.presentationml.slideLayout+xml"/>
  <Override PartName="/ppt/slideLayouts/slideLayout436.xml" ContentType="application/vnd.openxmlformats-officedocument.presentationml.slideLayout+xml"/>
  <Override PartName="/ppt/slideLayouts/slideLayout435.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2.xml" ContentType="application/vnd.openxmlformats-officedocument.presentationml.slideLayout+xml"/>
  <Override PartName="/ppt/slideLayouts/slideLayout451.xml" ContentType="application/vnd.openxmlformats-officedocument.presentationml.slideLayout+xml"/>
  <Override PartName="/ppt/slideLayouts/slideLayout450.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30.xml" ContentType="application/vnd.openxmlformats-officedocument.presentationml.slideLayout+xml"/>
  <Override PartName="/ppt/slideLayouts/slideLayout429.xml" ContentType="application/vnd.openxmlformats-officedocument.presentationml.slideLayout+xml"/>
  <Override PartName="/ppt/slideLayouts/slideLayout42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08.xml" ContentType="application/vnd.openxmlformats-officedocument.presentationml.slideLayout+xml"/>
  <Override PartName="/ppt/slideLayouts/slideLayout407.xml" ContentType="application/vnd.openxmlformats-officedocument.presentationml.slideLayout+xml"/>
  <Override PartName="/ppt/slideLayouts/slideLayout406.xml" ContentType="application/vnd.openxmlformats-officedocument.presentationml.slideLayout+xml"/>
  <Override PartName="/ppt/slideLayouts/slideLayout285.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2.xml" ContentType="application/vnd.openxmlformats-officedocument.presentationml.slideLayout+xml"/>
  <Override PartName="/ppt/slideLayouts/slideLayout421.xml" ContentType="application/vnd.openxmlformats-officedocument.presentationml.slideLayout+xml"/>
  <Override PartName="/ppt/slideLayouts/slideLayout420.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0.xml" ContentType="application/vnd.openxmlformats-officedocument.presentationml.slideLayout+xml"/>
  <Override PartName="/ppt/slideLayouts/slideLayout419.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39.xml" ContentType="application/vnd.openxmlformats-officedocument.presentationml.slideLayout+xml"/>
  <Override PartName="/ppt/slideLayouts/slideLayout466.xml" ContentType="application/vnd.openxmlformats-officedocument.presentationml.slideLayout+xml"/>
  <Override PartName="/ppt/slideLayouts/slideLayout465.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notesSlides/notesSlide1.xml" ContentType="application/vnd.openxmlformats-officedocument.presentationml.notesSl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399.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1.xml" ContentType="application/vnd.openxmlformats-officedocument.presentationml.slideLayout+xml"/>
  <Override PartName="/ppt/slideLayouts/slideLayout320.xml" ContentType="application/vnd.openxmlformats-officedocument.presentationml.slideLayout+xml"/>
  <Override PartName="/ppt/slideLayouts/slideLayout319.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400.xml" ContentType="application/vnd.openxmlformats-officedocument.presentationml.slideLayout+xml"/>
  <Override PartName="/ppt/slideLayouts/slideLayout336.xml" ContentType="application/vnd.openxmlformats-officedocument.presentationml.slideLayout+xml"/>
  <Override PartName="/ppt/slideLayouts/slideLayout335.xml" ContentType="application/vnd.openxmlformats-officedocument.presentationml.slideLayout+xml"/>
  <Override PartName="/ppt/slideLayouts/slideLayout334.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14.xml" ContentType="application/vnd.openxmlformats-officedocument.presentationml.slideLayout+xml"/>
  <Override PartName="/ppt/slideLayouts/slideLayout313.xml" ContentType="application/vnd.openxmlformats-officedocument.presentationml.slideLayout+xml"/>
  <Override PartName="/ppt/slideLayouts/slideLayout31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2.xml" ContentType="application/vnd.openxmlformats-officedocument.presentationml.slideLayout+xml"/>
  <Override PartName="/ppt/slideLayouts/slideLayout291.xml" ContentType="application/vnd.openxmlformats-officedocument.presentationml.slideLayout+xml"/>
  <Override PartName="/ppt/slideLayouts/slideLayout43.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07.xml" ContentType="application/vnd.openxmlformats-officedocument.presentationml.slideLayout+xml"/>
  <Override PartName="/ppt/slideLayouts/slideLayout306.xml" ContentType="application/vnd.openxmlformats-officedocument.presentationml.slideLayout+xml"/>
  <Override PartName="/ppt/slideLayouts/slideLayout305.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42.xml" ContentType="application/vnd.openxmlformats-officedocument.presentationml.slideLayout+xml"/>
  <Override PartName="/ppt/slideLayouts/slideLayout341.xml" ContentType="application/vnd.openxmlformats-officedocument.presentationml.slideLayout+xml"/>
  <Override PartName="/ppt/slideLayouts/slideLayout344.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78.xml" ContentType="application/vnd.openxmlformats-officedocument.presentationml.slideLayout+xml"/>
  <Override PartName="/ppt/slideLayouts/slideLayout377.xml" ContentType="application/vnd.openxmlformats-officedocument.presentationml.slideLayout+xml"/>
  <Override PartName="/ppt/slideLayouts/slideLayout376.xml" ContentType="application/vnd.openxmlformats-officedocument.presentationml.slideLayout+xml"/>
  <Override PartName="/ppt/slideLayouts/slideLayout343.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3.xml" ContentType="application/vnd.openxmlformats-officedocument.presentationml.slideLayout+xml"/>
  <Override PartName="/ppt/slideLayouts/slideLayout392.xml" ContentType="application/vnd.openxmlformats-officedocument.presentationml.slideLayout+xml"/>
  <Override PartName="/ppt/slideLayouts/slideLayout391.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69.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70.xml" ContentType="application/vnd.openxmlformats-officedocument.presentationml.slideLayout+xml"/>
  <Override PartName="/ppt/slideLayouts/slideLayout350.xml" ContentType="application/vnd.openxmlformats-officedocument.presentationml.slideLayout+xml"/>
  <Override PartName="/ppt/slideLayouts/slideLayout349.xml" ContentType="application/vnd.openxmlformats-officedocument.presentationml.slideLayout+xml"/>
  <Override PartName="/ppt/slideLayouts/slideLayout42.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56.xml" ContentType="application/vnd.openxmlformats-officedocument.presentationml.slideLayout+xml"/>
  <Override PartName="/ppt/slideLayouts/slideLayout355.xml" ContentType="application/vnd.openxmlformats-officedocument.presentationml.slideLayout+xml"/>
  <Override PartName="/ppt/slideLayouts/slideLayout358.xml" ContentType="application/vnd.openxmlformats-officedocument.presentationml.slideLayout+xml"/>
  <Override PartName="/ppt/slideLayouts/slideLayout357.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0.xml" ContentType="application/vnd.openxmlformats-officedocument.presentationml.slideLayout+xml"/>
  <Override PartName="/ppt/slideLayouts/slideLayout359.xml" ContentType="application/vnd.openxmlformats-officedocument.presentationml.slideLayout+xml"/>
  <Override PartName="/ppt/slideLayouts/slideLayout361.xml" ContentType="application/vnd.openxmlformats-officedocument.presentationml.slideLayout+xml"/>
  <Override PartName="/ppt/slideLayouts/slideLayout4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theme/theme2.xml" ContentType="application/vnd.openxmlformats-officedocument.theme+xml"/>
  <Override PartName="/ppt/diagrams/layout2.xml" ContentType="application/vnd.openxmlformats-officedocument.drawingml.diagramLayout+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1.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1"/>
    <p:sldMasterId id="2147483733" r:id="rId2"/>
    <p:sldMasterId id="2147483792" r:id="rId3"/>
    <p:sldMasterId id="2147483918" r:id="rId4"/>
    <p:sldMasterId id="2147484036" r:id="rId5"/>
    <p:sldMasterId id="2147484095" r:id="rId6"/>
    <p:sldMasterId id="2147484243" r:id="rId7"/>
    <p:sldMasterId id="2147484256" r:id="rId8"/>
    <p:sldMasterId id="2147484315" r:id="rId9"/>
  </p:sldMasterIdLst>
  <p:notesMasterIdLst>
    <p:notesMasterId r:id="rId33"/>
  </p:notesMasterIdLst>
  <p:sldIdLst>
    <p:sldId id="256" r:id="rId10"/>
    <p:sldId id="329" r:id="rId11"/>
    <p:sldId id="288" r:id="rId12"/>
    <p:sldId id="299" r:id="rId13"/>
    <p:sldId id="258" r:id="rId14"/>
    <p:sldId id="316" r:id="rId15"/>
    <p:sldId id="301" r:id="rId16"/>
    <p:sldId id="267" r:id="rId17"/>
    <p:sldId id="311" r:id="rId18"/>
    <p:sldId id="322" r:id="rId19"/>
    <p:sldId id="323" r:id="rId20"/>
    <p:sldId id="325" r:id="rId21"/>
    <p:sldId id="331" r:id="rId22"/>
    <p:sldId id="332" r:id="rId23"/>
    <p:sldId id="326" r:id="rId24"/>
    <p:sldId id="327" r:id="rId25"/>
    <p:sldId id="324" r:id="rId26"/>
    <p:sldId id="309" r:id="rId27"/>
    <p:sldId id="321" r:id="rId28"/>
    <p:sldId id="330" r:id="rId29"/>
    <p:sldId id="305" r:id="rId30"/>
    <p:sldId id="298" r:id="rId31"/>
    <p:sldId id="274"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87B7"/>
    <a:srgbClr val="CCECFF"/>
    <a:srgbClr val="538BDD"/>
    <a:srgbClr val="45C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98" autoAdjust="0"/>
    <p:restoredTop sz="93979" autoAdjust="0"/>
  </p:normalViewPr>
  <p:slideViewPr>
    <p:cSldViewPr snapToGrid="0">
      <p:cViewPr varScale="1">
        <p:scale>
          <a:sx n="69" d="100"/>
          <a:sy n="69" d="100"/>
        </p:scale>
        <p:origin x="6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customXml" Target="../customXml/item2.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38"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svg"/><Relationship Id="rId1" Type="http://schemas.openxmlformats.org/officeDocument/2006/relationships/image" Target="../media/image13.png"/><Relationship Id="rId6" Type="http://schemas.openxmlformats.org/officeDocument/2006/relationships/image" Target="../media/image14.svg"/><Relationship Id="rId4"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svg"/><Relationship Id="rId1" Type="http://schemas.openxmlformats.org/officeDocument/2006/relationships/image" Target="../media/image13.png"/><Relationship Id="rId6" Type="http://schemas.openxmlformats.org/officeDocument/2006/relationships/image" Target="../media/image14.svg"/><Relationship Id="rId4"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C33577-8877-4B6E-9531-7D92DDF9A9C2}" type="doc">
      <dgm:prSet loTypeId="urn:microsoft.com/office/officeart/2008/layout/VerticalCurvedList" loCatId="list" qsTypeId="urn:microsoft.com/office/officeart/2005/8/quickstyle/simple1" qsCatId="simple" csTypeId="urn:microsoft.com/office/officeart/2005/8/colors/accent1_4" csCatId="accent1" phldr="1"/>
      <dgm:spPr/>
    </dgm:pt>
    <dgm:pt modelId="{2B089B64-15D3-4D09-A0FE-764EAD54ACE9}">
      <dgm:prSet phldrT="[Text]" custT="1"/>
      <dgm:spPr/>
      <dgm:t>
        <a:bodyPr/>
        <a:lstStyle/>
        <a:p>
          <a:pPr algn="l"/>
          <a:r>
            <a:rPr lang="en-US" sz="1100" b="0" i="0" u="none" dirty="0"/>
            <a:t>Provide multiple representations of reality</a:t>
          </a:r>
          <a:endParaRPr lang="en-US" sz="1100" dirty="0"/>
        </a:p>
      </dgm:t>
    </dgm:pt>
    <dgm:pt modelId="{B0BA9B29-7737-4378-87B3-7BB52C955B2B}" type="parTrans" cxnId="{C6999C38-B27E-449E-96D0-5DA0C6EE4271}">
      <dgm:prSet/>
      <dgm:spPr/>
      <dgm:t>
        <a:bodyPr/>
        <a:lstStyle/>
        <a:p>
          <a:pPr algn="l"/>
          <a:endParaRPr lang="en-US" sz="2800"/>
        </a:p>
      </dgm:t>
    </dgm:pt>
    <dgm:pt modelId="{1BDC3580-DD44-4C49-90EF-ED57E8CC50DB}" type="sibTrans" cxnId="{C6999C38-B27E-449E-96D0-5DA0C6EE4271}">
      <dgm:prSet/>
      <dgm:spPr/>
      <dgm:t>
        <a:bodyPr/>
        <a:lstStyle/>
        <a:p>
          <a:pPr algn="l"/>
          <a:endParaRPr lang="en-US" sz="2800"/>
        </a:p>
      </dgm:t>
    </dgm:pt>
    <dgm:pt modelId="{1C5A067F-D614-4C8A-BFA0-2E55ECE63253}">
      <dgm:prSet phldrT="[Text]" custT="1"/>
      <dgm:spPr/>
      <dgm:t>
        <a:bodyPr/>
        <a:lstStyle/>
        <a:p>
          <a:pPr algn="l"/>
          <a:r>
            <a:rPr lang="en-US" sz="1100" b="0" i="0" u="none" dirty="0"/>
            <a:t>Represent the natural complexity of the real world</a:t>
          </a:r>
          <a:endParaRPr lang="en-US" sz="1100" dirty="0"/>
        </a:p>
      </dgm:t>
    </dgm:pt>
    <dgm:pt modelId="{338D14BD-3672-4340-9BC7-992DA944D349}" type="parTrans" cxnId="{F5A11493-179C-47DA-907C-610D31320DA9}">
      <dgm:prSet/>
      <dgm:spPr/>
      <dgm:t>
        <a:bodyPr/>
        <a:lstStyle/>
        <a:p>
          <a:pPr algn="l"/>
          <a:endParaRPr lang="en-US" sz="2800"/>
        </a:p>
      </dgm:t>
    </dgm:pt>
    <dgm:pt modelId="{4E0590D4-A849-43E5-B4F5-ED429E45D150}" type="sibTrans" cxnId="{F5A11493-179C-47DA-907C-610D31320DA9}">
      <dgm:prSet/>
      <dgm:spPr/>
      <dgm:t>
        <a:bodyPr/>
        <a:lstStyle/>
        <a:p>
          <a:pPr algn="l"/>
          <a:endParaRPr lang="en-US" sz="2800"/>
        </a:p>
      </dgm:t>
    </dgm:pt>
    <dgm:pt modelId="{B992E851-C356-4EB0-B409-A0838FA29B0E}">
      <dgm:prSet phldrT="[Text]" custT="1"/>
      <dgm:spPr/>
      <dgm:t>
        <a:bodyPr/>
        <a:lstStyle/>
        <a:p>
          <a:pPr algn="l"/>
          <a:r>
            <a:rPr lang="en-US" sz="1100" b="0" i="0" u="none" dirty="0"/>
            <a:t>Focus on knowledge construction, not reproduction</a:t>
          </a:r>
          <a:endParaRPr lang="en-US" sz="1100" dirty="0"/>
        </a:p>
      </dgm:t>
    </dgm:pt>
    <dgm:pt modelId="{25B7D84D-9FEF-4BDD-8AE2-483630516D6E}" type="parTrans" cxnId="{EF0098BF-12F0-4A84-8367-FAF50E61DEC5}">
      <dgm:prSet/>
      <dgm:spPr/>
      <dgm:t>
        <a:bodyPr/>
        <a:lstStyle/>
        <a:p>
          <a:pPr algn="l"/>
          <a:endParaRPr lang="en-US" sz="2800"/>
        </a:p>
      </dgm:t>
    </dgm:pt>
    <dgm:pt modelId="{A5030E5A-95D6-40B8-AA44-08732D505BC7}" type="sibTrans" cxnId="{EF0098BF-12F0-4A84-8367-FAF50E61DEC5}">
      <dgm:prSet/>
      <dgm:spPr/>
      <dgm:t>
        <a:bodyPr/>
        <a:lstStyle/>
        <a:p>
          <a:pPr algn="l"/>
          <a:endParaRPr lang="en-US" sz="2800"/>
        </a:p>
      </dgm:t>
    </dgm:pt>
    <dgm:pt modelId="{15BF60CA-2C7D-4279-97C7-97D63892FAC4}">
      <dgm:prSet phldrT="[Text]" custT="1"/>
      <dgm:spPr/>
      <dgm:t>
        <a:bodyPr/>
        <a:lstStyle/>
        <a:p>
          <a:pPr algn="l"/>
          <a:r>
            <a:rPr lang="en-US" sz="1100" b="0" i="0" u="none" dirty="0"/>
            <a:t>Present authentic tasks (contextualizing rather than abstracting instruction)</a:t>
          </a:r>
          <a:endParaRPr lang="en-US" sz="1100" dirty="0"/>
        </a:p>
      </dgm:t>
    </dgm:pt>
    <dgm:pt modelId="{CE8A2003-BF47-4E90-B49B-EC04FF1F3D2C}" type="parTrans" cxnId="{74AFE552-C1B7-44D7-B69C-BF8258AB4921}">
      <dgm:prSet/>
      <dgm:spPr/>
      <dgm:t>
        <a:bodyPr/>
        <a:lstStyle/>
        <a:p>
          <a:endParaRPr lang="en-US" sz="2800"/>
        </a:p>
      </dgm:t>
    </dgm:pt>
    <dgm:pt modelId="{C662C6BB-0D59-4331-B6E7-9CB101C78466}" type="sibTrans" cxnId="{74AFE552-C1B7-44D7-B69C-BF8258AB4921}">
      <dgm:prSet/>
      <dgm:spPr/>
      <dgm:t>
        <a:bodyPr/>
        <a:lstStyle/>
        <a:p>
          <a:endParaRPr lang="en-US" sz="2800"/>
        </a:p>
      </dgm:t>
    </dgm:pt>
    <dgm:pt modelId="{1F75AFAA-442D-4087-A578-11CDEF89184A}">
      <dgm:prSet custT="1"/>
      <dgm:spPr/>
      <dgm:t>
        <a:bodyPr/>
        <a:lstStyle/>
        <a:p>
          <a:pPr algn="l"/>
          <a:r>
            <a:rPr lang="en-US" sz="1100" b="0" i="0" u="none" dirty="0"/>
            <a:t>Provide real-world, case-based learning environments, rather than predetermined instructional sequences.</a:t>
          </a:r>
        </a:p>
      </dgm:t>
    </dgm:pt>
    <dgm:pt modelId="{64F09F4A-F3D2-4533-90A2-4A0B250481F8}" type="parTrans" cxnId="{0861D963-0EF8-41AF-B576-4E7156CD5AA9}">
      <dgm:prSet/>
      <dgm:spPr/>
      <dgm:t>
        <a:bodyPr/>
        <a:lstStyle/>
        <a:p>
          <a:endParaRPr lang="en-US" sz="2800"/>
        </a:p>
      </dgm:t>
    </dgm:pt>
    <dgm:pt modelId="{3D57397D-69C4-480D-A440-E5647064E7E6}" type="sibTrans" cxnId="{0861D963-0EF8-41AF-B576-4E7156CD5AA9}">
      <dgm:prSet/>
      <dgm:spPr/>
      <dgm:t>
        <a:bodyPr/>
        <a:lstStyle/>
        <a:p>
          <a:endParaRPr lang="en-US" sz="2800"/>
        </a:p>
      </dgm:t>
    </dgm:pt>
    <dgm:pt modelId="{1178813E-0949-4970-8A6E-4E15346EB4DF}">
      <dgm:prSet custT="1"/>
      <dgm:spPr/>
      <dgm:t>
        <a:bodyPr/>
        <a:lstStyle/>
        <a:p>
          <a:pPr algn="l"/>
          <a:r>
            <a:rPr lang="en-US" sz="1100" b="0" i="0" u="none" dirty="0"/>
            <a:t>Foster reflective practice</a:t>
          </a:r>
        </a:p>
      </dgm:t>
    </dgm:pt>
    <dgm:pt modelId="{8790B96A-A7DD-4CC9-A6D2-6B310EB9050A}" type="parTrans" cxnId="{F01A1997-6259-4BE4-888E-54C5DD1A5E8E}">
      <dgm:prSet/>
      <dgm:spPr/>
      <dgm:t>
        <a:bodyPr/>
        <a:lstStyle/>
        <a:p>
          <a:endParaRPr lang="en-US" sz="2800"/>
        </a:p>
      </dgm:t>
    </dgm:pt>
    <dgm:pt modelId="{83CB447B-BA1C-40CD-9ED2-9DD0D5931611}" type="sibTrans" cxnId="{F01A1997-6259-4BE4-888E-54C5DD1A5E8E}">
      <dgm:prSet/>
      <dgm:spPr/>
      <dgm:t>
        <a:bodyPr/>
        <a:lstStyle/>
        <a:p>
          <a:endParaRPr lang="en-US" sz="2800"/>
        </a:p>
      </dgm:t>
    </dgm:pt>
    <dgm:pt modelId="{751796F7-E5DE-445F-8523-70B6BE1CF943}">
      <dgm:prSet custT="1"/>
      <dgm:spPr/>
      <dgm:t>
        <a:bodyPr/>
        <a:lstStyle/>
        <a:p>
          <a:pPr algn="l"/>
          <a:r>
            <a:rPr lang="en-US" sz="1100" b="0" i="0" u="none" dirty="0"/>
            <a:t>Enable context- and content-dependent knowledge construction.</a:t>
          </a:r>
        </a:p>
      </dgm:t>
    </dgm:pt>
    <dgm:pt modelId="{524E3928-2929-4D89-BA04-CB3CDAC70EF8}" type="parTrans" cxnId="{C4DAA1D0-FE25-4F2C-A9D3-1A3D48036AF9}">
      <dgm:prSet/>
      <dgm:spPr/>
      <dgm:t>
        <a:bodyPr/>
        <a:lstStyle/>
        <a:p>
          <a:endParaRPr lang="en-US" sz="2800"/>
        </a:p>
      </dgm:t>
    </dgm:pt>
    <dgm:pt modelId="{2C8E8903-8C11-4B22-8166-3493096A9CC0}" type="sibTrans" cxnId="{C4DAA1D0-FE25-4F2C-A9D3-1A3D48036AF9}">
      <dgm:prSet/>
      <dgm:spPr/>
      <dgm:t>
        <a:bodyPr/>
        <a:lstStyle/>
        <a:p>
          <a:endParaRPr lang="en-US" sz="2800"/>
        </a:p>
      </dgm:t>
    </dgm:pt>
    <dgm:pt modelId="{A7B5D749-222E-41D4-B7E6-36775383BA40}">
      <dgm:prSet custT="1"/>
      <dgm:spPr/>
      <dgm:t>
        <a:bodyPr/>
        <a:lstStyle/>
        <a:p>
          <a:endParaRPr lang="en-US"/>
        </a:p>
      </dgm:t>
    </dgm:pt>
    <dgm:pt modelId="{697840DF-CCE8-4817-BE26-72F934B803B2}" type="parTrans" cxnId="{518CF1BE-2A1C-4EFE-8BC1-6E596CA4E05F}">
      <dgm:prSet/>
      <dgm:spPr/>
      <dgm:t>
        <a:bodyPr/>
        <a:lstStyle/>
        <a:p>
          <a:endParaRPr lang="en-US" sz="2800"/>
        </a:p>
      </dgm:t>
    </dgm:pt>
    <dgm:pt modelId="{0D2F0E8E-FAD1-4114-B061-6B283662E227}" type="sibTrans" cxnId="{518CF1BE-2A1C-4EFE-8BC1-6E596CA4E05F}">
      <dgm:prSet/>
      <dgm:spPr/>
      <dgm:t>
        <a:bodyPr/>
        <a:lstStyle/>
        <a:p>
          <a:endParaRPr lang="en-US" sz="2800"/>
        </a:p>
      </dgm:t>
    </dgm:pt>
    <dgm:pt modelId="{076323D9-9D59-400E-9762-E03F7B7F7F2C}" type="pres">
      <dgm:prSet presAssocID="{EBC33577-8877-4B6E-9531-7D92DDF9A9C2}" presName="Name0" presStyleCnt="0">
        <dgm:presLayoutVars>
          <dgm:chMax val="7"/>
          <dgm:chPref val="7"/>
          <dgm:dir/>
        </dgm:presLayoutVars>
      </dgm:prSet>
      <dgm:spPr/>
    </dgm:pt>
    <dgm:pt modelId="{6A9AD5D5-C54D-4CAD-AB37-EC9AE23B7618}" type="pres">
      <dgm:prSet presAssocID="{EBC33577-8877-4B6E-9531-7D92DDF9A9C2}" presName="Name1" presStyleCnt="0"/>
      <dgm:spPr/>
    </dgm:pt>
    <dgm:pt modelId="{52FF9871-CE8F-46E1-B5BA-D8B0081EACC3}" type="pres">
      <dgm:prSet presAssocID="{EBC33577-8877-4B6E-9531-7D92DDF9A9C2}" presName="cycle" presStyleCnt="0"/>
      <dgm:spPr/>
    </dgm:pt>
    <dgm:pt modelId="{56EB05D6-0EC6-4EF1-8335-9E0C8DDBE2D1}" type="pres">
      <dgm:prSet presAssocID="{EBC33577-8877-4B6E-9531-7D92DDF9A9C2}" presName="srcNode" presStyleLbl="node1" presStyleIdx="0" presStyleCnt="7"/>
      <dgm:spPr/>
    </dgm:pt>
    <dgm:pt modelId="{BC5DB660-4858-47CF-A0C4-ED2DB87EA965}" type="pres">
      <dgm:prSet presAssocID="{EBC33577-8877-4B6E-9531-7D92DDF9A9C2}" presName="conn" presStyleLbl="parChTrans1D2" presStyleIdx="0" presStyleCnt="1"/>
      <dgm:spPr/>
      <dgm:t>
        <a:bodyPr/>
        <a:lstStyle/>
        <a:p>
          <a:endParaRPr lang="en-US"/>
        </a:p>
      </dgm:t>
    </dgm:pt>
    <dgm:pt modelId="{0366C203-F12A-4F68-9062-CB3DB765EC95}" type="pres">
      <dgm:prSet presAssocID="{EBC33577-8877-4B6E-9531-7D92DDF9A9C2}" presName="extraNode" presStyleLbl="node1" presStyleIdx="0" presStyleCnt="7"/>
      <dgm:spPr/>
    </dgm:pt>
    <dgm:pt modelId="{C7F61E9A-A643-4D9E-AE67-EC86116CD0F5}" type="pres">
      <dgm:prSet presAssocID="{EBC33577-8877-4B6E-9531-7D92DDF9A9C2}" presName="dstNode" presStyleLbl="node1" presStyleIdx="0" presStyleCnt="7"/>
      <dgm:spPr/>
    </dgm:pt>
    <dgm:pt modelId="{72EB8268-41C1-4D79-A116-CA4A1EED1626}" type="pres">
      <dgm:prSet presAssocID="{2B089B64-15D3-4D09-A0FE-764EAD54ACE9}" presName="text_1" presStyleLbl="node1" presStyleIdx="0" presStyleCnt="7">
        <dgm:presLayoutVars>
          <dgm:bulletEnabled val="1"/>
        </dgm:presLayoutVars>
      </dgm:prSet>
      <dgm:spPr/>
      <dgm:t>
        <a:bodyPr/>
        <a:lstStyle/>
        <a:p>
          <a:endParaRPr lang="en-US"/>
        </a:p>
      </dgm:t>
    </dgm:pt>
    <dgm:pt modelId="{19D64128-5D5B-4F58-8BF1-1FBD14674924}" type="pres">
      <dgm:prSet presAssocID="{2B089B64-15D3-4D09-A0FE-764EAD54ACE9}" presName="accent_1" presStyleCnt="0"/>
      <dgm:spPr/>
    </dgm:pt>
    <dgm:pt modelId="{1A23344A-5F3B-4FD5-A5F3-F826CE9CEB65}" type="pres">
      <dgm:prSet presAssocID="{2B089B64-15D3-4D09-A0FE-764EAD54ACE9}" presName="accentRepeatNode" presStyleLbl="solidFgAcc1" presStyleIdx="0" presStyleCnt="7"/>
      <dgm:spPr/>
    </dgm:pt>
    <dgm:pt modelId="{D452472F-4B80-4C8D-943C-236D42EAB030}" type="pres">
      <dgm:prSet presAssocID="{1C5A067F-D614-4C8A-BFA0-2E55ECE63253}" presName="text_2" presStyleLbl="node1" presStyleIdx="1" presStyleCnt="7">
        <dgm:presLayoutVars>
          <dgm:bulletEnabled val="1"/>
        </dgm:presLayoutVars>
      </dgm:prSet>
      <dgm:spPr/>
      <dgm:t>
        <a:bodyPr/>
        <a:lstStyle/>
        <a:p>
          <a:endParaRPr lang="en-US"/>
        </a:p>
      </dgm:t>
    </dgm:pt>
    <dgm:pt modelId="{11A36A4F-3647-42FD-9080-A4A750E9582A}" type="pres">
      <dgm:prSet presAssocID="{1C5A067F-D614-4C8A-BFA0-2E55ECE63253}" presName="accent_2" presStyleCnt="0"/>
      <dgm:spPr/>
    </dgm:pt>
    <dgm:pt modelId="{637097CD-A182-417B-A765-081AE4EDAB96}" type="pres">
      <dgm:prSet presAssocID="{1C5A067F-D614-4C8A-BFA0-2E55ECE63253}" presName="accentRepeatNode" presStyleLbl="solidFgAcc1" presStyleIdx="1" presStyleCnt="7"/>
      <dgm:spPr/>
    </dgm:pt>
    <dgm:pt modelId="{092B8726-ECEA-4AE3-BA9F-CF0C92E3413D}" type="pres">
      <dgm:prSet presAssocID="{B992E851-C356-4EB0-B409-A0838FA29B0E}" presName="text_3" presStyleLbl="node1" presStyleIdx="2" presStyleCnt="7">
        <dgm:presLayoutVars>
          <dgm:bulletEnabled val="1"/>
        </dgm:presLayoutVars>
      </dgm:prSet>
      <dgm:spPr/>
      <dgm:t>
        <a:bodyPr/>
        <a:lstStyle/>
        <a:p>
          <a:endParaRPr lang="en-US"/>
        </a:p>
      </dgm:t>
    </dgm:pt>
    <dgm:pt modelId="{11F1E6B7-93D3-4D9C-9748-32866FA415B2}" type="pres">
      <dgm:prSet presAssocID="{B992E851-C356-4EB0-B409-A0838FA29B0E}" presName="accent_3" presStyleCnt="0"/>
      <dgm:spPr/>
    </dgm:pt>
    <dgm:pt modelId="{9A9CB88D-E630-48CA-90C7-6D07EA0278E8}" type="pres">
      <dgm:prSet presAssocID="{B992E851-C356-4EB0-B409-A0838FA29B0E}" presName="accentRepeatNode" presStyleLbl="solidFgAcc1" presStyleIdx="2" presStyleCnt="7"/>
      <dgm:spPr/>
    </dgm:pt>
    <dgm:pt modelId="{3F479E6D-C3BA-4A8E-8E87-D65404AFD9AA}" type="pres">
      <dgm:prSet presAssocID="{15BF60CA-2C7D-4279-97C7-97D63892FAC4}" presName="text_4" presStyleLbl="node1" presStyleIdx="3" presStyleCnt="7">
        <dgm:presLayoutVars>
          <dgm:bulletEnabled val="1"/>
        </dgm:presLayoutVars>
      </dgm:prSet>
      <dgm:spPr/>
      <dgm:t>
        <a:bodyPr/>
        <a:lstStyle/>
        <a:p>
          <a:endParaRPr lang="en-US"/>
        </a:p>
      </dgm:t>
    </dgm:pt>
    <dgm:pt modelId="{52C183ED-C8AA-43D3-B854-49566C878E8F}" type="pres">
      <dgm:prSet presAssocID="{15BF60CA-2C7D-4279-97C7-97D63892FAC4}" presName="accent_4" presStyleCnt="0"/>
      <dgm:spPr/>
    </dgm:pt>
    <dgm:pt modelId="{8878E44E-0BA5-4B02-8064-B65C67C0AB4A}" type="pres">
      <dgm:prSet presAssocID="{15BF60CA-2C7D-4279-97C7-97D63892FAC4}" presName="accentRepeatNode" presStyleLbl="solidFgAcc1" presStyleIdx="3" presStyleCnt="7"/>
      <dgm:spPr/>
    </dgm:pt>
    <dgm:pt modelId="{FB7751DA-05D7-40A4-8E0C-E4332DDFAE8D}" type="pres">
      <dgm:prSet presAssocID="{1F75AFAA-442D-4087-A578-11CDEF89184A}" presName="text_5" presStyleLbl="node1" presStyleIdx="4" presStyleCnt="7">
        <dgm:presLayoutVars>
          <dgm:bulletEnabled val="1"/>
        </dgm:presLayoutVars>
      </dgm:prSet>
      <dgm:spPr/>
      <dgm:t>
        <a:bodyPr/>
        <a:lstStyle/>
        <a:p>
          <a:endParaRPr lang="en-US"/>
        </a:p>
      </dgm:t>
    </dgm:pt>
    <dgm:pt modelId="{1B0B52E2-FE3B-4984-9E3B-068C565780DF}" type="pres">
      <dgm:prSet presAssocID="{1F75AFAA-442D-4087-A578-11CDEF89184A}" presName="accent_5" presStyleCnt="0"/>
      <dgm:spPr/>
    </dgm:pt>
    <dgm:pt modelId="{02E490E8-3BA6-4A1B-94F6-F2FCE4464CDD}" type="pres">
      <dgm:prSet presAssocID="{1F75AFAA-442D-4087-A578-11CDEF89184A}" presName="accentRepeatNode" presStyleLbl="solidFgAcc1" presStyleIdx="4" presStyleCnt="7"/>
      <dgm:spPr/>
    </dgm:pt>
    <dgm:pt modelId="{BB8650A7-1220-45B6-901F-8163F6F2404D}" type="pres">
      <dgm:prSet presAssocID="{1178813E-0949-4970-8A6E-4E15346EB4DF}" presName="text_6" presStyleLbl="node1" presStyleIdx="5" presStyleCnt="7">
        <dgm:presLayoutVars>
          <dgm:bulletEnabled val="1"/>
        </dgm:presLayoutVars>
      </dgm:prSet>
      <dgm:spPr/>
      <dgm:t>
        <a:bodyPr/>
        <a:lstStyle/>
        <a:p>
          <a:endParaRPr lang="en-US"/>
        </a:p>
      </dgm:t>
    </dgm:pt>
    <dgm:pt modelId="{3C256E9E-C211-4827-912B-06F1D3129291}" type="pres">
      <dgm:prSet presAssocID="{1178813E-0949-4970-8A6E-4E15346EB4DF}" presName="accent_6" presStyleCnt="0"/>
      <dgm:spPr/>
    </dgm:pt>
    <dgm:pt modelId="{20C3E973-A780-4909-980C-0075D6D3E6CC}" type="pres">
      <dgm:prSet presAssocID="{1178813E-0949-4970-8A6E-4E15346EB4DF}" presName="accentRepeatNode" presStyleLbl="solidFgAcc1" presStyleIdx="5" presStyleCnt="7"/>
      <dgm:spPr/>
    </dgm:pt>
    <dgm:pt modelId="{E3D6CDA1-F857-43C8-BB4E-EE9700C83501}" type="pres">
      <dgm:prSet presAssocID="{751796F7-E5DE-445F-8523-70B6BE1CF943}" presName="text_7" presStyleLbl="node1" presStyleIdx="6" presStyleCnt="7">
        <dgm:presLayoutVars>
          <dgm:bulletEnabled val="1"/>
        </dgm:presLayoutVars>
      </dgm:prSet>
      <dgm:spPr/>
      <dgm:t>
        <a:bodyPr/>
        <a:lstStyle/>
        <a:p>
          <a:endParaRPr lang="en-US"/>
        </a:p>
      </dgm:t>
    </dgm:pt>
    <dgm:pt modelId="{3D565FE6-F181-412C-97BB-D474316F89A6}" type="pres">
      <dgm:prSet presAssocID="{751796F7-E5DE-445F-8523-70B6BE1CF943}" presName="accent_7" presStyleCnt="0"/>
      <dgm:spPr/>
    </dgm:pt>
    <dgm:pt modelId="{95721248-BDEC-458A-A314-22783DE13B2E}" type="pres">
      <dgm:prSet presAssocID="{751796F7-E5DE-445F-8523-70B6BE1CF943}" presName="accentRepeatNode" presStyleLbl="solidFgAcc1" presStyleIdx="6" presStyleCnt="7"/>
      <dgm:spPr/>
    </dgm:pt>
  </dgm:ptLst>
  <dgm:cxnLst>
    <dgm:cxn modelId="{74AFE552-C1B7-44D7-B69C-BF8258AB4921}" srcId="{EBC33577-8877-4B6E-9531-7D92DDF9A9C2}" destId="{15BF60CA-2C7D-4279-97C7-97D63892FAC4}" srcOrd="3" destOrd="0" parTransId="{CE8A2003-BF47-4E90-B49B-EC04FF1F3D2C}" sibTransId="{C662C6BB-0D59-4331-B6E7-9CB101C78466}"/>
    <dgm:cxn modelId="{F5A11493-179C-47DA-907C-610D31320DA9}" srcId="{EBC33577-8877-4B6E-9531-7D92DDF9A9C2}" destId="{1C5A067F-D614-4C8A-BFA0-2E55ECE63253}" srcOrd="1" destOrd="0" parTransId="{338D14BD-3672-4340-9BC7-992DA944D349}" sibTransId="{4E0590D4-A849-43E5-B4F5-ED429E45D150}"/>
    <dgm:cxn modelId="{5584B835-41EC-4652-8A5D-9403F5A3A678}" type="presOf" srcId="{15BF60CA-2C7D-4279-97C7-97D63892FAC4}" destId="{3F479E6D-C3BA-4A8E-8E87-D65404AFD9AA}" srcOrd="0" destOrd="0" presId="urn:microsoft.com/office/officeart/2008/layout/VerticalCurvedList"/>
    <dgm:cxn modelId="{E46523FF-DF16-4DA8-8769-66E7940BFE65}" type="presOf" srcId="{B992E851-C356-4EB0-B409-A0838FA29B0E}" destId="{092B8726-ECEA-4AE3-BA9F-CF0C92E3413D}" srcOrd="0" destOrd="0" presId="urn:microsoft.com/office/officeart/2008/layout/VerticalCurvedList"/>
    <dgm:cxn modelId="{BA177573-BDB1-492E-98F9-D4E357AC9A9D}" type="presOf" srcId="{2B089B64-15D3-4D09-A0FE-764EAD54ACE9}" destId="{72EB8268-41C1-4D79-A116-CA4A1EED1626}" srcOrd="0" destOrd="0" presId="urn:microsoft.com/office/officeart/2008/layout/VerticalCurvedList"/>
    <dgm:cxn modelId="{F01A1997-6259-4BE4-888E-54C5DD1A5E8E}" srcId="{EBC33577-8877-4B6E-9531-7D92DDF9A9C2}" destId="{1178813E-0949-4970-8A6E-4E15346EB4DF}" srcOrd="5" destOrd="0" parTransId="{8790B96A-A7DD-4CC9-A6D2-6B310EB9050A}" sibTransId="{83CB447B-BA1C-40CD-9ED2-9DD0D5931611}"/>
    <dgm:cxn modelId="{0861D963-0EF8-41AF-B576-4E7156CD5AA9}" srcId="{EBC33577-8877-4B6E-9531-7D92DDF9A9C2}" destId="{1F75AFAA-442D-4087-A578-11CDEF89184A}" srcOrd="4" destOrd="0" parTransId="{64F09F4A-F3D2-4533-90A2-4A0B250481F8}" sibTransId="{3D57397D-69C4-480D-A440-E5647064E7E6}"/>
    <dgm:cxn modelId="{C6999C38-B27E-449E-96D0-5DA0C6EE4271}" srcId="{EBC33577-8877-4B6E-9531-7D92DDF9A9C2}" destId="{2B089B64-15D3-4D09-A0FE-764EAD54ACE9}" srcOrd="0" destOrd="0" parTransId="{B0BA9B29-7737-4378-87B3-7BB52C955B2B}" sibTransId="{1BDC3580-DD44-4C49-90EF-ED57E8CC50DB}"/>
    <dgm:cxn modelId="{FEC67FC0-C633-4940-9A09-255D14396ADA}" type="presOf" srcId="{1178813E-0949-4970-8A6E-4E15346EB4DF}" destId="{BB8650A7-1220-45B6-901F-8163F6F2404D}" srcOrd="0" destOrd="0" presId="urn:microsoft.com/office/officeart/2008/layout/VerticalCurvedList"/>
    <dgm:cxn modelId="{4CB760B6-01D5-480A-AD7F-4587635AE4BE}" type="presOf" srcId="{EBC33577-8877-4B6E-9531-7D92DDF9A9C2}" destId="{076323D9-9D59-400E-9762-E03F7B7F7F2C}" srcOrd="0" destOrd="0" presId="urn:microsoft.com/office/officeart/2008/layout/VerticalCurvedList"/>
    <dgm:cxn modelId="{81071CCF-75F5-400F-9CDB-17960F946E20}" type="presOf" srcId="{1BDC3580-DD44-4C49-90EF-ED57E8CC50DB}" destId="{BC5DB660-4858-47CF-A0C4-ED2DB87EA965}" srcOrd="0" destOrd="0" presId="urn:microsoft.com/office/officeart/2008/layout/VerticalCurvedList"/>
    <dgm:cxn modelId="{5503709B-B3E0-4ED5-A294-9C65C19AC06D}" type="presOf" srcId="{1C5A067F-D614-4C8A-BFA0-2E55ECE63253}" destId="{D452472F-4B80-4C8D-943C-236D42EAB030}" srcOrd="0" destOrd="0" presId="urn:microsoft.com/office/officeart/2008/layout/VerticalCurvedList"/>
    <dgm:cxn modelId="{26ECB311-1C97-4531-9FA3-B89A73FDB93C}" type="presOf" srcId="{751796F7-E5DE-445F-8523-70B6BE1CF943}" destId="{E3D6CDA1-F857-43C8-BB4E-EE9700C83501}" srcOrd="0" destOrd="0" presId="urn:microsoft.com/office/officeart/2008/layout/VerticalCurvedList"/>
    <dgm:cxn modelId="{518CF1BE-2A1C-4EFE-8BC1-6E596CA4E05F}" srcId="{EBC33577-8877-4B6E-9531-7D92DDF9A9C2}" destId="{A7B5D749-222E-41D4-B7E6-36775383BA40}" srcOrd="7" destOrd="0" parTransId="{697840DF-CCE8-4817-BE26-72F934B803B2}" sibTransId="{0D2F0E8E-FAD1-4114-B061-6B283662E227}"/>
    <dgm:cxn modelId="{C4DAA1D0-FE25-4F2C-A9D3-1A3D48036AF9}" srcId="{EBC33577-8877-4B6E-9531-7D92DDF9A9C2}" destId="{751796F7-E5DE-445F-8523-70B6BE1CF943}" srcOrd="6" destOrd="0" parTransId="{524E3928-2929-4D89-BA04-CB3CDAC70EF8}" sibTransId="{2C8E8903-8C11-4B22-8166-3493096A9CC0}"/>
    <dgm:cxn modelId="{57658B68-B077-4105-883A-BC33FB442D61}" type="presOf" srcId="{1F75AFAA-442D-4087-A578-11CDEF89184A}" destId="{FB7751DA-05D7-40A4-8E0C-E4332DDFAE8D}" srcOrd="0" destOrd="0" presId="urn:microsoft.com/office/officeart/2008/layout/VerticalCurvedList"/>
    <dgm:cxn modelId="{EF0098BF-12F0-4A84-8367-FAF50E61DEC5}" srcId="{EBC33577-8877-4B6E-9531-7D92DDF9A9C2}" destId="{B992E851-C356-4EB0-B409-A0838FA29B0E}" srcOrd="2" destOrd="0" parTransId="{25B7D84D-9FEF-4BDD-8AE2-483630516D6E}" sibTransId="{A5030E5A-95D6-40B8-AA44-08732D505BC7}"/>
    <dgm:cxn modelId="{EEDFA21F-78BE-4B19-BDEC-6C41A7E6EA7B}" type="presParOf" srcId="{076323D9-9D59-400E-9762-E03F7B7F7F2C}" destId="{6A9AD5D5-C54D-4CAD-AB37-EC9AE23B7618}" srcOrd="0" destOrd="0" presId="urn:microsoft.com/office/officeart/2008/layout/VerticalCurvedList"/>
    <dgm:cxn modelId="{EBD56F8D-DF27-46C0-B6B1-5CB488A35CB6}" type="presParOf" srcId="{6A9AD5D5-C54D-4CAD-AB37-EC9AE23B7618}" destId="{52FF9871-CE8F-46E1-B5BA-D8B0081EACC3}" srcOrd="0" destOrd="0" presId="urn:microsoft.com/office/officeart/2008/layout/VerticalCurvedList"/>
    <dgm:cxn modelId="{096BB550-1BB5-4E2E-BAA8-6CF981582C59}" type="presParOf" srcId="{52FF9871-CE8F-46E1-B5BA-D8B0081EACC3}" destId="{56EB05D6-0EC6-4EF1-8335-9E0C8DDBE2D1}" srcOrd="0" destOrd="0" presId="urn:microsoft.com/office/officeart/2008/layout/VerticalCurvedList"/>
    <dgm:cxn modelId="{2F328061-D09F-4D4B-B2C3-9A304F99C365}" type="presParOf" srcId="{52FF9871-CE8F-46E1-B5BA-D8B0081EACC3}" destId="{BC5DB660-4858-47CF-A0C4-ED2DB87EA965}" srcOrd="1" destOrd="0" presId="urn:microsoft.com/office/officeart/2008/layout/VerticalCurvedList"/>
    <dgm:cxn modelId="{6DD730F5-2E80-40CB-A04B-4C2BD0FFA030}" type="presParOf" srcId="{52FF9871-CE8F-46E1-B5BA-D8B0081EACC3}" destId="{0366C203-F12A-4F68-9062-CB3DB765EC95}" srcOrd="2" destOrd="0" presId="urn:microsoft.com/office/officeart/2008/layout/VerticalCurvedList"/>
    <dgm:cxn modelId="{9F72C707-AAC9-4EDC-AB94-DAE21A156C68}" type="presParOf" srcId="{52FF9871-CE8F-46E1-B5BA-D8B0081EACC3}" destId="{C7F61E9A-A643-4D9E-AE67-EC86116CD0F5}" srcOrd="3" destOrd="0" presId="urn:microsoft.com/office/officeart/2008/layout/VerticalCurvedList"/>
    <dgm:cxn modelId="{971414F6-D6E8-4D88-B9C3-4144438976C2}" type="presParOf" srcId="{6A9AD5D5-C54D-4CAD-AB37-EC9AE23B7618}" destId="{72EB8268-41C1-4D79-A116-CA4A1EED1626}" srcOrd="1" destOrd="0" presId="urn:microsoft.com/office/officeart/2008/layout/VerticalCurvedList"/>
    <dgm:cxn modelId="{CEB8A8EE-C865-499F-8206-2E1E54735C70}" type="presParOf" srcId="{6A9AD5D5-C54D-4CAD-AB37-EC9AE23B7618}" destId="{19D64128-5D5B-4F58-8BF1-1FBD14674924}" srcOrd="2" destOrd="0" presId="urn:microsoft.com/office/officeart/2008/layout/VerticalCurvedList"/>
    <dgm:cxn modelId="{8BEBE7B1-BBA5-4E65-9AC5-914EA18F7845}" type="presParOf" srcId="{19D64128-5D5B-4F58-8BF1-1FBD14674924}" destId="{1A23344A-5F3B-4FD5-A5F3-F826CE9CEB65}" srcOrd="0" destOrd="0" presId="urn:microsoft.com/office/officeart/2008/layout/VerticalCurvedList"/>
    <dgm:cxn modelId="{BA75D055-4E38-4FCB-970A-428D53DE93CA}" type="presParOf" srcId="{6A9AD5D5-C54D-4CAD-AB37-EC9AE23B7618}" destId="{D452472F-4B80-4C8D-943C-236D42EAB030}" srcOrd="3" destOrd="0" presId="urn:microsoft.com/office/officeart/2008/layout/VerticalCurvedList"/>
    <dgm:cxn modelId="{B6F28243-53D5-4EDA-925A-84C7342B0775}" type="presParOf" srcId="{6A9AD5D5-C54D-4CAD-AB37-EC9AE23B7618}" destId="{11A36A4F-3647-42FD-9080-A4A750E9582A}" srcOrd="4" destOrd="0" presId="urn:microsoft.com/office/officeart/2008/layout/VerticalCurvedList"/>
    <dgm:cxn modelId="{880CB95F-E7F8-4994-AB48-3F52A83559E7}" type="presParOf" srcId="{11A36A4F-3647-42FD-9080-A4A750E9582A}" destId="{637097CD-A182-417B-A765-081AE4EDAB96}" srcOrd="0" destOrd="0" presId="urn:microsoft.com/office/officeart/2008/layout/VerticalCurvedList"/>
    <dgm:cxn modelId="{7C416499-523A-4071-BD35-A3538B379F69}" type="presParOf" srcId="{6A9AD5D5-C54D-4CAD-AB37-EC9AE23B7618}" destId="{092B8726-ECEA-4AE3-BA9F-CF0C92E3413D}" srcOrd="5" destOrd="0" presId="urn:microsoft.com/office/officeart/2008/layout/VerticalCurvedList"/>
    <dgm:cxn modelId="{0AFE08FC-8AED-42B6-BDFF-48C3CD8BDE96}" type="presParOf" srcId="{6A9AD5D5-C54D-4CAD-AB37-EC9AE23B7618}" destId="{11F1E6B7-93D3-4D9C-9748-32866FA415B2}" srcOrd="6" destOrd="0" presId="urn:microsoft.com/office/officeart/2008/layout/VerticalCurvedList"/>
    <dgm:cxn modelId="{5586FC78-5EF0-4E74-9895-4B717C74EE7D}" type="presParOf" srcId="{11F1E6B7-93D3-4D9C-9748-32866FA415B2}" destId="{9A9CB88D-E630-48CA-90C7-6D07EA0278E8}" srcOrd="0" destOrd="0" presId="urn:microsoft.com/office/officeart/2008/layout/VerticalCurvedList"/>
    <dgm:cxn modelId="{D722EBCF-6BF9-4C34-B461-FEF50BBAF2F2}" type="presParOf" srcId="{6A9AD5D5-C54D-4CAD-AB37-EC9AE23B7618}" destId="{3F479E6D-C3BA-4A8E-8E87-D65404AFD9AA}" srcOrd="7" destOrd="0" presId="urn:microsoft.com/office/officeart/2008/layout/VerticalCurvedList"/>
    <dgm:cxn modelId="{7CB34578-B0DE-43F7-A2BD-82CCEC96AAA6}" type="presParOf" srcId="{6A9AD5D5-C54D-4CAD-AB37-EC9AE23B7618}" destId="{52C183ED-C8AA-43D3-B854-49566C878E8F}" srcOrd="8" destOrd="0" presId="urn:microsoft.com/office/officeart/2008/layout/VerticalCurvedList"/>
    <dgm:cxn modelId="{E7D850C9-A3F8-4AA3-B884-CA6D4EBB67BC}" type="presParOf" srcId="{52C183ED-C8AA-43D3-B854-49566C878E8F}" destId="{8878E44E-0BA5-4B02-8064-B65C67C0AB4A}" srcOrd="0" destOrd="0" presId="urn:microsoft.com/office/officeart/2008/layout/VerticalCurvedList"/>
    <dgm:cxn modelId="{87B97EC5-04DD-47FA-AFDE-F727BC7DAE9E}" type="presParOf" srcId="{6A9AD5D5-C54D-4CAD-AB37-EC9AE23B7618}" destId="{FB7751DA-05D7-40A4-8E0C-E4332DDFAE8D}" srcOrd="9" destOrd="0" presId="urn:microsoft.com/office/officeart/2008/layout/VerticalCurvedList"/>
    <dgm:cxn modelId="{B807E148-0660-434B-B3FB-4C54E632D50A}" type="presParOf" srcId="{6A9AD5D5-C54D-4CAD-AB37-EC9AE23B7618}" destId="{1B0B52E2-FE3B-4984-9E3B-068C565780DF}" srcOrd="10" destOrd="0" presId="urn:microsoft.com/office/officeart/2008/layout/VerticalCurvedList"/>
    <dgm:cxn modelId="{9D08C405-5DAF-41A1-86AE-B12D442C8C52}" type="presParOf" srcId="{1B0B52E2-FE3B-4984-9E3B-068C565780DF}" destId="{02E490E8-3BA6-4A1B-94F6-F2FCE4464CDD}" srcOrd="0" destOrd="0" presId="urn:microsoft.com/office/officeart/2008/layout/VerticalCurvedList"/>
    <dgm:cxn modelId="{EAEDBB7F-44B1-4902-84D2-9B09354BB636}" type="presParOf" srcId="{6A9AD5D5-C54D-4CAD-AB37-EC9AE23B7618}" destId="{BB8650A7-1220-45B6-901F-8163F6F2404D}" srcOrd="11" destOrd="0" presId="urn:microsoft.com/office/officeart/2008/layout/VerticalCurvedList"/>
    <dgm:cxn modelId="{63A2F9EF-CF50-4BE3-A0B3-C4C34A94EE3D}" type="presParOf" srcId="{6A9AD5D5-C54D-4CAD-AB37-EC9AE23B7618}" destId="{3C256E9E-C211-4827-912B-06F1D3129291}" srcOrd="12" destOrd="0" presId="urn:microsoft.com/office/officeart/2008/layout/VerticalCurvedList"/>
    <dgm:cxn modelId="{E96B6DE8-A9E9-483E-8B07-BB7EDAA66932}" type="presParOf" srcId="{3C256E9E-C211-4827-912B-06F1D3129291}" destId="{20C3E973-A780-4909-980C-0075D6D3E6CC}" srcOrd="0" destOrd="0" presId="urn:microsoft.com/office/officeart/2008/layout/VerticalCurvedList"/>
    <dgm:cxn modelId="{8E985260-0F33-4DD0-A875-BB2B221C48BD}" type="presParOf" srcId="{6A9AD5D5-C54D-4CAD-AB37-EC9AE23B7618}" destId="{E3D6CDA1-F857-43C8-BB4E-EE9700C83501}" srcOrd="13" destOrd="0" presId="urn:microsoft.com/office/officeart/2008/layout/VerticalCurvedList"/>
    <dgm:cxn modelId="{9277B492-ECCA-4B60-B947-41B11C3C61E9}" type="presParOf" srcId="{6A9AD5D5-C54D-4CAD-AB37-EC9AE23B7618}" destId="{3D565FE6-F181-412C-97BB-D474316F89A6}" srcOrd="14" destOrd="0" presId="urn:microsoft.com/office/officeart/2008/layout/VerticalCurvedList"/>
    <dgm:cxn modelId="{57764B8A-E319-4408-8955-94BE85CC1765}" type="presParOf" srcId="{3D565FE6-F181-412C-97BB-D474316F89A6}" destId="{95721248-BDEC-458A-A314-22783DE13B2E}"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3D7E4E-BB7C-4134-8654-E5ABA15AEC5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0D4D224-F456-431F-8F6B-A3AE92496A4B}">
      <dgm:prSet/>
      <dgm:spPr/>
      <dgm:t>
        <a:bodyPr/>
        <a:lstStyle/>
        <a:p>
          <a:r>
            <a:rPr lang="en-US" dirty="0"/>
            <a:t>Hospital based game </a:t>
          </a:r>
          <a:r>
            <a:rPr lang="en-US" dirty="0" smtClean="0"/>
            <a:t>has been </a:t>
          </a:r>
          <a:r>
            <a:rPr lang="en-US" dirty="0"/>
            <a:t>utilized in final </a:t>
          </a:r>
          <a:r>
            <a:rPr lang="en-US" dirty="0" smtClean="0"/>
            <a:t>health services </a:t>
          </a:r>
          <a:r>
            <a:rPr lang="en-US" dirty="0"/>
            <a:t>admin course for </a:t>
          </a:r>
          <a:r>
            <a:rPr lang="en-US" dirty="0" smtClean="0"/>
            <a:t>undergraduate students </a:t>
          </a:r>
          <a:r>
            <a:rPr lang="en-US" dirty="0"/>
            <a:t>(operations management).</a:t>
          </a:r>
        </a:p>
      </dgm:t>
    </dgm:pt>
    <dgm:pt modelId="{E07A5DBE-5331-4EDE-BAF2-477DCA98D256}" type="parTrans" cxnId="{63E16F07-AE0C-4D61-B159-A61BF71320A2}">
      <dgm:prSet/>
      <dgm:spPr/>
      <dgm:t>
        <a:bodyPr/>
        <a:lstStyle/>
        <a:p>
          <a:endParaRPr lang="en-US"/>
        </a:p>
      </dgm:t>
    </dgm:pt>
    <dgm:pt modelId="{5EFD374E-5726-4532-95A6-30466D5DEC6A}" type="sibTrans" cxnId="{63E16F07-AE0C-4D61-B159-A61BF71320A2}">
      <dgm:prSet/>
      <dgm:spPr/>
      <dgm:t>
        <a:bodyPr/>
        <a:lstStyle/>
        <a:p>
          <a:endParaRPr lang="en-US"/>
        </a:p>
      </dgm:t>
    </dgm:pt>
    <dgm:pt modelId="{428E70E4-C76B-4C5E-AD4E-1896CD2D389F}">
      <dgm:prSet/>
      <dgm:spPr/>
      <dgm:t>
        <a:bodyPr/>
        <a:lstStyle/>
        <a:p>
          <a:r>
            <a:rPr lang="en-US"/>
            <a:t>However, game could be adapted to focus primarily on finance and strategy for use in financial management course.</a:t>
          </a:r>
        </a:p>
      </dgm:t>
    </dgm:pt>
    <dgm:pt modelId="{E704DDD5-87A9-4C3E-A720-ADD82B6F199E}" type="parTrans" cxnId="{F26BF553-63B6-41DF-9384-08C89D0526A8}">
      <dgm:prSet/>
      <dgm:spPr/>
      <dgm:t>
        <a:bodyPr/>
        <a:lstStyle/>
        <a:p>
          <a:endParaRPr lang="en-US"/>
        </a:p>
      </dgm:t>
    </dgm:pt>
    <dgm:pt modelId="{55CB780A-E0FF-4634-A3C3-718094BD17F5}" type="sibTrans" cxnId="{F26BF553-63B6-41DF-9384-08C89D0526A8}">
      <dgm:prSet/>
      <dgm:spPr/>
      <dgm:t>
        <a:bodyPr/>
        <a:lstStyle/>
        <a:p>
          <a:endParaRPr lang="en-US"/>
        </a:p>
      </dgm:t>
    </dgm:pt>
    <dgm:pt modelId="{1F75FA5B-0648-4942-AE73-C757CDF76826}">
      <dgm:prSet/>
      <dgm:spPr/>
      <dgm:t>
        <a:bodyPr/>
        <a:lstStyle/>
        <a:p>
          <a:r>
            <a:rPr lang="en-US"/>
            <a:t>Adapted second version to address population health viewpoint in which students represent separate partner organizations within a health system/ACO environment instead of a singular role. </a:t>
          </a:r>
        </a:p>
      </dgm:t>
    </dgm:pt>
    <dgm:pt modelId="{B8539AD7-1096-4EA0-8530-A9F6754810F7}" type="parTrans" cxnId="{CD489B64-B2BB-4463-9878-A6AA1A27FC08}">
      <dgm:prSet/>
      <dgm:spPr/>
      <dgm:t>
        <a:bodyPr/>
        <a:lstStyle/>
        <a:p>
          <a:endParaRPr lang="en-US"/>
        </a:p>
      </dgm:t>
    </dgm:pt>
    <dgm:pt modelId="{EEE9D660-3CF1-4C73-9500-A1D9FA5FC26E}" type="sibTrans" cxnId="{CD489B64-B2BB-4463-9878-A6AA1A27FC08}">
      <dgm:prSet/>
      <dgm:spPr/>
      <dgm:t>
        <a:bodyPr/>
        <a:lstStyle/>
        <a:p>
          <a:endParaRPr lang="en-US"/>
        </a:p>
      </dgm:t>
    </dgm:pt>
    <dgm:pt modelId="{BB007C0D-9A84-4B5F-95F5-0A7FD98EC43A}" type="pres">
      <dgm:prSet presAssocID="{1A3D7E4E-BB7C-4134-8654-E5ABA15AEC52}" presName="root" presStyleCnt="0">
        <dgm:presLayoutVars>
          <dgm:dir/>
          <dgm:resizeHandles val="exact"/>
        </dgm:presLayoutVars>
      </dgm:prSet>
      <dgm:spPr/>
      <dgm:t>
        <a:bodyPr/>
        <a:lstStyle/>
        <a:p>
          <a:endParaRPr lang="en-US"/>
        </a:p>
      </dgm:t>
    </dgm:pt>
    <dgm:pt modelId="{EAA075AA-8146-4AD4-B80F-8D5DDCE13834}" type="pres">
      <dgm:prSet presAssocID="{00D4D224-F456-431F-8F6B-A3AE92496A4B}" presName="compNode" presStyleCnt="0"/>
      <dgm:spPr/>
    </dgm:pt>
    <dgm:pt modelId="{5A5C0F5D-681A-42A8-9FCF-C67F161C395C}" type="pres">
      <dgm:prSet presAssocID="{00D4D224-F456-431F-8F6B-A3AE92496A4B}" presName="bgRect" presStyleLbl="bgShp" presStyleIdx="0" presStyleCnt="3"/>
      <dgm:spPr/>
    </dgm:pt>
    <dgm:pt modelId="{E35BF831-9ADC-4D03-B1CA-DCFB41405A45}" type="pres">
      <dgm:prSet presAssocID="{00D4D224-F456-431F-8F6B-A3AE92496A4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First Aid Kit"/>
        </a:ext>
      </dgm:extLst>
    </dgm:pt>
    <dgm:pt modelId="{8E91C431-0B37-4765-B811-5524853FDC2F}" type="pres">
      <dgm:prSet presAssocID="{00D4D224-F456-431F-8F6B-A3AE92496A4B}" presName="spaceRect" presStyleCnt="0"/>
      <dgm:spPr/>
    </dgm:pt>
    <dgm:pt modelId="{AB353886-6C8E-42D5-A6E9-D52886A84E78}" type="pres">
      <dgm:prSet presAssocID="{00D4D224-F456-431F-8F6B-A3AE92496A4B}" presName="parTx" presStyleLbl="revTx" presStyleIdx="0" presStyleCnt="3">
        <dgm:presLayoutVars>
          <dgm:chMax val="0"/>
          <dgm:chPref val="0"/>
        </dgm:presLayoutVars>
      </dgm:prSet>
      <dgm:spPr/>
      <dgm:t>
        <a:bodyPr/>
        <a:lstStyle/>
        <a:p>
          <a:endParaRPr lang="en-US"/>
        </a:p>
      </dgm:t>
    </dgm:pt>
    <dgm:pt modelId="{E6982DE3-722F-473E-9CDB-67EFB3737A47}" type="pres">
      <dgm:prSet presAssocID="{5EFD374E-5726-4532-95A6-30466D5DEC6A}" presName="sibTrans" presStyleCnt="0"/>
      <dgm:spPr/>
    </dgm:pt>
    <dgm:pt modelId="{8CDD0919-B99B-475A-93AA-3EC79F4954D0}" type="pres">
      <dgm:prSet presAssocID="{428E70E4-C76B-4C5E-AD4E-1896CD2D389F}" presName="compNode" presStyleCnt="0"/>
      <dgm:spPr/>
    </dgm:pt>
    <dgm:pt modelId="{D27EF381-92CA-4F15-A848-40CF66850574}" type="pres">
      <dgm:prSet presAssocID="{428E70E4-C76B-4C5E-AD4E-1896CD2D389F}" presName="bgRect" presStyleLbl="bgShp" presStyleIdx="1" presStyleCnt="3"/>
      <dgm:spPr>
        <a:solidFill>
          <a:schemeClr val="accent1">
            <a:lumMod val="60000"/>
            <a:lumOff val="40000"/>
          </a:schemeClr>
        </a:solidFill>
      </dgm:spPr>
      <dgm:t>
        <a:bodyPr/>
        <a:lstStyle/>
        <a:p>
          <a:endParaRPr lang="en-US"/>
        </a:p>
      </dgm:t>
    </dgm:pt>
    <dgm:pt modelId="{0E8859A9-A452-491E-A3F9-BDA46819D012}" type="pres">
      <dgm:prSet presAssocID="{428E70E4-C76B-4C5E-AD4E-1896CD2D389F}" presName="iconRect" presStyleLbl="node1" presStyleIdx="1" presStyleCnt="3" custScaleX="137383" custScaleY="110485"/>
      <dgm:spPr>
        <a:blipFill rotWithShape="1">
          <a:blip xmlns:r="http://schemas.openxmlformats.org/officeDocument/2006/relationships" r:embed="rId3"/>
          <a:stretch>
            <a:fillRect/>
          </a:stretch>
        </a:blipFill>
        <a:ln>
          <a:noFill/>
        </a:ln>
      </dgm:spPr>
      <dgm:t>
        <a:bodyPr/>
        <a:lstStyle/>
        <a:p>
          <a:endParaRPr lang="en-US"/>
        </a:p>
      </dgm:t>
      <dgm:extLst/>
    </dgm:pt>
    <dgm:pt modelId="{95D16DEB-887F-491F-85F6-D0550AAF19C5}" type="pres">
      <dgm:prSet presAssocID="{428E70E4-C76B-4C5E-AD4E-1896CD2D389F}" presName="spaceRect" presStyleCnt="0"/>
      <dgm:spPr/>
    </dgm:pt>
    <dgm:pt modelId="{B6C5D456-F50F-4217-BB78-69DBE1D295A5}" type="pres">
      <dgm:prSet presAssocID="{428E70E4-C76B-4C5E-AD4E-1896CD2D389F}" presName="parTx" presStyleLbl="revTx" presStyleIdx="1" presStyleCnt="3">
        <dgm:presLayoutVars>
          <dgm:chMax val="0"/>
          <dgm:chPref val="0"/>
        </dgm:presLayoutVars>
      </dgm:prSet>
      <dgm:spPr/>
      <dgm:t>
        <a:bodyPr/>
        <a:lstStyle/>
        <a:p>
          <a:endParaRPr lang="en-US"/>
        </a:p>
      </dgm:t>
    </dgm:pt>
    <dgm:pt modelId="{CD63F322-4C75-4341-B5B0-16A46CF649DE}" type="pres">
      <dgm:prSet presAssocID="{55CB780A-E0FF-4634-A3C3-718094BD17F5}" presName="sibTrans" presStyleCnt="0"/>
      <dgm:spPr/>
    </dgm:pt>
    <dgm:pt modelId="{601CB705-FE2F-46AE-AA57-E31E8937380E}" type="pres">
      <dgm:prSet presAssocID="{1F75FA5B-0648-4942-AE73-C757CDF76826}" presName="compNode" presStyleCnt="0"/>
      <dgm:spPr/>
    </dgm:pt>
    <dgm:pt modelId="{8EB7C7EF-0842-4BF8-A09F-B254BD926C6D}" type="pres">
      <dgm:prSet presAssocID="{1F75FA5B-0648-4942-AE73-C757CDF76826}" presName="bgRect" presStyleLbl="bgShp" presStyleIdx="2" presStyleCnt="3"/>
      <dgm:spPr/>
    </dgm:pt>
    <dgm:pt modelId="{766EEF8B-A3C3-4031-B42E-006D8B2BCBB8}" type="pres">
      <dgm:prSet presAssocID="{1F75FA5B-0648-4942-AE73-C757CDF76826}" presName="iconRect" presStyleLbl="node1" presStyleIdx="2"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User Network"/>
        </a:ext>
      </dgm:extLst>
    </dgm:pt>
    <dgm:pt modelId="{0424050A-2729-431C-B203-E6DF29787FB7}" type="pres">
      <dgm:prSet presAssocID="{1F75FA5B-0648-4942-AE73-C757CDF76826}" presName="spaceRect" presStyleCnt="0"/>
      <dgm:spPr/>
    </dgm:pt>
    <dgm:pt modelId="{D6098796-4A25-497D-9976-B3D05C5ECED0}" type="pres">
      <dgm:prSet presAssocID="{1F75FA5B-0648-4942-AE73-C757CDF76826}" presName="parTx" presStyleLbl="revTx" presStyleIdx="2" presStyleCnt="3">
        <dgm:presLayoutVars>
          <dgm:chMax val="0"/>
          <dgm:chPref val="0"/>
        </dgm:presLayoutVars>
      </dgm:prSet>
      <dgm:spPr/>
      <dgm:t>
        <a:bodyPr/>
        <a:lstStyle/>
        <a:p>
          <a:endParaRPr lang="en-US"/>
        </a:p>
      </dgm:t>
    </dgm:pt>
  </dgm:ptLst>
  <dgm:cxnLst>
    <dgm:cxn modelId="{F26BF553-63B6-41DF-9384-08C89D0526A8}" srcId="{1A3D7E4E-BB7C-4134-8654-E5ABA15AEC52}" destId="{428E70E4-C76B-4C5E-AD4E-1896CD2D389F}" srcOrd="1" destOrd="0" parTransId="{E704DDD5-87A9-4C3E-A720-ADD82B6F199E}" sibTransId="{55CB780A-E0FF-4634-A3C3-718094BD17F5}"/>
    <dgm:cxn modelId="{63E16F07-AE0C-4D61-B159-A61BF71320A2}" srcId="{1A3D7E4E-BB7C-4134-8654-E5ABA15AEC52}" destId="{00D4D224-F456-431F-8F6B-A3AE92496A4B}" srcOrd="0" destOrd="0" parTransId="{E07A5DBE-5331-4EDE-BAF2-477DCA98D256}" sibTransId="{5EFD374E-5726-4532-95A6-30466D5DEC6A}"/>
    <dgm:cxn modelId="{AA4BD65D-901A-4724-946D-6DC3A81C01B2}" type="presOf" srcId="{1A3D7E4E-BB7C-4134-8654-E5ABA15AEC52}" destId="{BB007C0D-9A84-4B5F-95F5-0A7FD98EC43A}" srcOrd="0" destOrd="0" presId="urn:microsoft.com/office/officeart/2018/2/layout/IconVerticalSolidList"/>
    <dgm:cxn modelId="{A2527495-F3CD-4037-8D4C-209207F49537}" type="presOf" srcId="{00D4D224-F456-431F-8F6B-A3AE92496A4B}" destId="{AB353886-6C8E-42D5-A6E9-D52886A84E78}" srcOrd="0" destOrd="0" presId="urn:microsoft.com/office/officeart/2018/2/layout/IconVerticalSolidList"/>
    <dgm:cxn modelId="{35EA0EBA-B397-439B-986E-8169E1B9FE52}" type="presOf" srcId="{1F75FA5B-0648-4942-AE73-C757CDF76826}" destId="{D6098796-4A25-497D-9976-B3D05C5ECED0}" srcOrd="0" destOrd="0" presId="urn:microsoft.com/office/officeart/2018/2/layout/IconVerticalSolidList"/>
    <dgm:cxn modelId="{CD489B64-B2BB-4463-9878-A6AA1A27FC08}" srcId="{1A3D7E4E-BB7C-4134-8654-E5ABA15AEC52}" destId="{1F75FA5B-0648-4942-AE73-C757CDF76826}" srcOrd="2" destOrd="0" parTransId="{B8539AD7-1096-4EA0-8530-A9F6754810F7}" sibTransId="{EEE9D660-3CF1-4C73-9500-A1D9FA5FC26E}"/>
    <dgm:cxn modelId="{E97138E4-D61C-4DE7-A9AC-68197DF7B3CD}" type="presOf" srcId="{428E70E4-C76B-4C5E-AD4E-1896CD2D389F}" destId="{B6C5D456-F50F-4217-BB78-69DBE1D295A5}" srcOrd="0" destOrd="0" presId="urn:microsoft.com/office/officeart/2018/2/layout/IconVerticalSolidList"/>
    <dgm:cxn modelId="{C4CE2986-EDB7-4E00-A2D8-68E1E3B0A81F}" type="presParOf" srcId="{BB007C0D-9A84-4B5F-95F5-0A7FD98EC43A}" destId="{EAA075AA-8146-4AD4-B80F-8D5DDCE13834}" srcOrd="0" destOrd="0" presId="urn:microsoft.com/office/officeart/2018/2/layout/IconVerticalSolidList"/>
    <dgm:cxn modelId="{D0077EB1-AB68-47F2-AC9D-3B21FFB8DBC9}" type="presParOf" srcId="{EAA075AA-8146-4AD4-B80F-8D5DDCE13834}" destId="{5A5C0F5D-681A-42A8-9FCF-C67F161C395C}" srcOrd="0" destOrd="0" presId="urn:microsoft.com/office/officeart/2018/2/layout/IconVerticalSolidList"/>
    <dgm:cxn modelId="{5348BE27-1D15-46A6-94B7-6052AC583277}" type="presParOf" srcId="{EAA075AA-8146-4AD4-B80F-8D5DDCE13834}" destId="{E35BF831-9ADC-4D03-B1CA-DCFB41405A45}" srcOrd="1" destOrd="0" presId="urn:microsoft.com/office/officeart/2018/2/layout/IconVerticalSolidList"/>
    <dgm:cxn modelId="{8AD9AD99-7863-4831-A9DB-41BA33F5BC62}" type="presParOf" srcId="{EAA075AA-8146-4AD4-B80F-8D5DDCE13834}" destId="{8E91C431-0B37-4765-B811-5524853FDC2F}" srcOrd="2" destOrd="0" presId="urn:microsoft.com/office/officeart/2018/2/layout/IconVerticalSolidList"/>
    <dgm:cxn modelId="{67437816-6745-45A0-9175-4419588BCB18}" type="presParOf" srcId="{EAA075AA-8146-4AD4-B80F-8D5DDCE13834}" destId="{AB353886-6C8E-42D5-A6E9-D52886A84E78}" srcOrd="3" destOrd="0" presId="urn:microsoft.com/office/officeart/2018/2/layout/IconVerticalSolidList"/>
    <dgm:cxn modelId="{543146E6-54E7-4C69-B7E9-F00A068D6F2C}" type="presParOf" srcId="{BB007C0D-9A84-4B5F-95F5-0A7FD98EC43A}" destId="{E6982DE3-722F-473E-9CDB-67EFB3737A47}" srcOrd="1" destOrd="0" presId="urn:microsoft.com/office/officeart/2018/2/layout/IconVerticalSolidList"/>
    <dgm:cxn modelId="{CAE43A84-5719-4805-8F64-73B581AF4A79}" type="presParOf" srcId="{BB007C0D-9A84-4B5F-95F5-0A7FD98EC43A}" destId="{8CDD0919-B99B-475A-93AA-3EC79F4954D0}" srcOrd="2" destOrd="0" presId="urn:microsoft.com/office/officeart/2018/2/layout/IconVerticalSolidList"/>
    <dgm:cxn modelId="{25E277C4-89C2-4D25-AA22-2E3F045932D0}" type="presParOf" srcId="{8CDD0919-B99B-475A-93AA-3EC79F4954D0}" destId="{D27EF381-92CA-4F15-A848-40CF66850574}" srcOrd="0" destOrd="0" presId="urn:microsoft.com/office/officeart/2018/2/layout/IconVerticalSolidList"/>
    <dgm:cxn modelId="{5F34ED13-A596-4B70-AD2D-D0C0D93C755A}" type="presParOf" srcId="{8CDD0919-B99B-475A-93AA-3EC79F4954D0}" destId="{0E8859A9-A452-491E-A3F9-BDA46819D012}" srcOrd="1" destOrd="0" presId="urn:microsoft.com/office/officeart/2018/2/layout/IconVerticalSolidList"/>
    <dgm:cxn modelId="{1ABD1CAB-F5B6-4DB5-9447-801F65B10ACF}" type="presParOf" srcId="{8CDD0919-B99B-475A-93AA-3EC79F4954D0}" destId="{95D16DEB-887F-491F-85F6-D0550AAF19C5}" srcOrd="2" destOrd="0" presId="urn:microsoft.com/office/officeart/2018/2/layout/IconVerticalSolidList"/>
    <dgm:cxn modelId="{345342B4-B8DA-41FB-ADE3-936610531E40}" type="presParOf" srcId="{8CDD0919-B99B-475A-93AA-3EC79F4954D0}" destId="{B6C5D456-F50F-4217-BB78-69DBE1D295A5}" srcOrd="3" destOrd="0" presId="urn:microsoft.com/office/officeart/2018/2/layout/IconVerticalSolidList"/>
    <dgm:cxn modelId="{45663A58-27EB-4FBD-831D-1FA09486E0C6}" type="presParOf" srcId="{BB007C0D-9A84-4B5F-95F5-0A7FD98EC43A}" destId="{CD63F322-4C75-4341-B5B0-16A46CF649DE}" srcOrd="3" destOrd="0" presId="urn:microsoft.com/office/officeart/2018/2/layout/IconVerticalSolidList"/>
    <dgm:cxn modelId="{2973E13D-C56F-44A5-8917-B41EDC4EF707}" type="presParOf" srcId="{BB007C0D-9A84-4B5F-95F5-0A7FD98EC43A}" destId="{601CB705-FE2F-46AE-AA57-E31E8937380E}" srcOrd="4" destOrd="0" presId="urn:microsoft.com/office/officeart/2018/2/layout/IconVerticalSolidList"/>
    <dgm:cxn modelId="{AC1833E0-46CF-4778-9F82-29AB9C758837}" type="presParOf" srcId="{601CB705-FE2F-46AE-AA57-E31E8937380E}" destId="{8EB7C7EF-0842-4BF8-A09F-B254BD926C6D}" srcOrd="0" destOrd="0" presId="urn:microsoft.com/office/officeart/2018/2/layout/IconVerticalSolidList"/>
    <dgm:cxn modelId="{6032130E-0904-4DB9-8530-BD9C05D5F5C6}" type="presParOf" srcId="{601CB705-FE2F-46AE-AA57-E31E8937380E}" destId="{766EEF8B-A3C3-4031-B42E-006D8B2BCBB8}" srcOrd="1" destOrd="0" presId="urn:microsoft.com/office/officeart/2018/2/layout/IconVerticalSolidList"/>
    <dgm:cxn modelId="{75E75DFA-A7DA-4D5A-BE6E-ABA77ACAE362}" type="presParOf" srcId="{601CB705-FE2F-46AE-AA57-E31E8937380E}" destId="{0424050A-2729-431C-B203-E6DF29787FB7}" srcOrd="2" destOrd="0" presId="urn:microsoft.com/office/officeart/2018/2/layout/IconVerticalSolidList"/>
    <dgm:cxn modelId="{6AB3D43A-0ADA-4476-B141-E7CE8792BE5D}" type="presParOf" srcId="{601CB705-FE2F-46AE-AA57-E31E8937380E}" destId="{D6098796-4A25-497D-9976-B3D05C5ECED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DB660-4858-47CF-A0C4-ED2DB87EA965}">
      <dsp:nvSpPr>
        <dsp:cNvPr id="0" name=""/>
        <dsp:cNvSpPr/>
      </dsp:nvSpPr>
      <dsp:spPr>
        <a:xfrm>
          <a:off x="-5467465" y="-837576"/>
          <a:ext cx="6513386" cy="6513386"/>
        </a:xfrm>
        <a:prstGeom prst="blockArc">
          <a:avLst>
            <a:gd name="adj1" fmla="val 18900000"/>
            <a:gd name="adj2" fmla="val 2700000"/>
            <a:gd name="adj3" fmla="val 332"/>
          </a:avLst>
        </a:prstGeom>
        <a:noFill/>
        <a:ln w="22225" cap="rnd"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EB8268-41C1-4D79-A116-CA4A1EED1626}">
      <dsp:nvSpPr>
        <dsp:cNvPr id="0" name=""/>
        <dsp:cNvSpPr/>
      </dsp:nvSpPr>
      <dsp:spPr>
        <a:xfrm>
          <a:off x="339402" y="219946"/>
          <a:ext cx="5374581" cy="439698"/>
        </a:xfrm>
        <a:prstGeom prst="rect">
          <a:avLst/>
        </a:prstGeom>
        <a:solidFill>
          <a:schemeClr val="accent1">
            <a:shade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011" tIns="27940" rIns="27940" bIns="27940" numCol="1" spcCol="1270" anchor="ctr" anchorCtr="0">
          <a:noAutofit/>
        </a:bodyPr>
        <a:lstStyle/>
        <a:p>
          <a:pPr lvl="0" algn="l" defTabSz="488950">
            <a:lnSpc>
              <a:spcPct val="90000"/>
            </a:lnSpc>
            <a:spcBef>
              <a:spcPct val="0"/>
            </a:spcBef>
            <a:spcAft>
              <a:spcPct val="35000"/>
            </a:spcAft>
          </a:pPr>
          <a:r>
            <a:rPr lang="en-US" sz="1100" b="0" i="0" u="none" kern="1200" dirty="0"/>
            <a:t>Provide multiple representations of reality</a:t>
          </a:r>
          <a:endParaRPr lang="en-US" sz="1100" kern="1200" dirty="0"/>
        </a:p>
      </dsp:txBody>
      <dsp:txXfrm>
        <a:off x="339402" y="219946"/>
        <a:ext cx="5374581" cy="439698"/>
      </dsp:txXfrm>
    </dsp:sp>
    <dsp:sp modelId="{1A23344A-5F3B-4FD5-A5F3-F826CE9CEB65}">
      <dsp:nvSpPr>
        <dsp:cNvPr id="0" name=""/>
        <dsp:cNvSpPr/>
      </dsp:nvSpPr>
      <dsp:spPr>
        <a:xfrm>
          <a:off x="64590" y="164983"/>
          <a:ext cx="549623" cy="549623"/>
        </a:xfrm>
        <a:prstGeom prst="ellipse">
          <a:avLst/>
        </a:prstGeom>
        <a:solidFill>
          <a:schemeClr val="lt1">
            <a:hueOff val="0"/>
            <a:satOff val="0"/>
            <a:lumOff val="0"/>
            <a:alphaOff val="0"/>
          </a:schemeClr>
        </a:solidFill>
        <a:ln w="22225" cap="rnd"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52472F-4B80-4C8D-943C-236D42EAB030}">
      <dsp:nvSpPr>
        <dsp:cNvPr id="0" name=""/>
        <dsp:cNvSpPr/>
      </dsp:nvSpPr>
      <dsp:spPr>
        <a:xfrm>
          <a:off x="737588" y="879881"/>
          <a:ext cx="4976394" cy="439698"/>
        </a:xfrm>
        <a:prstGeom prst="rect">
          <a:avLst/>
        </a:prstGeom>
        <a:solidFill>
          <a:schemeClr val="accent1">
            <a:shade val="50000"/>
            <a:hueOff val="138872"/>
            <a:satOff val="-15724"/>
            <a:lumOff val="1599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011" tIns="27940" rIns="27940" bIns="27940" numCol="1" spcCol="1270" anchor="ctr" anchorCtr="0">
          <a:noAutofit/>
        </a:bodyPr>
        <a:lstStyle/>
        <a:p>
          <a:pPr lvl="0" algn="l" defTabSz="488950">
            <a:lnSpc>
              <a:spcPct val="90000"/>
            </a:lnSpc>
            <a:spcBef>
              <a:spcPct val="0"/>
            </a:spcBef>
            <a:spcAft>
              <a:spcPct val="35000"/>
            </a:spcAft>
          </a:pPr>
          <a:r>
            <a:rPr lang="en-US" sz="1100" b="0" i="0" u="none" kern="1200" dirty="0"/>
            <a:t>Represent the natural complexity of the real world</a:t>
          </a:r>
          <a:endParaRPr lang="en-US" sz="1100" kern="1200" dirty="0"/>
        </a:p>
      </dsp:txBody>
      <dsp:txXfrm>
        <a:off x="737588" y="879881"/>
        <a:ext cx="4976394" cy="439698"/>
      </dsp:txXfrm>
    </dsp:sp>
    <dsp:sp modelId="{637097CD-A182-417B-A765-081AE4EDAB96}">
      <dsp:nvSpPr>
        <dsp:cNvPr id="0" name=""/>
        <dsp:cNvSpPr/>
      </dsp:nvSpPr>
      <dsp:spPr>
        <a:xfrm>
          <a:off x="462777" y="824918"/>
          <a:ext cx="549623" cy="549623"/>
        </a:xfrm>
        <a:prstGeom prst="ellipse">
          <a:avLst/>
        </a:prstGeom>
        <a:solidFill>
          <a:schemeClr val="lt1">
            <a:hueOff val="0"/>
            <a:satOff val="0"/>
            <a:lumOff val="0"/>
            <a:alphaOff val="0"/>
          </a:schemeClr>
        </a:solidFill>
        <a:ln w="22225" cap="rnd" cmpd="sng" algn="ctr">
          <a:solidFill>
            <a:schemeClr val="accent1">
              <a:shade val="50000"/>
              <a:hueOff val="138872"/>
              <a:satOff val="-15724"/>
              <a:lumOff val="15990"/>
              <a:alphaOff val="0"/>
            </a:schemeClr>
          </a:solidFill>
          <a:prstDash val="solid"/>
        </a:ln>
        <a:effectLst/>
      </dsp:spPr>
      <dsp:style>
        <a:lnRef idx="2">
          <a:scrgbClr r="0" g="0" b="0"/>
        </a:lnRef>
        <a:fillRef idx="1">
          <a:scrgbClr r="0" g="0" b="0"/>
        </a:fillRef>
        <a:effectRef idx="0">
          <a:scrgbClr r="0" g="0" b="0"/>
        </a:effectRef>
        <a:fontRef idx="minor"/>
      </dsp:style>
    </dsp:sp>
    <dsp:sp modelId="{092B8726-ECEA-4AE3-BA9F-CF0C92E3413D}">
      <dsp:nvSpPr>
        <dsp:cNvPr id="0" name=""/>
        <dsp:cNvSpPr/>
      </dsp:nvSpPr>
      <dsp:spPr>
        <a:xfrm>
          <a:off x="955793" y="1539332"/>
          <a:ext cx="4758190" cy="439698"/>
        </a:xfrm>
        <a:prstGeom prst="rect">
          <a:avLst/>
        </a:prstGeom>
        <a:solidFill>
          <a:schemeClr val="accent1">
            <a:shade val="50000"/>
            <a:hueOff val="277743"/>
            <a:satOff val="-31447"/>
            <a:lumOff val="3198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011" tIns="27940" rIns="27940" bIns="27940" numCol="1" spcCol="1270" anchor="ctr" anchorCtr="0">
          <a:noAutofit/>
        </a:bodyPr>
        <a:lstStyle/>
        <a:p>
          <a:pPr lvl="0" algn="l" defTabSz="488950">
            <a:lnSpc>
              <a:spcPct val="90000"/>
            </a:lnSpc>
            <a:spcBef>
              <a:spcPct val="0"/>
            </a:spcBef>
            <a:spcAft>
              <a:spcPct val="35000"/>
            </a:spcAft>
          </a:pPr>
          <a:r>
            <a:rPr lang="en-US" sz="1100" b="0" i="0" u="none" kern="1200" dirty="0"/>
            <a:t>Focus on knowledge construction, not reproduction</a:t>
          </a:r>
          <a:endParaRPr lang="en-US" sz="1100" kern="1200" dirty="0"/>
        </a:p>
      </dsp:txBody>
      <dsp:txXfrm>
        <a:off x="955793" y="1539332"/>
        <a:ext cx="4758190" cy="439698"/>
      </dsp:txXfrm>
    </dsp:sp>
    <dsp:sp modelId="{9A9CB88D-E630-48CA-90C7-6D07EA0278E8}">
      <dsp:nvSpPr>
        <dsp:cNvPr id="0" name=""/>
        <dsp:cNvSpPr/>
      </dsp:nvSpPr>
      <dsp:spPr>
        <a:xfrm>
          <a:off x="680981" y="1484370"/>
          <a:ext cx="549623" cy="549623"/>
        </a:xfrm>
        <a:prstGeom prst="ellipse">
          <a:avLst/>
        </a:prstGeom>
        <a:solidFill>
          <a:schemeClr val="lt1">
            <a:hueOff val="0"/>
            <a:satOff val="0"/>
            <a:lumOff val="0"/>
            <a:alphaOff val="0"/>
          </a:schemeClr>
        </a:solidFill>
        <a:ln w="22225" cap="rnd" cmpd="sng" algn="ctr">
          <a:solidFill>
            <a:schemeClr val="accent1">
              <a:shade val="50000"/>
              <a:hueOff val="277743"/>
              <a:satOff val="-31447"/>
              <a:lumOff val="31981"/>
              <a:alphaOff val="0"/>
            </a:schemeClr>
          </a:solidFill>
          <a:prstDash val="solid"/>
        </a:ln>
        <a:effectLst/>
      </dsp:spPr>
      <dsp:style>
        <a:lnRef idx="2">
          <a:scrgbClr r="0" g="0" b="0"/>
        </a:lnRef>
        <a:fillRef idx="1">
          <a:scrgbClr r="0" g="0" b="0"/>
        </a:fillRef>
        <a:effectRef idx="0">
          <a:scrgbClr r="0" g="0" b="0"/>
        </a:effectRef>
        <a:fontRef idx="minor"/>
      </dsp:style>
    </dsp:sp>
    <dsp:sp modelId="{3F479E6D-C3BA-4A8E-8E87-D65404AFD9AA}">
      <dsp:nvSpPr>
        <dsp:cNvPr id="0" name=""/>
        <dsp:cNvSpPr/>
      </dsp:nvSpPr>
      <dsp:spPr>
        <a:xfrm>
          <a:off x="1025463" y="2199267"/>
          <a:ext cx="4688519" cy="439698"/>
        </a:xfrm>
        <a:prstGeom prst="rect">
          <a:avLst/>
        </a:prstGeom>
        <a:solidFill>
          <a:schemeClr val="accent1">
            <a:shade val="50000"/>
            <a:hueOff val="416615"/>
            <a:satOff val="-47171"/>
            <a:lumOff val="4797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011" tIns="27940" rIns="27940" bIns="27940" numCol="1" spcCol="1270" anchor="ctr" anchorCtr="0">
          <a:noAutofit/>
        </a:bodyPr>
        <a:lstStyle/>
        <a:p>
          <a:pPr lvl="0" algn="l" defTabSz="488950">
            <a:lnSpc>
              <a:spcPct val="90000"/>
            </a:lnSpc>
            <a:spcBef>
              <a:spcPct val="0"/>
            </a:spcBef>
            <a:spcAft>
              <a:spcPct val="35000"/>
            </a:spcAft>
          </a:pPr>
          <a:r>
            <a:rPr lang="en-US" sz="1100" b="0" i="0" u="none" kern="1200" dirty="0"/>
            <a:t>Present authentic tasks (contextualizing rather than abstracting instruction)</a:t>
          </a:r>
          <a:endParaRPr lang="en-US" sz="1100" kern="1200" dirty="0"/>
        </a:p>
      </dsp:txBody>
      <dsp:txXfrm>
        <a:off x="1025463" y="2199267"/>
        <a:ext cx="4688519" cy="439698"/>
      </dsp:txXfrm>
    </dsp:sp>
    <dsp:sp modelId="{8878E44E-0BA5-4B02-8064-B65C67C0AB4A}">
      <dsp:nvSpPr>
        <dsp:cNvPr id="0" name=""/>
        <dsp:cNvSpPr/>
      </dsp:nvSpPr>
      <dsp:spPr>
        <a:xfrm>
          <a:off x="750652" y="2144305"/>
          <a:ext cx="549623" cy="549623"/>
        </a:xfrm>
        <a:prstGeom prst="ellipse">
          <a:avLst/>
        </a:prstGeom>
        <a:solidFill>
          <a:schemeClr val="lt1">
            <a:hueOff val="0"/>
            <a:satOff val="0"/>
            <a:lumOff val="0"/>
            <a:alphaOff val="0"/>
          </a:schemeClr>
        </a:solidFill>
        <a:ln w="22225" cap="rnd" cmpd="sng" algn="ctr">
          <a:solidFill>
            <a:schemeClr val="accent1">
              <a:shade val="50000"/>
              <a:hueOff val="416615"/>
              <a:satOff val="-47171"/>
              <a:lumOff val="47971"/>
              <a:alphaOff val="0"/>
            </a:schemeClr>
          </a:solidFill>
          <a:prstDash val="solid"/>
        </a:ln>
        <a:effectLst/>
      </dsp:spPr>
      <dsp:style>
        <a:lnRef idx="2">
          <a:scrgbClr r="0" g="0" b="0"/>
        </a:lnRef>
        <a:fillRef idx="1">
          <a:scrgbClr r="0" g="0" b="0"/>
        </a:fillRef>
        <a:effectRef idx="0">
          <a:scrgbClr r="0" g="0" b="0"/>
        </a:effectRef>
        <a:fontRef idx="minor"/>
      </dsp:style>
    </dsp:sp>
    <dsp:sp modelId="{FB7751DA-05D7-40A4-8E0C-E4332DDFAE8D}">
      <dsp:nvSpPr>
        <dsp:cNvPr id="0" name=""/>
        <dsp:cNvSpPr/>
      </dsp:nvSpPr>
      <dsp:spPr>
        <a:xfrm>
          <a:off x="955793" y="2859202"/>
          <a:ext cx="4758190" cy="439698"/>
        </a:xfrm>
        <a:prstGeom prst="rect">
          <a:avLst/>
        </a:prstGeom>
        <a:solidFill>
          <a:schemeClr val="accent1">
            <a:shade val="50000"/>
            <a:hueOff val="416615"/>
            <a:satOff val="-47171"/>
            <a:lumOff val="4797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011" tIns="27940" rIns="27940" bIns="27940" numCol="1" spcCol="1270" anchor="ctr" anchorCtr="0">
          <a:noAutofit/>
        </a:bodyPr>
        <a:lstStyle/>
        <a:p>
          <a:pPr lvl="0" algn="l" defTabSz="488950">
            <a:lnSpc>
              <a:spcPct val="90000"/>
            </a:lnSpc>
            <a:spcBef>
              <a:spcPct val="0"/>
            </a:spcBef>
            <a:spcAft>
              <a:spcPct val="35000"/>
            </a:spcAft>
          </a:pPr>
          <a:r>
            <a:rPr lang="en-US" sz="1100" b="0" i="0" u="none" kern="1200" dirty="0"/>
            <a:t>Provide real-world, case-based learning environments, rather than predetermined instructional sequences.</a:t>
          </a:r>
        </a:p>
      </dsp:txBody>
      <dsp:txXfrm>
        <a:off x="955793" y="2859202"/>
        <a:ext cx="4758190" cy="439698"/>
      </dsp:txXfrm>
    </dsp:sp>
    <dsp:sp modelId="{02E490E8-3BA6-4A1B-94F6-F2FCE4464CDD}">
      <dsp:nvSpPr>
        <dsp:cNvPr id="0" name=""/>
        <dsp:cNvSpPr/>
      </dsp:nvSpPr>
      <dsp:spPr>
        <a:xfrm>
          <a:off x="680981" y="2804240"/>
          <a:ext cx="549623" cy="549623"/>
        </a:xfrm>
        <a:prstGeom prst="ellipse">
          <a:avLst/>
        </a:prstGeom>
        <a:solidFill>
          <a:schemeClr val="lt1">
            <a:hueOff val="0"/>
            <a:satOff val="0"/>
            <a:lumOff val="0"/>
            <a:alphaOff val="0"/>
          </a:schemeClr>
        </a:solidFill>
        <a:ln w="22225" cap="rnd" cmpd="sng" algn="ctr">
          <a:solidFill>
            <a:schemeClr val="accent1">
              <a:shade val="50000"/>
              <a:hueOff val="416615"/>
              <a:satOff val="-47171"/>
              <a:lumOff val="47971"/>
              <a:alphaOff val="0"/>
            </a:schemeClr>
          </a:solidFill>
          <a:prstDash val="solid"/>
        </a:ln>
        <a:effectLst/>
      </dsp:spPr>
      <dsp:style>
        <a:lnRef idx="2">
          <a:scrgbClr r="0" g="0" b="0"/>
        </a:lnRef>
        <a:fillRef idx="1">
          <a:scrgbClr r="0" g="0" b="0"/>
        </a:fillRef>
        <a:effectRef idx="0">
          <a:scrgbClr r="0" g="0" b="0"/>
        </a:effectRef>
        <a:fontRef idx="minor"/>
      </dsp:style>
    </dsp:sp>
    <dsp:sp modelId="{BB8650A7-1220-45B6-901F-8163F6F2404D}">
      <dsp:nvSpPr>
        <dsp:cNvPr id="0" name=""/>
        <dsp:cNvSpPr/>
      </dsp:nvSpPr>
      <dsp:spPr>
        <a:xfrm>
          <a:off x="737588" y="3518654"/>
          <a:ext cx="4976394" cy="439698"/>
        </a:xfrm>
        <a:prstGeom prst="rect">
          <a:avLst/>
        </a:prstGeom>
        <a:solidFill>
          <a:schemeClr val="accent1">
            <a:shade val="50000"/>
            <a:hueOff val="277743"/>
            <a:satOff val="-31447"/>
            <a:lumOff val="3198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011" tIns="27940" rIns="27940" bIns="27940" numCol="1" spcCol="1270" anchor="ctr" anchorCtr="0">
          <a:noAutofit/>
        </a:bodyPr>
        <a:lstStyle/>
        <a:p>
          <a:pPr lvl="0" algn="l" defTabSz="488950">
            <a:lnSpc>
              <a:spcPct val="90000"/>
            </a:lnSpc>
            <a:spcBef>
              <a:spcPct val="0"/>
            </a:spcBef>
            <a:spcAft>
              <a:spcPct val="35000"/>
            </a:spcAft>
          </a:pPr>
          <a:r>
            <a:rPr lang="en-US" sz="1100" b="0" i="0" u="none" kern="1200" dirty="0"/>
            <a:t>Foster reflective practice</a:t>
          </a:r>
        </a:p>
      </dsp:txBody>
      <dsp:txXfrm>
        <a:off x="737588" y="3518654"/>
        <a:ext cx="4976394" cy="439698"/>
      </dsp:txXfrm>
    </dsp:sp>
    <dsp:sp modelId="{20C3E973-A780-4909-980C-0075D6D3E6CC}">
      <dsp:nvSpPr>
        <dsp:cNvPr id="0" name=""/>
        <dsp:cNvSpPr/>
      </dsp:nvSpPr>
      <dsp:spPr>
        <a:xfrm>
          <a:off x="462777" y="3463691"/>
          <a:ext cx="549623" cy="549623"/>
        </a:xfrm>
        <a:prstGeom prst="ellipse">
          <a:avLst/>
        </a:prstGeom>
        <a:solidFill>
          <a:schemeClr val="lt1">
            <a:hueOff val="0"/>
            <a:satOff val="0"/>
            <a:lumOff val="0"/>
            <a:alphaOff val="0"/>
          </a:schemeClr>
        </a:solidFill>
        <a:ln w="22225" cap="rnd" cmpd="sng" algn="ctr">
          <a:solidFill>
            <a:schemeClr val="accent1">
              <a:shade val="50000"/>
              <a:hueOff val="277743"/>
              <a:satOff val="-31447"/>
              <a:lumOff val="31981"/>
              <a:alphaOff val="0"/>
            </a:schemeClr>
          </a:solidFill>
          <a:prstDash val="solid"/>
        </a:ln>
        <a:effectLst/>
      </dsp:spPr>
      <dsp:style>
        <a:lnRef idx="2">
          <a:scrgbClr r="0" g="0" b="0"/>
        </a:lnRef>
        <a:fillRef idx="1">
          <a:scrgbClr r="0" g="0" b="0"/>
        </a:fillRef>
        <a:effectRef idx="0">
          <a:scrgbClr r="0" g="0" b="0"/>
        </a:effectRef>
        <a:fontRef idx="minor"/>
      </dsp:style>
    </dsp:sp>
    <dsp:sp modelId="{E3D6CDA1-F857-43C8-BB4E-EE9700C83501}">
      <dsp:nvSpPr>
        <dsp:cNvPr id="0" name=""/>
        <dsp:cNvSpPr/>
      </dsp:nvSpPr>
      <dsp:spPr>
        <a:xfrm>
          <a:off x="339402" y="4178589"/>
          <a:ext cx="5374581" cy="439698"/>
        </a:xfrm>
        <a:prstGeom prst="rect">
          <a:avLst/>
        </a:prstGeom>
        <a:solidFill>
          <a:schemeClr val="accent1">
            <a:shade val="50000"/>
            <a:hueOff val="138872"/>
            <a:satOff val="-15724"/>
            <a:lumOff val="1599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011" tIns="27940" rIns="27940" bIns="27940" numCol="1" spcCol="1270" anchor="ctr" anchorCtr="0">
          <a:noAutofit/>
        </a:bodyPr>
        <a:lstStyle/>
        <a:p>
          <a:pPr lvl="0" algn="l" defTabSz="488950">
            <a:lnSpc>
              <a:spcPct val="90000"/>
            </a:lnSpc>
            <a:spcBef>
              <a:spcPct val="0"/>
            </a:spcBef>
            <a:spcAft>
              <a:spcPct val="35000"/>
            </a:spcAft>
          </a:pPr>
          <a:r>
            <a:rPr lang="en-US" sz="1100" b="0" i="0" u="none" kern="1200" dirty="0"/>
            <a:t>Enable context- and content-dependent knowledge construction.</a:t>
          </a:r>
        </a:p>
      </dsp:txBody>
      <dsp:txXfrm>
        <a:off x="339402" y="4178589"/>
        <a:ext cx="5374581" cy="439698"/>
      </dsp:txXfrm>
    </dsp:sp>
    <dsp:sp modelId="{95721248-BDEC-458A-A314-22783DE13B2E}">
      <dsp:nvSpPr>
        <dsp:cNvPr id="0" name=""/>
        <dsp:cNvSpPr/>
      </dsp:nvSpPr>
      <dsp:spPr>
        <a:xfrm>
          <a:off x="64590" y="4123626"/>
          <a:ext cx="549623" cy="549623"/>
        </a:xfrm>
        <a:prstGeom prst="ellipse">
          <a:avLst/>
        </a:prstGeom>
        <a:solidFill>
          <a:schemeClr val="lt1">
            <a:hueOff val="0"/>
            <a:satOff val="0"/>
            <a:lumOff val="0"/>
            <a:alphaOff val="0"/>
          </a:schemeClr>
        </a:solidFill>
        <a:ln w="22225" cap="rnd" cmpd="sng" algn="ctr">
          <a:solidFill>
            <a:schemeClr val="accent1">
              <a:shade val="50000"/>
              <a:hueOff val="138872"/>
              <a:satOff val="-15724"/>
              <a:lumOff val="1599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C0F5D-681A-42A8-9FCF-C67F161C395C}">
      <dsp:nvSpPr>
        <dsp:cNvPr id="0" name=""/>
        <dsp:cNvSpPr/>
      </dsp:nvSpPr>
      <dsp:spPr>
        <a:xfrm>
          <a:off x="0" y="574"/>
          <a:ext cx="7012370" cy="13451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5BF831-9ADC-4D03-B1CA-DCFB41405A45}">
      <dsp:nvSpPr>
        <dsp:cNvPr id="0" name=""/>
        <dsp:cNvSpPr/>
      </dsp:nvSpPr>
      <dsp:spPr>
        <a:xfrm>
          <a:off x="406904" y="303230"/>
          <a:ext cx="739825" cy="7398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B353886-6C8E-42D5-A6E9-D52886A84E78}">
      <dsp:nvSpPr>
        <dsp:cNvPr id="0" name=""/>
        <dsp:cNvSpPr/>
      </dsp:nvSpPr>
      <dsp:spPr>
        <a:xfrm>
          <a:off x="1553633" y="574"/>
          <a:ext cx="5458736" cy="1345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60" tIns="142360" rIns="142360" bIns="142360" numCol="1" spcCol="1270" anchor="ctr" anchorCtr="0">
          <a:noAutofit/>
        </a:bodyPr>
        <a:lstStyle/>
        <a:p>
          <a:pPr lvl="0" algn="l" defTabSz="844550">
            <a:lnSpc>
              <a:spcPct val="90000"/>
            </a:lnSpc>
            <a:spcBef>
              <a:spcPct val="0"/>
            </a:spcBef>
            <a:spcAft>
              <a:spcPct val="35000"/>
            </a:spcAft>
          </a:pPr>
          <a:r>
            <a:rPr lang="en-US" sz="1900" kern="1200" dirty="0"/>
            <a:t>Hospital based game </a:t>
          </a:r>
          <a:r>
            <a:rPr lang="en-US" sz="1900" kern="1200" dirty="0" smtClean="0"/>
            <a:t>has been </a:t>
          </a:r>
          <a:r>
            <a:rPr lang="en-US" sz="1900" kern="1200" dirty="0"/>
            <a:t>utilized in final </a:t>
          </a:r>
          <a:r>
            <a:rPr lang="en-US" sz="1900" kern="1200" dirty="0" smtClean="0"/>
            <a:t>health services </a:t>
          </a:r>
          <a:r>
            <a:rPr lang="en-US" sz="1900" kern="1200" dirty="0"/>
            <a:t>admin course for </a:t>
          </a:r>
          <a:r>
            <a:rPr lang="en-US" sz="1900" kern="1200" dirty="0" smtClean="0"/>
            <a:t>undergraduate students </a:t>
          </a:r>
          <a:r>
            <a:rPr lang="en-US" sz="1900" kern="1200" dirty="0"/>
            <a:t>(operations management).</a:t>
          </a:r>
        </a:p>
      </dsp:txBody>
      <dsp:txXfrm>
        <a:off x="1553633" y="574"/>
        <a:ext cx="5458736" cy="1345137"/>
      </dsp:txXfrm>
    </dsp:sp>
    <dsp:sp modelId="{D27EF381-92CA-4F15-A848-40CF66850574}">
      <dsp:nvSpPr>
        <dsp:cNvPr id="0" name=""/>
        <dsp:cNvSpPr/>
      </dsp:nvSpPr>
      <dsp:spPr>
        <a:xfrm>
          <a:off x="0" y="1681996"/>
          <a:ext cx="7012370" cy="1345137"/>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0E8859A9-A452-491E-A3F9-BDA46819D012}">
      <dsp:nvSpPr>
        <dsp:cNvPr id="0" name=""/>
        <dsp:cNvSpPr/>
      </dsp:nvSpPr>
      <dsp:spPr>
        <a:xfrm>
          <a:off x="268619" y="1945867"/>
          <a:ext cx="1016394" cy="817396"/>
        </a:xfrm>
        <a:prstGeom prst="rect">
          <a:avLst/>
        </a:prstGeom>
        <a:blipFill rotWithShape="1">
          <a:blip xmlns:r="http://schemas.openxmlformats.org/officeDocument/2006/relationships" r:embed="rId3"/>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6C5D456-F50F-4217-BB78-69DBE1D295A5}">
      <dsp:nvSpPr>
        <dsp:cNvPr id="0" name=""/>
        <dsp:cNvSpPr/>
      </dsp:nvSpPr>
      <dsp:spPr>
        <a:xfrm>
          <a:off x="1553633" y="1681996"/>
          <a:ext cx="5458736" cy="1345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60" tIns="142360" rIns="142360" bIns="142360" numCol="1" spcCol="1270" anchor="ctr" anchorCtr="0">
          <a:noAutofit/>
        </a:bodyPr>
        <a:lstStyle/>
        <a:p>
          <a:pPr lvl="0" algn="l" defTabSz="844550">
            <a:lnSpc>
              <a:spcPct val="90000"/>
            </a:lnSpc>
            <a:spcBef>
              <a:spcPct val="0"/>
            </a:spcBef>
            <a:spcAft>
              <a:spcPct val="35000"/>
            </a:spcAft>
          </a:pPr>
          <a:r>
            <a:rPr lang="en-US" sz="1900" kern="1200"/>
            <a:t>However, game could be adapted to focus primarily on finance and strategy for use in financial management course.</a:t>
          </a:r>
        </a:p>
      </dsp:txBody>
      <dsp:txXfrm>
        <a:off x="1553633" y="1681996"/>
        <a:ext cx="5458736" cy="1345137"/>
      </dsp:txXfrm>
    </dsp:sp>
    <dsp:sp modelId="{8EB7C7EF-0842-4BF8-A09F-B254BD926C6D}">
      <dsp:nvSpPr>
        <dsp:cNvPr id="0" name=""/>
        <dsp:cNvSpPr/>
      </dsp:nvSpPr>
      <dsp:spPr>
        <a:xfrm>
          <a:off x="0" y="3363418"/>
          <a:ext cx="7012370" cy="13451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6EEF8B-A3C3-4031-B42E-006D8B2BCBB8}">
      <dsp:nvSpPr>
        <dsp:cNvPr id="0" name=""/>
        <dsp:cNvSpPr/>
      </dsp:nvSpPr>
      <dsp:spPr>
        <a:xfrm>
          <a:off x="406904" y="3666074"/>
          <a:ext cx="739825" cy="739825"/>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6098796-4A25-497D-9976-B3D05C5ECED0}">
      <dsp:nvSpPr>
        <dsp:cNvPr id="0" name=""/>
        <dsp:cNvSpPr/>
      </dsp:nvSpPr>
      <dsp:spPr>
        <a:xfrm>
          <a:off x="1553633" y="3363418"/>
          <a:ext cx="5458736" cy="1345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60" tIns="142360" rIns="142360" bIns="142360" numCol="1" spcCol="1270" anchor="ctr" anchorCtr="0">
          <a:noAutofit/>
        </a:bodyPr>
        <a:lstStyle/>
        <a:p>
          <a:pPr lvl="0" algn="l" defTabSz="844550">
            <a:lnSpc>
              <a:spcPct val="90000"/>
            </a:lnSpc>
            <a:spcBef>
              <a:spcPct val="0"/>
            </a:spcBef>
            <a:spcAft>
              <a:spcPct val="35000"/>
            </a:spcAft>
          </a:pPr>
          <a:r>
            <a:rPr lang="en-US" sz="1900" kern="1200"/>
            <a:t>Adapted second version to address population health viewpoint in which students represent separate partner organizations within a health system/ACO environment instead of a singular role. </a:t>
          </a:r>
        </a:p>
      </dsp:txBody>
      <dsp:txXfrm>
        <a:off x="1553633" y="3363418"/>
        <a:ext cx="5458736" cy="134513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94731-D4E5-4E4D-A6D6-16598DF6BFF1}" type="datetimeFigureOut">
              <a:rPr lang="en-US" smtClean="0"/>
              <a:t>6/1/2020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739FF1-6C4B-4779-8EE2-9E71D78EA8F0}" type="slidenum">
              <a:rPr lang="en-US" smtClean="0"/>
              <a:t>‹#›</a:t>
            </a:fld>
            <a:endParaRPr lang="en-US"/>
          </a:p>
        </p:txBody>
      </p:sp>
    </p:spTree>
    <p:extLst>
      <p:ext uri="{BB962C8B-B14F-4D97-AF65-F5344CB8AC3E}">
        <p14:creationId xmlns:p14="http://schemas.microsoft.com/office/powerpoint/2010/main" val="4219632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739FF1-6C4B-4779-8EE2-9E71D78EA8F0}" type="slidenum">
              <a:rPr lang="en-US" smtClean="0"/>
              <a:t>3</a:t>
            </a:fld>
            <a:endParaRPr lang="en-US"/>
          </a:p>
        </p:txBody>
      </p:sp>
    </p:spTree>
    <p:extLst>
      <p:ext uri="{BB962C8B-B14F-4D97-AF65-F5344CB8AC3E}">
        <p14:creationId xmlns:p14="http://schemas.microsoft.com/office/powerpoint/2010/main" val="975798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943657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99532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159514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79241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2577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786894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5725490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1757009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8621206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1990202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199668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94420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ubtitle Only">
    <p:spTree>
      <p:nvGrpSpPr>
        <p:cNvPr id="1" name=""/>
        <p:cNvGrpSpPr/>
        <p:nvPr/>
      </p:nvGrpSpPr>
      <p:grpSpPr>
        <a:xfrm>
          <a:off x="0" y="0"/>
          <a:ext cx="0" cy="0"/>
          <a:chOff x="0" y="0"/>
          <a:chExt cx="0" cy="0"/>
        </a:xfrm>
      </p:grpSpPr>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3550432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226384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115116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095715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6356766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0399642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768306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268759"/>
            <a:ext cx="2352260" cy="3535680"/>
          </a:xfrm>
          <a:solidFill>
            <a:schemeClr val="bg1">
              <a:lumMod val="95000"/>
            </a:schemeClr>
          </a:solidFill>
        </p:spPr>
        <p:txBody>
          <a:bodyPr anchor="ctr">
            <a:normAutofit/>
          </a:bodyPr>
          <a:lstStyle>
            <a:lvl1pPr marL="0" indent="0" algn="ctr">
              <a:buNone/>
              <a:defRPr sz="1400"/>
            </a:lvl1pPr>
          </a:lstStyle>
          <a:p>
            <a:endParaRPr lang="en-US"/>
          </a:p>
        </p:txBody>
      </p:sp>
      <p:sp>
        <p:nvSpPr>
          <p:cNvPr id="5" name="Picture Placeholder 3"/>
          <p:cNvSpPr>
            <a:spLocks noGrp="1"/>
          </p:cNvSpPr>
          <p:nvPr>
            <p:ph type="pic" sz="quarter" idx="11"/>
          </p:nvPr>
        </p:nvSpPr>
        <p:spPr>
          <a:xfrm>
            <a:off x="6257971" y="1268759"/>
            <a:ext cx="2352260" cy="3535680"/>
          </a:xfrm>
          <a:solidFill>
            <a:schemeClr val="bg1">
              <a:lumMod val="95000"/>
            </a:schemeClr>
          </a:solidFill>
        </p:spPr>
        <p:txBody>
          <a:bodyPr anchor="ctr">
            <a:normAutofit/>
          </a:bodyPr>
          <a:lstStyle>
            <a:lvl1pPr marL="0" indent="0" algn="ctr">
              <a:buNone/>
              <a:defRPr sz="1400"/>
            </a:lvl1pPr>
          </a:lstStyle>
          <a:p>
            <a:endParaRPr lang="en-US"/>
          </a:p>
        </p:txBody>
      </p:sp>
      <p:sp>
        <p:nvSpPr>
          <p:cNvPr id="8" name="Text Placeholder 9"/>
          <p:cNvSpPr>
            <a:spLocks noGrp="1"/>
          </p:cNvSpPr>
          <p:nvPr>
            <p:ph type="body" sz="quarter" idx="14"/>
          </p:nvPr>
        </p:nvSpPr>
        <p:spPr>
          <a:xfrm>
            <a:off x="3467708"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8797789"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914400" y="4980565"/>
            <a:ext cx="503311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6257971" y="4980565"/>
            <a:ext cx="501962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16884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241834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98148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7185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7941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59199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7243402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837651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84656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1993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833545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33883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3432385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5353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801909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7449534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2437638" y="4562856"/>
            <a:ext cx="2441448" cy="2295144"/>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4875276" y="4562856"/>
            <a:ext cx="2441448" cy="2295144"/>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7312914" y="4562856"/>
            <a:ext cx="2441448" cy="2295144"/>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6246683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0189575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86450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518331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19205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4063358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43010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187490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26677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016767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2437638" y="4562856"/>
            <a:ext cx="2441448" cy="2295144"/>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4875276" y="4562856"/>
            <a:ext cx="2441448" cy="2295144"/>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7312914" y="4562856"/>
            <a:ext cx="2441448" cy="2295144"/>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9811708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55521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4870768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98096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0417286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29097911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21863739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33185370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5612886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2281022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073551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85742348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4761917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796163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4520127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4471225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466457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96587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47660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06346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5439330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985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62215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64694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7553411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1874945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223883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5367772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8026236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41795093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87686904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78368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89035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5454192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9062768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1639870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1584589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16145541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268759"/>
            <a:ext cx="2352260" cy="3535680"/>
          </a:xfrm>
          <a:solidFill>
            <a:schemeClr val="bg1">
              <a:lumMod val="95000"/>
            </a:schemeClr>
          </a:solidFill>
        </p:spPr>
        <p:txBody>
          <a:bodyPr anchor="ctr">
            <a:normAutofit/>
          </a:bodyPr>
          <a:lstStyle>
            <a:lvl1pPr marL="0" indent="0" algn="ctr">
              <a:buNone/>
              <a:defRPr sz="1400"/>
            </a:lvl1pPr>
          </a:lstStyle>
          <a:p>
            <a:endParaRPr lang="en-US"/>
          </a:p>
        </p:txBody>
      </p:sp>
      <p:sp>
        <p:nvSpPr>
          <p:cNvPr id="5" name="Picture Placeholder 3"/>
          <p:cNvSpPr>
            <a:spLocks noGrp="1"/>
          </p:cNvSpPr>
          <p:nvPr>
            <p:ph type="pic" sz="quarter" idx="11"/>
          </p:nvPr>
        </p:nvSpPr>
        <p:spPr>
          <a:xfrm>
            <a:off x="6257971" y="1268759"/>
            <a:ext cx="2352260" cy="3535680"/>
          </a:xfrm>
          <a:solidFill>
            <a:schemeClr val="bg1">
              <a:lumMod val="95000"/>
            </a:schemeClr>
          </a:solidFill>
        </p:spPr>
        <p:txBody>
          <a:bodyPr anchor="ctr">
            <a:normAutofit/>
          </a:bodyPr>
          <a:lstStyle>
            <a:lvl1pPr marL="0" indent="0" algn="ctr">
              <a:buNone/>
              <a:defRPr sz="1400"/>
            </a:lvl1pPr>
          </a:lstStyle>
          <a:p>
            <a:endParaRPr lang="en-US"/>
          </a:p>
        </p:txBody>
      </p:sp>
      <p:sp>
        <p:nvSpPr>
          <p:cNvPr id="8" name="Text Placeholder 9"/>
          <p:cNvSpPr>
            <a:spLocks noGrp="1"/>
          </p:cNvSpPr>
          <p:nvPr>
            <p:ph type="body" sz="quarter" idx="14"/>
          </p:nvPr>
        </p:nvSpPr>
        <p:spPr>
          <a:xfrm>
            <a:off x="3467708"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8797789"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914400" y="4980565"/>
            <a:ext cx="503311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6257971" y="4980565"/>
            <a:ext cx="501962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624565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742089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397109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4435496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11423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139956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321325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301434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35094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42678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3835781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00891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135924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0399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6148050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2437638" y="4562856"/>
            <a:ext cx="2441448" cy="2295144"/>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4875276" y="4562856"/>
            <a:ext cx="2441448" cy="2295144"/>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7312914" y="4562856"/>
            <a:ext cx="2441448" cy="2295144"/>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9963281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010000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105168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21973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289658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31948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39130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777555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6991007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249552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1494042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477655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868479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4278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45242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87265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57483184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140545151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536980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15548814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7835730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94905728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04691381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3219907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418979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7231043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706609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041719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0533956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3223185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68349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1794806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668947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56218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573576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22364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193720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03323475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279817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4273744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95452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8524219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1491528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5942491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00240035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5771855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92251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84727061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87073063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2729524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268759"/>
            <a:ext cx="2352260" cy="3535680"/>
          </a:xfrm>
          <a:solidFill>
            <a:schemeClr val="bg1">
              <a:lumMod val="95000"/>
            </a:schemeClr>
          </a:solidFill>
        </p:spPr>
        <p:txBody>
          <a:bodyPr anchor="ctr">
            <a:normAutofit/>
          </a:bodyPr>
          <a:lstStyle>
            <a:lvl1pPr marL="0" indent="0" algn="ctr">
              <a:buNone/>
              <a:defRPr sz="1400"/>
            </a:lvl1pPr>
          </a:lstStyle>
          <a:p>
            <a:endParaRPr lang="en-US"/>
          </a:p>
        </p:txBody>
      </p:sp>
      <p:sp>
        <p:nvSpPr>
          <p:cNvPr id="5" name="Picture Placeholder 3"/>
          <p:cNvSpPr>
            <a:spLocks noGrp="1"/>
          </p:cNvSpPr>
          <p:nvPr>
            <p:ph type="pic" sz="quarter" idx="11"/>
          </p:nvPr>
        </p:nvSpPr>
        <p:spPr>
          <a:xfrm>
            <a:off x="6257971" y="1268759"/>
            <a:ext cx="2352260" cy="3535680"/>
          </a:xfrm>
          <a:solidFill>
            <a:schemeClr val="bg1">
              <a:lumMod val="95000"/>
            </a:schemeClr>
          </a:solidFill>
        </p:spPr>
        <p:txBody>
          <a:bodyPr anchor="ctr">
            <a:normAutofit/>
          </a:bodyPr>
          <a:lstStyle>
            <a:lvl1pPr marL="0" indent="0" algn="ctr">
              <a:buNone/>
              <a:defRPr sz="1400"/>
            </a:lvl1pPr>
          </a:lstStyle>
          <a:p>
            <a:endParaRPr lang="en-US"/>
          </a:p>
        </p:txBody>
      </p:sp>
      <p:sp>
        <p:nvSpPr>
          <p:cNvPr id="8" name="Text Placeholder 9"/>
          <p:cNvSpPr>
            <a:spLocks noGrp="1"/>
          </p:cNvSpPr>
          <p:nvPr>
            <p:ph type="body" sz="quarter" idx="14"/>
          </p:nvPr>
        </p:nvSpPr>
        <p:spPr>
          <a:xfrm>
            <a:off x="3467708"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8797789"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914400" y="4980565"/>
            <a:ext cx="503311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6257971" y="4980565"/>
            <a:ext cx="501962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12869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8056982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111139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586801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210943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9262086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918569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5747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547261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377271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4144061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3697084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1_Title Sub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87522898"/>
      </p:ext>
    </p:extLst>
  </p:cSld>
  <p:clrMapOvr>
    <a:overrideClrMapping bg1="lt1" tx1="dk1" bg2="lt2" tx2="dk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61313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420292571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2437638" y="4562856"/>
            <a:ext cx="2441448" cy="2295144"/>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4875276" y="4562856"/>
            <a:ext cx="2441448" cy="2295144"/>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7312914" y="4562856"/>
            <a:ext cx="2441448" cy="2295144"/>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32914746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93956395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6041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8182485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1829561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670299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4616944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787347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39654663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52187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6427057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216555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3916178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838411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487555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63781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59079802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82741142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1775746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9046259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136966384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00115807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98901590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86123813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9635257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705340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08627917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5038376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0225608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537530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002665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0924770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759622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22553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1007010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75167465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0237530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115000005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83732520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0158199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45641036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80036309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25761441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4713156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7705139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6136687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53378818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033181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2590570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268759"/>
            <a:ext cx="2352260" cy="3535680"/>
          </a:xfrm>
          <a:solidFill>
            <a:schemeClr val="bg1">
              <a:lumMod val="95000"/>
            </a:schemeClr>
          </a:solidFill>
        </p:spPr>
        <p:txBody>
          <a:bodyPr anchor="ctr">
            <a:normAutofit/>
          </a:bodyPr>
          <a:lstStyle>
            <a:lvl1pPr marL="0" indent="0" algn="ctr">
              <a:buNone/>
              <a:defRPr sz="1400"/>
            </a:lvl1pPr>
          </a:lstStyle>
          <a:p>
            <a:endParaRPr lang="en-US"/>
          </a:p>
        </p:txBody>
      </p:sp>
      <p:sp>
        <p:nvSpPr>
          <p:cNvPr id="5" name="Picture Placeholder 3"/>
          <p:cNvSpPr>
            <a:spLocks noGrp="1"/>
          </p:cNvSpPr>
          <p:nvPr>
            <p:ph type="pic" sz="quarter" idx="11"/>
          </p:nvPr>
        </p:nvSpPr>
        <p:spPr>
          <a:xfrm>
            <a:off x="6257971" y="1268759"/>
            <a:ext cx="2352260" cy="3535680"/>
          </a:xfrm>
          <a:solidFill>
            <a:schemeClr val="bg1">
              <a:lumMod val="95000"/>
            </a:schemeClr>
          </a:solidFill>
        </p:spPr>
        <p:txBody>
          <a:bodyPr anchor="ctr">
            <a:normAutofit/>
          </a:bodyPr>
          <a:lstStyle>
            <a:lvl1pPr marL="0" indent="0" algn="ctr">
              <a:buNone/>
              <a:defRPr sz="1400"/>
            </a:lvl1pPr>
          </a:lstStyle>
          <a:p>
            <a:endParaRPr lang="en-US"/>
          </a:p>
        </p:txBody>
      </p:sp>
      <p:sp>
        <p:nvSpPr>
          <p:cNvPr id="8" name="Text Placeholder 9"/>
          <p:cNvSpPr>
            <a:spLocks noGrp="1"/>
          </p:cNvSpPr>
          <p:nvPr>
            <p:ph type="body" sz="quarter" idx="14"/>
          </p:nvPr>
        </p:nvSpPr>
        <p:spPr>
          <a:xfrm>
            <a:off x="3467708"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8797789"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914400" y="4980565"/>
            <a:ext cx="503311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6257971" y="4980565"/>
            <a:ext cx="501962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415645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7501498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634851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7383563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849536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7858288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85605273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576130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662359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020247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63005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167025849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064424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3002577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61622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98870847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2437638" y="4562856"/>
            <a:ext cx="2441448" cy="2295144"/>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4875276" y="4562856"/>
            <a:ext cx="2441448" cy="2295144"/>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7312914" y="4562856"/>
            <a:ext cx="2441448" cy="2295144"/>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38059152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97206902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47663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768924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970788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060613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1428180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533843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9371802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701775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13823836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587789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57396038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31011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36953941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221679760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520229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114462535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119350091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3722055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213144275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80800745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40035741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76245207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7719075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46421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31770593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58005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9901440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293051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05339158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2482996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620079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704499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1977391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50897208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367304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72708445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5231317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3213670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9046993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75562042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58546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58270702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86273652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41428636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15577952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94677996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268759"/>
            <a:ext cx="2352260" cy="3535680"/>
          </a:xfrm>
          <a:solidFill>
            <a:schemeClr val="bg1">
              <a:lumMod val="95000"/>
            </a:schemeClr>
          </a:solidFill>
        </p:spPr>
        <p:txBody>
          <a:bodyPr anchor="ctr">
            <a:normAutofit/>
          </a:bodyPr>
          <a:lstStyle>
            <a:lvl1pPr marL="0" indent="0" algn="ctr">
              <a:buNone/>
              <a:defRPr sz="1400"/>
            </a:lvl1pPr>
          </a:lstStyle>
          <a:p>
            <a:endParaRPr lang="en-US"/>
          </a:p>
        </p:txBody>
      </p:sp>
      <p:sp>
        <p:nvSpPr>
          <p:cNvPr id="5" name="Picture Placeholder 3"/>
          <p:cNvSpPr>
            <a:spLocks noGrp="1"/>
          </p:cNvSpPr>
          <p:nvPr>
            <p:ph type="pic" sz="quarter" idx="11"/>
          </p:nvPr>
        </p:nvSpPr>
        <p:spPr>
          <a:xfrm>
            <a:off x="6257971" y="1268759"/>
            <a:ext cx="2352260" cy="3535680"/>
          </a:xfrm>
          <a:solidFill>
            <a:schemeClr val="bg1">
              <a:lumMod val="95000"/>
            </a:schemeClr>
          </a:solidFill>
        </p:spPr>
        <p:txBody>
          <a:bodyPr anchor="ctr">
            <a:normAutofit/>
          </a:bodyPr>
          <a:lstStyle>
            <a:lvl1pPr marL="0" indent="0" algn="ctr">
              <a:buNone/>
              <a:defRPr sz="1400"/>
            </a:lvl1pPr>
          </a:lstStyle>
          <a:p>
            <a:endParaRPr lang="en-US"/>
          </a:p>
        </p:txBody>
      </p:sp>
      <p:sp>
        <p:nvSpPr>
          <p:cNvPr id="8" name="Text Placeholder 9"/>
          <p:cNvSpPr>
            <a:spLocks noGrp="1"/>
          </p:cNvSpPr>
          <p:nvPr>
            <p:ph type="body" sz="quarter" idx="14"/>
          </p:nvPr>
        </p:nvSpPr>
        <p:spPr>
          <a:xfrm>
            <a:off x="3467708"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8797789"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914400" y="4980565"/>
            <a:ext cx="503311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6257971" y="4980565"/>
            <a:ext cx="501962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904025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5923F103-BC34-4FE4-A40E-EDDEECFDA5D0}" type="datetimeFigureOut">
              <a:rPr lang="en-US" smtClean="0"/>
              <a:pPr/>
              <a:t>6/1/2020</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3246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53451276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8987726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F34E6425-0181-43F2-84FC-787E803FD2F8}" type="datetimeFigureOut">
              <a:rPr lang="en-US" smtClean="0"/>
              <a:t>6/1/2020</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866149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008220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6/1/2020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0136571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AA18ACC-A947-437B-A130-35BD54FDF1E9}" type="datetimeFigureOut">
              <a:rPr lang="en-US" smtClean="0"/>
              <a:t>6/1/2020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230696495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6/1/2020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236780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76E86A4C-8E40-4F87-A4F0-01A0687C5742}" type="datetimeFigureOut">
              <a:rPr lang="en-US" smtClean="0"/>
              <a:t>6/1/2020</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368691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3294160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2644960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CDA879A6-0FD0-4734-A311-86BFCA472E6E}" type="datetimeFigureOut">
              <a:rPr lang="en-US" smtClean="0"/>
              <a:t>6/1/2020</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71924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01407626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86112238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4771311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59012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558189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975633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04784700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07831323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791579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302971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9256539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5973211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592560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24241535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8235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22331696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2437638" y="4562856"/>
            <a:ext cx="2441448" cy="2295144"/>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4875276" y="4562856"/>
            <a:ext cx="2441448" cy="2295144"/>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7312914" y="4562856"/>
            <a:ext cx="2441448" cy="2295144"/>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45830631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69777113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3392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50528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935508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3739906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28307890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891335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84228925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245163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8543296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043619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71150179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574849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696438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174344388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885194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9194152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359681983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84934549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331435795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9806727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3484703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08460387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7072612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52535745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77941692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51776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64854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601692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6795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5609956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38402431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272932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8064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5456947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747971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04465540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39317180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9827407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1061347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6556636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20585456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5556501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12235593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46358430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8012899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68345847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15717515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268759"/>
            <a:ext cx="2352260" cy="3535680"/>
          </a:xfrm>
          <a:solidFill>
            <a:schemeClr val="bg1">
              <a:lumMod val="95000"/>
            </a:schemeClr>
          </a:solidFill>
        </p:spPr>
        <p:txBody>
          <a:bodyPr anchor="ctr">
            <a:normAutofit/>
          </a:bodyPr>
          <a:lstStyle>
            <a:lvl1pPr marL="0" indent="0" algn="ctr">
              <a:buNone/>
              <a:defRPr sz="1400"/>
            </a:lvl1pPr>
          </a:lstStyle>
          <a:p>
            <a:endParaRPr lang="en-US"/>
          </a:p>
        </p:txBody>
      </p:sp>
      <p:sp>
        <p:nvSpPr>
          <p:cNvPr id="5" name="Picture Placeholder 3"/>
          <p:cNvSpPr>
            <a:spLocks noGrp="1"/>
          </p:cNvSpPr>
          <p:nvPr>
            <p:ph type="pic" sz="quarter" idx="11"/>
          </p:nvPr>
        </p:nvSpPr>
        <p:spPr>
          <a:xfrm>
            <a:off x="6257971" y="1268759"/>
            <a:ext cx="2352260" cy="3535680"/>
          </a:xfrm>
          <a:solidFill>
            <a:schemeClr val="bg1">
              <a:lumMod val="95000"/>
            </a:schemeClr>
          </a:solidFill>
        </p:spPr>
        <p:txBody>
          <a:bodyPr anchor="ctr">
            <a:normAutofit/>
          </a:bodyPr>
          <a:lstStyle>
            <a:lvl1pPr marL="0" indent="0" algn="ctr">
              <a:buNone/>
              <a:defRPr sz="1400"/>
            </a:lvl1pPr>
          </a:lstStyle>
          <a:p>
            <a:endParaRPr lang="en-US"/>
          </a:p>
        </p:txBody>
      </p:sp>
      <p:sp>
        <p:nvSpPr>
          <p:cNvPr id="8" name="Text Placeholder 9"/>
          <p:cNvSpPr>
            <a:spLocks noGrp="1"/>
          </p:cNvSpPr>
          <p:nvPr>
            <p:ph type="body" sz="quarter" idx="14"/>
          </p:nvPr>
        </p:nvSpPr>
        <p:spPr>
          <a:xfrm>
            <a:off x="3467708"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8797789"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914400" y="4980565"/>
            <a:ext cx="503311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6257971" y="4980565"/>
            <a:ext cx="501962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674903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95978851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18715923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41224904"/>
      </p:ext>
    </p:extLst>
  </p:cSld>
  <p:clrMapOvr>
    <a:masterClrMapping/>
  </p:clrMapOvr>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62620979"/>
      </p:ext>
    </p:extLst>
  </p:cSld>
  <p:clrMapOvr>
    <a:masterClrMapping/>
  </p:clrMapOvr>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45842260"/>
      </p:ext>
    </p:extLst>
  </p:cSld>
  <p:clrMapOvr>
    <a:masterClrMapping/>
  </p:clrMapOvr>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62119297"/>
      </p:ext>
    </p:extLst>
  </p:cSld>
  <p:clrMapOvr>
    <a:masterClrMapping/>
  </p:clrMapOvr>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77579387"/>
      </p:ext>
    </p:extLst>
  </p:cSld>
  <p:clrMapOvr>
    <a:masterClrMapping/>
  </p:clrMapOvr>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0733083"/>
      </p:ext>
    </p:extLst>
  </p:cSld>
  <p:clrMapOvr>
    <a:masterClrMapping/>
  </p:clrMapOvr>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smtClean="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smtClean="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90537662"/>
      </p:ext>
    </p:extLst>
  </p:cSld>
  <p:clrMapOvr>
    <a:masterClrMapping/>
  </p:clrMapOvr>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smtClean="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smtClean="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16094530"/>
      </p:ext>
    </p:extLst>
  </p:cSld>
  <p:clrMapOvr>
    <a:masterClrMapping/>
  </p:clrMapOvr>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08161319"/>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6384999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342327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33875"/>
      </p:ext>
    </p:extLst>
  </p:cSld>
  <p:clrMapOvr>
    <a:masterClrMapping/>
  </p:clrMapOvr>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57820034"/>
      </p:ext>
    </p:extLst>
  </p:cSld>
  <p:clrMapOvr>
    <a:masterClrMapping/>
  </p:clrMapOvr>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2437638" y="4562856"/>
            <a:ext cx="2441448" cy="2295144"/>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4875276" y="4562856"/>
            <a:ext cx="2441448" cy="2295144"/>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7312914" y="4562856"/>
            <a:ext cx="2441448" cy="2295144"/>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461149267"/>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980742857"/>
      </p:ext>
    </p:extLst>
  </p:cSld>
  <p:clrMapOvr>
    <a:masterClrMapping/>
  </p:clrMapOvr>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7885908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5510647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00433167"/>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84517927"/>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4655437"/>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98776313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045602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65897480"/>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2932270"/>
      </p:ext>
    </p:extLst>
  </p:cSld>
  <p:clrMapOvr>
    <a:masterClrMapping/>
  </p:clrMapOvr>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35208675"/>
      </p:ext>
    </p:extLst>
  </p:cSld>
  <p:clrMapOvr>
    <a:masterClrMapping/>
  </p:clrMapOvr>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99286015"/>
      </p:ext>
    </p:extLst>
  </p:cSld>
  <p:clrMapOvr>
    <a:masterClrMapping/>
  </p:clrMapOvr>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91254948"/>
      </p:ext>
    </p:extLst>
  </p:cSld>
  <p:clrMapOvr>
    <a:masterClrMapping/>
  </p:clrMapOvr>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21234116"/>
      </p:ext>
    </p:extLst>
  </p:cSld>
  <p:clrMapOvr>
    <a:masterClrMapping/>
  </p:clrMapOvr>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563809552"/>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24366059"/>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2237672815"/>
      </p:ext>
    </p:extLst>
  </p:cSld>
  <p:clrMapOvr>
    <a:masterClrMapping/>
  </p:clrMapOvr>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5559320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2019161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260502442"/>
      </p:ext>
    </p:extLst>
  </p:cSld>
  <p:clrMapOvr>
    <a:masterClrMapping/>
  </p:clrMapOvr>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48951538"/>
      </p:ext>
    </p:extLst>
  </p:cSld>
  <p:clrMapOvr>
    <a:masterClrMapping/>
  </p:clrMapOvr>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862153623"/>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2395733"/>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946249472"/>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09189141"/>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743650123"/>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409852348"/>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57249342"/>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829046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4942560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34397707"/>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6409687"/>
      </p:ext>
    </p:extLst>
  </p:cSld>
  <p:clrMapOvr>
    <a:masterClrMapping/>
  </p:clrMapOvr>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6529234"/>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32312842"/>
      </p:ext>
    </p:extLst>
  </p:cSld>
  <p:clrMapOvr>
    <a:masterClrMapping/>
  </p:clrMapOvr>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86472661"/>
      </p:ext>
    </p:extLst>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13382969"/>
      </p:ext>
    </p:extLst>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81852530"/>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634260822"/>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28615025"/>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21767134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16079886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393926523"/>
      </p:ext>
    </p:extLst>
  </p:cSld>
  <p:clrMapOvr>
    <a:masterClrMapping/>
  </p:clrMapOvr>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460767348"/>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97069712"/>
      </p:ext>
    </p:extLst>
  </p:cSld>
  <p:clrMapOvr>
    <a:masterClrMapping/>
  </p:clrMapOvr>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009950142"/>
      </p:ext>
    </p:extLst>
  </p:cSld>
  <p:clrMapOvr>
    <a:masterClrMapping/>
  </p:clrMapOvr>
  <p:timing>
    <p:tnLst>
      <p:par>
        <p:cT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854602062"/>
      </p:ext>
    </p:extLst>
  </p:cSld>
  <p:clrMapOvr>
    <a:masterClrMapping/>
  </p:clrMapOvr>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843071246"/>
      </p:ext>
    </p:extLst>
  </p:cSld>
  <p:clrMapOvr>
    <a:masterClrMapping/>
  </p:clrMapOvr>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4401" y="1268759"/>
            <a:ext cx="2352260" cy="3535680"/>
          </a:xfrm>
          <a:solidFill>
            <a:schemeClr val="bg1">
              <a:lumMod val="95000"/>
            </a:schemeClr>
          </a:solidFill>
        </p:spPr>
        <p:txBody>
          <a:bodyPr anchor="ctr">
            <a:normAutofit/>
          </a:bodyPr>
          <a:lstStyle>
            <a:lvl1pPr marL="0" indent="0" algn="ctr">
              <a:buNone/>
              <a:defRPr sz="1400"/>
            </a:lvl1pPr>
          </a:lstStyle>
          <a:p>
            <a:endParaRPr lang="en-US"/>
          </a:p>
        </p:txBody>
      </p:sp>
      <p:sp>
        <p:nvSpPr>
          <p:cNvPr id="5" name="Picture Placeholder 3"/>
          <p:cNvSpPr>
            <a:spLocks noGrp="1"/>
          </p:cNvSpPr>
          <p:nvPr>
            <p:ph type="pic" sz="quarter" idx="11"/>
          </p:nvPr>
        </p:nvSpPr>
        <p:spPr>
          <a:xfrm>
            <a:off x="6257971" y="1268759"/>
            <a:ext cx="2352260" cy="3535680"/>
          </a:xfrm>
          <a:solidFill>
            <a:schemeClr val="bg1">
              <a:lumMod val="95000"/>
            </a:schemeClr>
          </a:solidFill>
        </p:spPr>
        <p:txBody>
          <a:bodyPr anchor="ctr">
            <a:normAutofit/>
          </a:bodyPr>
          <a:lstStyle>
            <a:lvl1pPr marL="0" indent="0" algn="ctr">
              <a:buNone/>
              <a:defRPr sz="1400"/>
            </a:lvl1pPr>
          </a:lstStyle>
          <a:p>
            <a:endParaRPr lang="en-US"/>
          </a:p>
        </p:txBody>
      </p:sp>
      <p:sp>
        <p:nvSpPr>
          <p:cNvPr id="8" name="Text Placeholder 9"/>
          <p:cNvSpPr>
            <a:spLocks noGrp="1"/>
          </p:cNvSpPr>
          <p:nvPr>
            <p:ph type="body" sz="quarter" idx="14"/>
          </p:nvPr>
        </p:nvSpPr>
        <p:spPr>
          <a:xfrm>
            <a:off x="3467708"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8797789"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914400" y="4980565"/>
            <a:ext cx="503311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6257971" y="4980565"/>
            <a:ext cx="501962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89473873"/>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351964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152844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1234903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8814513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8004809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491404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398888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277435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5600473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671567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1237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268759"/>
            <a:ext cx="2352260" cy="3535680"/>
          </a:xfrm>
          <a:solidFill>
            <a:schemeClr val="bg1">
              <a:lumMod val="95000"/>
            </a:schemeClr>
          </a:solidFill>
        </p:spPr>
        <p:txBody>
          <a:bodyPr anchor="ctr">
            <a:normAutofit/>
          </a:bodyPr>
          <a:lstStyle>
            <a:lvl1pPr marL="0" indent="0" algn="ctr">
              <a:buNone/>
              <a:defRPr sz="1400"/>
            </a:lvl1pPr>
          </a:lstStyle>
          <a:p>
            <a:endParaRPr lang="en-US"/>
          </a:p>
        </p:txBody>
      </p:sp>
      <p:sp>
        <p:nvSpPr>
          <p:cNvPr id="5" name="Picture Placeholder 3"/>
          <p:cNvSpPr>
            <a:spLocks noGrp="1"/>
          </p:cNvSpPr>
          <p:nvPr>
            <p:ph type="pic" sz="quarter" idx="11"/>
          </p:nvPr>
        </p:nvSpPr>
        <p:spPr>
          <a:xfrm>
            <a:off x="6257971" y="1268759"/>
            <a:ext cx="2352260" cy="3535680"/>
          </a:xfrm>
          <a:solidFill>
            <a:schemeClr val="bg1">
              <a:lumMod val="95000"/>
            </a:schemeClr>
          </a:solidFill>
        </p:spPr>
        <p:txBody>
          <a:bodyPr anchor="ctr">
            <a:normAutofit/>
          </a:bodyPr>
          <a:lstStyle>
            <a:lvl1pPr marL="0" indent="0" algn="ctr">
              <a:buNone/>
              <a:defRPr sz="1400"/>
            </a:lvl1pPr>
          </a:lstStyle>
          <a:p>
            <a:endParaRPr lang="en-US"/>
          </a:p>
        </p:txBody>
      </p:sp>
      <p:sp>
        <p:nvSpPr>
          <p:cNvPr id="8" name="Text Placeholder 9"/>
          <p:cNvSpPr>
            <a:spLocks noGrp="1"/>
          </p:cNvSpPr>
          <p:nvPr>
            <p:ph type="body" sz="quarter" idx="14"/>
          </p:nvPr>
        </p:nvSpPr>
        <p:spPr>
          <a:xfrm>
            <a:off x="3467708"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8797789"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914400" y="4980565"/>
            <a:ext cx="503311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6257971" y="4980565"/>
            <a:ext cx="501962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29150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5026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1374561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71178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3827587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20095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2876503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663454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87781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67636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387804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7911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86785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8877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35284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803231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2437638" y="4562856"/>
            <a:ext cx="2441448" cy="2295144"/>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4875276" y="4562856"/>
            <a:ext cx="2441448" cy="2295144"/>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7312914" y="4562856"/>
            <a:ext cx="2441448" cy="2295144"/>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42627925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2291238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3608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72842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66642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569787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28997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133006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99226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37424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394625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98078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4726505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22669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1120318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11848629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308367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19210122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164449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370574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9446427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1669932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2805643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5796960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957187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092661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754130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304701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32757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236898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hyperlink" Target="https://twitter.com/"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hyperlink" Target="https://www.linkedin.com/"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hyperlink" Target="https://www.facebook.com/"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50" Type="http://schemas.openxmlformats.org/officeDocument/2006/relationships/slideLayout" Target="../slideLayouts/slideLayout108.xml"/><Relationship Id="rId55" Type="http://schemas.openxmlformats.org/officeDocument/2006/relationships/slideLayout" Target="../slideLayouts/slideLayout113.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41" Type="http://schemas.openxmlformats.org/officeDocument/2006/relationships/slideLayout" Target="../slideLayouts/slideLayout99.xml"/><Relationship Id="rId54" Type="http://schemas.openxmlformats.org/officeDocument/2006/relationships/slideLayout" Target="../slideLayouts/slideLayout112.xml"/><Relationship Id="rId62" Type="http://schemas.openxmlformats.org/officeDocument/2006/relationships/hyperlink" Target="https://twitter.com/" TargetMode="Externa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3" Type="http://schemas.openxmlformats.org/officeDocument/2006/relationships/slideLayout" Target="../slideLayouts/slideLayout111.xml"/><Relationship Id="rId58" Type="http://schemas.openxmlformats.org/officeDocument/2006/relationships/slideLayout" Target="../slideLayouts/slideLayout116.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49" Type="http://schemas.openxmlformats.org/officeDocument/2006/relationships/slideLayout" Target="../slideLayouts/slideLayout107.xml"/><Relationship Id="rId57" Type="http://schemas.openxmlformats.org/officeDocument/2006/relationships/slideLayout" Target="../slideLayouts/slideLayout115.xml"/><Relationship Id="rId61" Type="http://schemas.openxmlformats.org/officeDocument/2006/relationships/hyperlink" Target="https://www.linkedin.com/" TargetMode="Externa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52" Type="http://schemas.openxmlformats.org/officeDocument/2006/relationships/slideLayout" Target="../slideLayouts/slideLayout110.xml"/><Relationship Id="rId60" Type="http://schemas.openxmlformats.org/officeDocument/2006/relationships/hyperlink" Target="https://www.facebook.com/" TargetMode="Externa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slideLayout" Target="../slideLayouts/slideLayout106.xml"/><Relationship Id="rId56" Type="http://schemas.openxmlformats.org/officeDocument/2006/relationships/slideLayout" Target="../slideLayouts/slideLayout114.xml"/><Relationship Id="rId8" Type="http://schemas.openxmlformats.org/officeDocument/2006/relationships/slideLayout" Target="../slideLayouts/slideLayout66.xml"/><Relationship Id="rId51" Type="http://schemas.openxmlformats.org/officeDocument/2006/relationships/slideLayout" Target="../slideLayouts/slideLayout109.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5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9" Type="http://schemas.openxmlformats.org/officeDocument/2006/relationships/slideLayout" Target="../slideLayouts/slideLayout155.xml"/><Relationship Id="rId21" Type="http://schemas.openxmlformats.org/officeDocument/2006/relationships/slideLayout" Target="../slideLayouts/slideLayout137.xml"/><Relationship Id="rId34" Type="http://schemas.openxmlformats.org/officeDocument/2006/relationships/slideLayout" Target="../slideLayouts/slideLayout150.xml"/><Relationship Id="rId42" Type="http://schemas.openxmlformats.org/officeDocument/2006/relationships/slideLayout" Target="../slideLayouts/slideLayout158.xml"/><Relationship Id="rId47" Type="http://schemas.openxmlformats.org/officeDocument/2006/relationships/slideLayout" Target="../slideLayouts/slideLayout163.xml"/><Relationship Id="rId50" Type="http://schemas.openxmlformats.org/officeDocument/2006/relationships/slideLayout" Target="../slideLayouts/slideLayout166.xml"/><Relationship Id="rId55" Type="http://schemas.openxmlformats.org/officeDocument/2006/relationships/slideLayout" Target="../slideLayouts/slideLayout171.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slideLayout" Target="../slideLayouts/slideLayout145.xml"/><Relationship Id="rId41" Type="http://schemas.openxmlformats.org/officeDocument/2006/relationships/slideLayout" Target="../slideLayouts/slideLayout157.xml"/><Relationship Id="rId54" Type="http://schemas.openxmlformats.org/officeDocument/2006/relationships/slideLayout" Target="../slideLayouts/slideLayout170.xml"/><Relationship Id="rId62" Type="http://schemas.openxmlformats.org/officeDocument/2006/relationships/hyperlink" Target="https://twitter.com/" TargetMode="Externa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32" Type="http://schemas.openxmlformats.org/officeDocument/2006/relationships/slideLayout" Target="../slideLayouts/slideLayout148.xml"/><Relationship Id="rId37" Type="http://schemas.openxmlformats.org/officeDocument/2006/relationships/slideLayout" Target="../slideLayouts/slideLayout153.xml"/><Relationship Id="rId40" Type="http://schemas.openxmlformats.org/officeDocument/2006/relationships/slideLayout" Target="../slideLayouts/slideLayout156.xml"/><Relationship Id="rId45" Type="http://schemas.openxmlformats.org/officeDocument/2006/relationships/slideLayout" Target="../slideLayouts/slideLayout161.xml"/><Relationship Id="rId53" Type="http://schemas.openxmlformats.org/officeDocument/2006/relationships/slideLayout" Target="../slideLayouts/slideLayout169.xml"/><Relationship Id="rId58" Type="http://schemas.openxmlformats.org/officeDocument/2006/relationships/slideLayout" Target="../slideLayouts/slideLayout174.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36" Type="http://schemas.openxmlformats.org/officeDocument/2006/relationships/slideLayout" Target="../slideLayouts/slideLayout152.xml"/><Relationship Id="rId49" Type="http://schemas.openxmlformats.org/officeDocument/2006/relationships/slideLayout" Target="../slideLayouts/slideLayout165.xml"/><Relationship Id="rId57" Type="http://schemas.openxmlformats.org/officeDocument/2006/relationships/slideLayout" Target="../slideLayouts/slideLayout173.xml"/><Relationship Id="rId61" Type="http://schemas.openxmlformats.org/officeDocument/2006/relationships/hyperlink" Target="https://www.linkedin.com/" TargetMode="Externa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31" Type="http://schemas.openxmlformats.org/officeDocument/2006/relationships/slideLayout" Target="../slideLayouts/slideLayout147.xml"/><Relationship Id="rId44" Type="http://schemas.openxmlformats.org/officeDocument/2006/relationships/slideLayout" Target="../slideLayouts/slideLayout160.xml"/><Relationship Id="rId52" Type="http://schemas.openxmlformats.org/officeDocument/2006/relationships/slideLayout" Target="../slideLayouts/slideLayout168.xml"/><Relationship Id="rId60" Type="http://schemas.openxmlformats.org/officeDocument/2006/relationships/hyperlink" Target="https://www.facebook.com/" TargetMode="Externa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slideLayout" Target="../slideLayouts/slideLayout146.xml"/><Relationship Id="rId35" Type="http://schemas.openxmlformats.org/officeDocument/2006/relationships/slideLayout" Target="../slideLayouts/slideLayout151.xml"/><Relationship Id="rId43" Type="http://schemas.openxmlformats.org/officeDocument/2006/relationships/slideLayout" Target="../slideLayouts/slideLayout159.xml"/><Relationship Id="rId48" Type="http://schemas.openxmlformats.org/officeDocument/2006/relationships/slideLayout" Target="../slideLayouts/slideLayout164.xml"/><Relationship Id="rId56" Type="http://schemas.openxmlformats.org/officeDocument/2006/relationships/slideLayout" Target="../slideLayouts/slideLayout172.xml"/><Relationship Id="rId8" Type="http://schemas.openxmlformats.org/officeDocument/2006/relationships/slideLayout" Target="../slideLayouts/slideLayout124.xml"/><Relationship Id="rId51" Type="http://schemas.openxmlformats.org/officeDocument/2006/relationships/slideLayout" Target="../slideLayouts/slideLayout167.xml"/><Relationship Id="rId3" Type="http://schemas.openxmlformats.org/officeDocument/2006/relationships/slideLayout" Target="../slideLayouts/slideLayout119.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33" Type="http://schemas.openxmlformats.org/officeDocument/2006/relationships/slideLayout" Target="../slideLayouts/slideLayout149.xml"/><Relationship Id="rId38" Type="http://schemas.openxmlformats.org/officeDocument/2006/relationships/slideLayout" Target="../slideLayouts/slideLayout154.xml"/><Relationship Id="rId46" Type="http://schemas.openxmlformats.org/officeDocument/2006/relationships/slideLayout" Target="../slideLayouts/slideLayout162.xml"/><Relationship Id="rId5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26" Type="http://schemas.openxmlformats.org/officeDocument/2006/relationships/slideLayout" Target="../slideLayouts/slideLayout200.xml"/><Relationship Id="rId39" Type="http://schemas.openxmlformats.org/officeDocument/2006/relationships/slideLayout" Target="../slideLayouts/slideLayout213.xml"/><Relationship Id="rId21" Type="http://schemas.openxmlformats.org/officeDocument/2006/relationships/slideLayout" Target="../slideLayouts/slideLayout195.xml"/><Relationship Id="rId34" Type="http://schemas.openxmlformats.org/officeDocument/2006/relationships/slideLayout" Target="../slideLayouts/slideLayout208.xml"/><Relationship Id="rId42" Type="http://schemas.openxmlformats.org/officeDocument/2006/relationships/slideLayout" Target="../slideLayouts/slideLayout216.xml"/><Relationship Id="rId47" Type="http://schemas.openxmlformats.org/officeDocument/2006/relationships/slideLayout" Target="../slideLayouts/slideLayout221.xml"/><Relationship Id="rId50" Type="http://schemas.openxmlformats.org/officeDocument/2006/relationships/slideLayout" Target="../slideLayouts/slideLayout224.xml"/><Relationship Id="rId55" Type="http://schemas.openxmlformats.org/officeDocument/2006/relationships/slideLayout" Target="../slideLayouts/slideLayout229.xml"/><Relationship Id="rId7" Type="http://schemas.openxmlformats.org/officeDocument/2006/relationships/slideLayout" Target="../slideLayouts/slideLayout181.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29" Type="http://schemas.openxmlformats.org/officeDocument/2006/relationships/slideLayout" Target="../slideLayouts/slideLayout203.xml"/><Relationship Id="rId41" Type="http://schemas.openxmlformats.org/officeDocument/2006/relationships/slideLayout" Target="../slideLayouts/slideLayout215.xml"/><Relationship Id="rId54" Type="http://schemas.openxmlformats.org/officeDocument/2006/relationships/slideLayout" Target="../slideLayouts/slideLayout228.xml"/><Relationship Id="rId62" Type="http://schemas.openxmlformats.org/officeDocument/2006/relationships/hyperlink" Target="https://twitter.com/" TargetMode="Externa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24" Type="http://schemas.openxmlformats.org/officeDocument/2006/relationships/slideLayout" Target="../slideLayouts/slideLayout198.xml"/><Relationship Id="rId32" Type="http://schemas.openxmlformats.org/officeDocument/2006/relationships/slideLayout" Target="../slideLayouts/slideLayout206.xml"/><Relationship Id="rId37" Type="http://schemas.openxmlformats.org/officeDocument/2006/relationships/slideLayout" Target="../slideLayouts/slideLayout211.xml"/><Relationship Id="rId40" Type="http://schemas.openxmlformats.org/officeDocument/2006/relationships/slideLayout" Target="../slideLayouts/slideLayout214.xml"/><Relationship Id="rId45" Type="http://schemas.openxmlformats.org/officeDocument/2006/relationships/slideLayout" Target="../slideLayouts/slideLayout219.xml"/><Relationship Id="rId53" Type="http://schemas.openxmlformats.org/officeDocument/2006/relationships/slideLayout" Target="../slideLayouts/slideLayout227.xml"/><Relationship Id="rId58" Type="http://schemas.openxmlformats.org/officeDocument/2006/relationships/slideLayout" Target="../slideLayouts/slideLayout232.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23" Type="http://schemas.openxmlformats.org/officeDocument/2006/relationships/slideLayout" Target="../slideLayouts/slideLayout197.xml"/><Relationship Id="rId28" Type="http://schemas.openxmlformats.org/officeDocument/2006/relationships/slideLayout" Target="../slideLayouts/slideLayout202.xml"/><Relationship Id="rId36" Type="http://schemas.openxmlformats.org/officeDocument/2006/relationships/slideLayout" Target="../slideLayouts/slideLayout210.xml"/><Relationship Id="rId49" Type="http://schemas.openxmlformats.org/officeDocument/2006/relationships/slideLayout" Target="../slideLayouts/slideLayout223.xml"/><Relationship Id="rId57" Type="http://schemas.openxmlformats.org/officeDocument/2006/relationships/slideLayout" Target="../slideLayouts/slideLayout231.xml"/><Relationship Id="rId61" Type="http://schemas.openxmlformats.org/officeDocument/2006/relationships/hyperlink" Target="https://www.linkedin.com/" TargetMode="Externa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31" Type="http://schemas.openxmlformats.org/officeDocument/2006/relationships/slideLayout" Target="../slideLayouts/slideLayout205.xml"/><Relationship Id="rId44" Type="http://schemas.openxmlformats.org/officeDocument/2006/relationships/slideLayout" Target="../slideLayouts/slideLayout218.xml"/><Relationship Id="rId52" Type="http://schemas.openxmlformats.org/officeDocument/2006/relationships/slideLayout" Target="../slideLayouts/slideLayout226.xml"/><Relationship Id="rId60" Type="http://schemas.openxmlformats.org/officeDocument/2006/relationships/hyperlink" Target="https://www.facebook.com/" TargetMode="Externa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slideLayout" Target="../slideLayouts/slideLayout196.xml"/><Relationship Id="rId27" Type="http://schemas.openxmlformats.org/officeDocument/2006/relationships/slideLayout" Target="../slideLayouts/slideLayout201.xml"/><Relationship Id="rId30" Type="http://schemas.openxmlformats.org/officeDocument/2006/relationships/slideLayout" Target="../slideLayouts/slideLayout204.xml"/><Relationship Id="rId35" Type="http://schemas.openxmlformats.org/officeDocument/2006/relationships/slideLayout" Target="../slideLayouts/slideLayout209.xml"/><Relationship Id="rId43" Type="http://schemas.openxmlformats.org/officeDocument/2006/relationships/slideLayout" Target="../slideLayouts/slideLayout217.xml"/><Relationship Id="rId48" Type="http://schemas.openxmlformats.org/officeDocument/2006/relationships/slideLayout" Target="../slideLayouts/slideLayout222.xml"/><Relationship Id="rId56" Type="http://schemas.openxmlformats.org/officeDocument/2006/relationships/slideLayout" Target="../slideLayouts/slideLayout230.xml"/><Relationship Id="rId8" Type="http://schemas.openxmlformats.org/officeDocument/2006/relationships/slideLayout" Target="../slideLayouts/slideLayout182.xml"/><Relationship Id="rId51" Type="http://schemas.openxmlformats.org/officeDocument/2006/relationships/slideLayout" Target="../slideLayouts/slideLayout225.xml"/><Relationship Id="rId3" Type="http://schemas.openxmlformats.org/officeDocument/2006/relationships/slideLayout" Target="../slideLayouts/slideLayout177.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5" Type="http://schemas.openxmlformats.org/officeDocument/2006/relationships/slideLayout" Target="../slideLayouts/slideLayout199.xml"/><Relationship Id="rId33" Type="http://schemas.openxmlformats.org/officeDocument/2006/relationships/slideLayout" Target="../slideLayouts/slideLayout207.xml"/><Relationship Id="rId38" Type="http://schemas.openxmlformats.org/officeDocument/2006/relationships/slideLayout" Target="../slideLayouts/slideLayout212.xml"/><Relationship Id="rId46" Type="http://schemas.openxmlformats.org/officeDocument/2006/relationships/slideLayout" Target="../slideLayouts/slideLayout220.xml"/><Relationship Id="rId5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26" Type="http://schemas.openxmlformats.org/officeDocument/2006/relationships/slideLayout" Target="../slideLayouts/slideLayout258.xml"/><Relationship Id="rId39" Type="http://schemas.openxmlformats.org/officeDocument/2006/relationships/slideLayout" Target="../slideLayouts/slideLayout271.xml"/><Relationship Id="rId21" Type="http://schemas.openxmlformats.org/officeDocument/2006/relationships/slideLayout" Target="../slideLayouts/slideLayout253.xml"/><Relationship Id="rId34" Type="http://schemas.openxmlformats.org/officeDocument/2006/relationships/slideLayout" Target="../slideLayouts/slideLayout266.xml"/><Relationship Id="rId42" Type="http://schemas.openxmlformats.org/officeDocument/2006/relationships/slideLayout" Target="../slideLayouts/slideLayout274.xml"/><Relationship Id="rId47" Type="http://schemas.openxmlformats.org/officeDocument/2006/relationships/slideLayout" Target="../slideLayouts/slideLayout279.xml"/><Relationship Id="rId50" Type="http://schemas.openxmlformats.org/officeDocument/2006/relationships/slideLayout" Target="../slideLayouts/slideLayout282.xml"/><Relationship Id="rId55" Type="http://schemas.openxmlformats.org/officeDocument/2006/relationships/slideLayout" Target="../slideLayouts/slideLayout287.xml"/><Relationship Id="rId7" Type="http://schemas.openxmlformats.org/officeDocument/2006/relationships/slideLayout" Target="../slideLayouts/slideLayout239.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slideLayout" Target="../slideLayouts/slideLayout252.xml"/><Relationship Id="rId29" Type="http://schemas.openxmlformats.org/officeDocument/2006/relationships/slideLayout" Target="../slideLayouts/slideLayout261.xml"/><Relationship Id="rId41" Type="http://schemas.openxmlformats.org/officeDocument/2006/relationships/slideLayout" Target="../slideLayouts/slideLayout273.xml"/><Relationship Id="rId54" Type="http://schemas.openxmlformats.org/officeDocument/2006/relationships/slideLayout" Target="../slideLayouts/slideLayout286.xml"/><Relationship Id="rId62" Type="http://schemas.openxmlformats.org/officeDocument/2006/relationships/hyperlink" Target="https://twitter.com/" TargetMode="Externa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24" Type="http://schemas.openxmlformats.org/officeDocument/2006/relationships/slideLayout" Target="../slideLayouts/slideLayout256.xml"/><Relationship Id="rId32" Type="http://schemas.openxmlformats.org/officeDocument/2006/relationships/slideLayout" Target="../slideLayouts/slideLayout264.xml"/><Relationship Id="rId37" Type="http://schemas.openxmlformats.org/officeDocument/2006/relationships/slideLayout" Target="../slideLayouts/slideLayout269.xml"/><Relationship Id="rId40" Type="http://schemas.openxmlformats.org/officeDocument/2006/relationships/slideLayout" Target="../slideLayouts/slideLayout272.xml"/><Relationship Id="rId45" Type="http://schemas.openxmlformats.org/officeDocument/2006/relationships/slideLayout" Target="../slideLayouts/slideLayout277.xml"/><Relationship Id="rId53" Type="http://schemas.openxmlformats.org/officeDocument/2006/relationships/slideLayout" Target="../slideLayouts/slideLayout285.xml"/><Relationship Id="rId58" Type="http://schemas.openxmlformats.org/officeDocument/2006/relationships/slideLayout" Target="../slideLayouts/slideLayout290.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23" Type="http://schemas.openxmlformats.org/officeDocument/2006/relationships/slideLayout" Target="../slideLayouts/slideLayout255.xml"/><Relationship Id="rId28" Type="http://schemas.openxmlformats.org/officeDocument/2006/relationships/slideLayout" Target="../slideLayouts/slideLayout260.xml"/><Relationship Id="rId36" Type="http://schemas.openxmlformats.org/officeDocument/2006/relationships/slideLayout" Target="../slideLayouts/slideLayout268.xml"/><Relationship Id="rId49" Type="http://schemas.openxmlformats.org/officeDocument/2006/relationships/slideLayout" Target="../slideLayouts/slideLayout281.xml"/><Relationship Id="rId57" Type="http://schemas.openxmlformats.org/officeDocument/2006/relationships/slideLayout" Target="../slideLayouts/slideLayout289.xml"/><Relationship Id="rId61" Type="http://schemas.openxmlformats.org/officeDocument/2006/relationships/hyperlink" Target="https://www.linkedin.com/" TargetMode="Externa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31" Type="http://schemas.openxmlformats.org/officeDocument/2006/relationships/slideLayout" Target="../slideLayouts/slideLayout263.xml"/><Relationship Id="rId44" Type="http://schemas.openxmlformats.org/officeDocument/2006/relationships/slideLayout" Target="../slideLayouts/slideLayout276.xml"/><Relationship Id="rId52" Type="http://schemas.openxmlformats.org/officeDocument/2006/relationships/slideLayout" Target="../slideLayouts/slideLayout284.xml"/><Relationship Id="rId60" Type="http://schemas.openxmlformats.org/officeDocument/2006/relationships/hyperlink" Target="https://www.facebook.com/" TargetMode="Externa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 Id="rId22" Type="http://schemas.openxmlformats.org/officeDocument/2006/relationships/slideLayout" Target="../slideLayouts/slideLayout254.xml"/><Relationship Id="rId27" Type="http://schemas.openxmlformats.org/officeDocument/2006/relationships/slideLayout" Target="../slideLayouts/slideLayout259.xml"/><Relationship Id="rId30" Type="http://schemas.openxmlformats.org/officeDocument/2006/relationships/slideLayout" Target="../slideLayouts/slideLayout262.xml"/><Relationship Id="rId35" Type="http://schemas.openxmlformats.org/officeDocument/2006/relationships/slideLayout" Target="../slideLayouts/slideLayout267.xml"/><Relationship Id="rId43" Type="http://schemas.openxmlformats.org/officeDocument/2006/relationships/slideLayout" Target="../slideLayouts/slideLayout275.xml"/><Relationship Id="rId48" Type="http://schemas.openxmlformats.org/officeDocument/2006/relationships/slideLayout" Target="../slideLayouts/slideLayout280.xml"/><Relationship Id="rId56" Type="http://schemas.openxmlformats.org/officeDocument/2006/relationships/slideLayout" Target="../slideLayouts/slideLayout288.xml"/><Relationship Id="rId8" Type="http://schemas.openxmlformats.org/officeDocument/2006/relationships/slideLayout" Target="../slideLayouts/slideLayout240.xml"/><Relationship Id="rId51" Type="http://schemas.openxmlformats.org/officeDocument/2006/relationships/slideLayout" Target="../slideLayouts/slideLayout283.xml"/><Relationship Id="rId3" Type="http://schemas.openxmlformats.org/officeDocument/2006/relationships/slideLayout" Target="../slideLayouts/slideLayout235.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5" Type="http://schemas.openxmlformats.org/officeDocument/2006/relationships/slideLayout" Target="../slideLayouts/slideLayout257.xml"/><Relationship Id="rId33" Type="http://schemas.openxmlformats.org/officeDocument/2006/relationships/slideLayout" Target="../slideLayouts/slideLayout265.xml"/><Relationship Id="rId38" Type="http://schemas.openxmlformats.org/officeDocument/2006/relationships/slideLayout" Target="../slideLayouts/slideLayout270.xml"/><Relationship Id="rId46" Type="http://schemas.openxmlformats.org/officeDocument/2006/relationships/slideLayout" Target="../slideLayouts/slideLayout278.xml"/><Relationship Id="rId5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303.xml"/><Relationship Id="rId18" Type="http://schemas.openxmlformats.org/officeDocument/2006/relationships/slideLayout" Target="../slideLayouts/slideLayout308.xml"/><Relationship Id="rId26" Type="http://schemas.openxmlformats.org/officeDocument/2006/relationships/slideLayout" Target="../slideLayouts/slideLayout316.xml"/><Relationship Id="rId39" Type="http://schemas.openxmlformats.org/officeDocument/2006/relationships/slideLayout" Target="../slideLayouts/slideLayout329.xml"/><Relationship Id="rId21" Type="http://schemas.openxmlformats.org/officeDocument/2006/relationships/slideLayout" Target="../slideLayouts/slideLayout311.xml"/><Relationship Id="rId34" Type="http://schemas.openxmlformats.org/officeDocument/2006/relationships/slideLayout" Target="../slideLayouts/slideLayout324.xml"/><Relationship Id="rId42" Type="http://schemas.openxmlformats.org/officeDocument/2006/relationships/slideLayout" Target="../slideLayouts/slideLayout332.xml"/><Relationship Id="rId47" Type="http://schemas.openxmlformats.org/officeDocument/2006/relationships/slideLayout" Target="../slideLayouts/slideLayout337.xml"/><Relationship Id="rId50" Type="http://schemas.openxmlformats.org/officeDocument/2006/relationships/slideLayout" Target="../slideLayouts/slideLayout340.xml"/><Relationship Id="rId55" Type="http://schemas.openxmlformats.org/officeDocument/2006/relationships/slideLayout" Target="../slideLayouts/slideLayout345.xml"/><Relationship Id="rId7" Type="http://schemas.openxmlformats.org/officeDocument/2006/relationships/slideLayout" Target="../slideLayouts/slideLayout297.xml"/><Relationship Id="rId2" Type="http://schemas.openxmlformats.org/officeDocument/2006/relationships/slideLayout" Target="../slideLayouts/slideLayout292.xml"/><Relationship Id="rId16" Type="http://schemas.openxmlformats.org/officeDocument/2006/relationships/slideLayout" Target="../slideLayouts/slideLayout306.xml"/><Relationship Id="rId20" Type="http://schemas.openxmlformats.org/officeDocument/2006/relationships/slideLayout" Target="../slideLayouts/slideLayout310.xml"/><Relationship Id="rId29" Type="http://schemas.openxmlformats.org/officeDocument/2006/relationships/slideLayout" Target="../slideLayouts/slideLayout319.xml"/><Relationship Id="rId41" Type="http://schemas.openxmlformats.org/officeDocument/2006/relationships/slideLayout" Target="../slideLayouts/slideLayout331.xml"/><Relationship Id="rId54" Type="http://schemas.openxmlformats.org/officeDocument/2006/relationships/slideLayout" Target="../slideLayouts/slideLayout344.xml"/><Relationship Id="rId62" Type="http://schemas.openxmlformats.org/officeDocument/2006/relationships/hyperlink" Target="https://twitter.com/" TargetMode="Externa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24" Type="http://schemas.openxmlformats.org/officeDocument/2006/relationships/slideLayout" Target="../slideLayouts/slideLayout314.xml"/><Relationship Id="rId32" Type="http://schemas.openxmlformats.org/officeDocument/2006/relationships/slideLayout" Target="../slideLayouts/slideLayout322.xml"/><Relationship Id="rId37" Type="http://schemas.openxmlformats.org/officeDocument/2006/relationships/slideLayout" Target="../slideLayouts/slideLayout327.xml"/><Relationship Id="rId40" Type="http://schemas.openxmlformats.org/officeDocument/2006/relationships/slideLayout" Target="../slideLayouts/slideLayout330.xml"/><Relationship Id="rId45" Type="http://schemas.openxmlformats.org/officeDocument/2006/relationships/slideLayout" Target="../slideLayouts/slideLayout335.xml"/><Relationship Id="rId53" Type="http://schemas.openxmlformats.org/officeDocument/2006/relationships/slideLayout" Target="../slideLayouts/slideLayout343.xml"/><Relationship Id="rId58" Type="http://schemas.openxmlformats.org/officeDocument/2006/relationships/slideLayout" Target="../slideLayouts/slideLayout348.xml"/><Relationship Id="rId5" Type="http://schemas.openxmlformats.org/officeDocument/2006/relationships/slideLayout" Target="../slideLayouts/slideLayout295.xml"/><Relationship Id="rId15" Type="http://schemas.openxmlformats.org/officeDocument/2006/relationships/slideLayout" Target="../slideLayouts/slideLayout305.xml"/><Relationship Id="rId23" Type="http://schemas.openxmlformats.org/officeDocument/2006/relationships/slideLayout" Target="../slideLayouts/slideLayout313.xml"/><Relationship Id="rId28" Type="http://schemas.openxmlformats.org/officeDocument/2006/relationships/slideLayout" Target="../slideLayouts/slideLayout318.xml"/><Relationship Id="rId36" Type="http://schemas.openxmlformats.org/officeDocument/2006/relationships/slideLayout" Target="../slideLayouts/slideLayout326.xml"/><Relationship Id="rId49" Type="http://schemas.openxmlformats.org/officeDocument/2006/relationships/slideLayout" Target="../slideLayouts/slideLayout339.xml"/><Relationship Id="rId57" Type="http://schemas.openxmlformats.org/officeDocument/2006/relationships/slideLayout" Target="../slideLayouts/slideLayout347.xml"/><Relationship Id="rId61" Type="http://schemas.openxmlformats.org/officeDocument/2006/relationships/hyperlink" Target="https://www.linkedin.com/" TargetMode="External"/><Relationship Id="rId10" Type="http://schemas.openxmlformats.org/officeDocument/2006/relationships/slideLayout" Target="../slideLayouts/slideLayout300.xml"/><Relationship Id="rId19" Type="http://schemas.openxmlformats.org/officeDocument/2006/relationships/slideLayout" Target="../slideLayouts/slideLayout309.xml"/><Relationship Id="rId31" Type="http://schemas.openxmlformats.org/officeDocument/2006/relationships/slideLayout" Target="../slideLayouts/slideLayout321.xml"/><Relationship Id="rId44" Type="http://schemas.openxmlformats.org/officeDocument/2006/relationships/slideLayout" Target="../slideLayouts/slideLayout334.xml"/><Relationship Id="rId52" Type="http://schemas.openxmlformats.org/officeDocument/2006/relationships/slideLayout" Target="../slideLayouts/slideLayout342.xml"/><Relationship Id="rId60" Type="http://schemas.openxmlformats.org/officeDocument/2006/relationships/hyperlink" Target="https://www.facebook.com/" TargetMode="Externa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 Id="rId22" Type="http://schemas.openxmlformats.org/officeDocument/2006/relationships/slideLayout" Target="../slideLayouts/slideLayout312.xml"/><Relationship Id="rId27" Type="http://schemas.openxmlformats.org/officeDocument/2006/relationships/slideLayout" Target="../slideLayouts/slideLayout317.xml"/><Relationship Id="rId30" Type="http://schemas.openxmlformats.org/officeDocument/2006/relationships/slideLayout" Target="../slideLayouts/slideLayout320.xml"/><Relationship Id="rId35" Type="http://schemas.openxmlformats.org/officeDocument/2006/relationships/slideLayout" Target="../slideLayouts/slideLayout325.xml"/><Relationship Id="rId43" Type="http://schemas.openxmlformats.org/officeDocument/2006/relationships/slideLayout" Target="../slideLayouts/slideLayout333.xml"/><Relationship Id="rId48" Type="http://schemas.openxmlformats.org/officeDocument/2006/relationships/slideLayout" Target="../slideLayouts/slideLayout338.xml"/><Relationship Id="rId56" Type="http://schemas.openxmlformats.org/officeDocument/2006/relationships/slideLayout" Target="../slideLayouts/slideLayout346.xml"/><Relationship Id="rId8" Type="http://schemas.openxmlformats.org/officeDocument/2006/relationships/slideLayout" Target="../slideLayouts/slideLayout298.xml"/><Relationship Id="rId51" Type="http://schemas.openxmlformats.org/officeDocument/2006/relationships/slideLayout" Target="../slideLayouts/slideLayout341.xml"/><Relationship Id="rId3" Type="http://schemas.openxmlformats.org/officeDocument/2006/relationships/slideLayout" Target="../slideLayouts/slideLayout293.xml"/><Relationship Id="rId12" Type="http://schemas.openxmlformats.org/officeDocument/2006/relationships/slideLayout" Target="../slideLayouts/slideLayout302.xml"/><Relationship Id="rId17" Type="http://schemas.openxmlformats.org/officeDocument/2006/relationships/slideLayout" Target="../slideLayouts/slideLayout307.xml"/><Relationship Id="rId25" Type="http://schemas.openxmlformats.org/officeDocument/2006/relationships/slideLayout" Target="../slideLayouts/slideLayout315.xml"/><Relationship Id="rId33" Type="http://schemas.openxmlformats.org/officeDocument/2006/relationships/slideLayout" Target="../slideLayouts/slideLayout323.xml"/><Relationship Id="rId38" Type="http://schemas.openxmlformats.org/officeDocument/2006/relationships/slideLayout" Target="../slideLayouts/slideLayout328.xml"/><Relationship Id="rId46" Type="http://schemas.openxmlformats.org/officeDocument/2006/relationships/slideLayout" Target="../slideLayouts/slideLayout336.xml"/><Relationship Id="rId5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theme" Target="../theme/theme7.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73.xml"/><Relationship Id="rId18" Type="http://schemas.openxmlformats.org/officeDocument/2006/relationships/slideLayout" Target="../slideLayouts/slideLayout378.xml"/><Relationship Id="rId26" Type="http://schemas.openxmlformats.org/officeDocument/2006/relationships/slideLayout" Target="../slideLayouts/slideLayout386.xml"/><Relationship Id="rId39" Type="http://schemas.openxmlformats.org/officeDocument/2006/relationships/slideLayout" Target="../slideLayouts/slideLayout399.xml"/><Relationship Id="rId21" Type="http://schemas.openxmlformats.org/officeDocument/2006/relationships/slideLayout" Target="../slideLayouts/slideLayout381.xml"/><Relationship Id="rId34" Type="http://schemas.openxmlformats.org/officeDocument/2006/relationships/slideLayout" Target="../slideLayouts/slideLayout394.xml"/><Relationship Id="rId42" Type="http://schemas.openxmlformats.org/officeDocument/2006/relationships/slideLayout" Target="../slideLayouts/slideLayout402.xml"/><Relationship Id="rId47" Type="http://schemas.openxmlformats.org/officeDocument/2006/relationships/slideLayout" Target="../slideLayouts/slideLayout407.xml"/><Relationship Id="rId50" Type="http://schemas.openxmlformats.org/officeDocument/2006/relationships/slideLayout" Target="../slideLayouts/slideLayout410.xml"/><Relationship Id="rId55" Type="http://schemas.openxmlformats.org/officeDocument/2006/relationships/slideLayout" Target="../slideLayouts/slideLayout415.xml"/><Relationship Id="rId7" Type="http://schemas.openxmlformats.org/officeDocument/2006/relationships/slideLayout" Target="../slideLayouts/slideLayout367.xml"/><Relationship Id="rId2" Type="http://schemas.openxmlformats.org/officeDocument/2006/relationships/slideLayout" Target="../slideLayouts/slideLayout362.xml"/><Relationship Id="rId16" Type="http://schemas.openxmlformats.org/officeDocument/2006/relationships/slideLayout" Target="../slideLayouts/slideLayout376.xml"/><Relationship Id="rId20" Type="http://schemas.openxmlformats.org/officeDocument/2006/relationships/slideLayout" Target="../slideLayouts/slideLayout380.xml"/><Relationship Id="rId29" Type="http://schemas.openxmlformats.org/officeDocument/2006/relationships/slideLayout" Target="../slideLayouts/slideLayout389.xml"/><Relationship Id="rId41" Type="http://schemas.openxmlformats.org/officeDocument/2006/relationships/slideLayout" Target="../slideLayouts/slideLayout401.xml"/><Relationship Id="rId54" Type="http://schemas.openxmlformats.org/officeDocument/2006/relationships/slideLayout" Target="../slideLayouts/slideLayout414.xml"/><Relationship Id="rId62" Type="http://schemas.openxmlformats.org/officeDocument/2006/relationships/hyperlink" Target="https://twitter.com/" TargetMode="Externa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24" Type="http://schemas.openxmlformats.org/officeDocument/2006/relationships/slideLayout" Target="../slideLayouts/slideLayout384.xml"/><Relationship Id="rId32" Type="http://schemas.openxmlformats.org/officeDocument/2006/relationships/slideLayout" Target="../slideLayouts/slideLayout392.xml"/><Relationship Id="rId37" Type="http://schemas.openxmlformats.org/officeDocument/2006/relationships/slideLayout" Target="../slideLayouts/slideLayout397.xml"/><Relationship Id="rId40" Type="http://schemas.openxmlformats.org/officeDocument/2006/relationships/slideLayout" Target="../slideLayouts/slideLayout400.xml"/><Relationship Id="rId45" Type="http://schemas.openxmlformats.org/officeDocument/2006/relationships/slideLayout" Target="../slideLayouts/slideLayout405.xml"/><Relationship Id="rId53" Type="http://schemas.openxmlformats.org/officeDocument/2006/relationships/slideLayout" Target="../slideLayouts/slideLayout413.xml"/><Relationship Id="rId58" Type="http://schemas.openxmlformats.org/officeDocument/2006/relationships/slideLayout" Target="../slideLayouts/slideLayout418.xml"/><Relationship Id="rId5" Type="http://schemas.openxmlformats.org/officeDocument/2006/relationships/slideLayout" Target="../slideLayouts/slideLayout365.xml"/><Relationship Id="rId15" Type="http://schemas.openxmlformats.org/officeDocument/2006/relationships/slideLayout" Target="../slideLayouts/slideLayout375.xml"/><Relationship Id="rId23" Type="http://schemas.openxmlformats.org/officeDocument/2006/relationships/slideLayout" Target="../slideLayouts/slideLayout383.xml"/><Relationship Id="rId28" Type="http://schemas.openxmlformats.org/officeDocument/2006/relationships/slideLayout" Target="../slideLayouts/slideLayout388.xml"/><Relationship Id="rId36" Type="http://schemas.openxmlformats.org/officeDocument/2006/relationships/slideLayout" Target="../slideLayouts/slideLayout396.xml"/><Relationship Id="rId49" Type="http://schemas.openxmlformats.org/officeDocument/2006/relationships/slideLayout" Target="../slideLayouts/slideLayout409.xml"/><Relationship Id="rId57" Type="http://schemas.openxmlformats.org/officeDocument/2006/relationships/slideLayout" Target="../slideLayouts/slideLayout417.xml"/><Relationship Id="rId61" Type="http://schemas.openxmlformats.org/officeDocument/2006/relationships/hyperlink" Target="https://www.linkedin.com/" TargetMode="External"/><Relationship Id="rId10" Type="http://schemas.openxmlformats.org/officeDocument/2006/relationships/slideLayout" Target="../slideLayouts/slideLayout370.xml"/><Relationship Id="rId19" Type="http://schemas.openxmlformats.org/officeDocument/2006/relationships/slideLayout" Target="../slideLayouts/slideLayout379.xml"/><Relationship Id="rId31" Type="http://schemas.openxmlformats.org/officeDocument/2006/relationships/slideLayout" Target="../slideLayouts/slideLayout391.xml"/><Relationship Id="rId44" Type="http://schemas.openxmlformats.org/officeDocument/2006/relationships/slideLayout" Target="../slideLayouts/slideLayout404.xml"/><Relationship Id="rId52" Type="http://schemas.openxmlformats.org/officeDocument/2006/relationships/slideLayout" Target="../slideLayouts/slideLayout412.xml"/><Relationship Id="rId60" Type="http://schemas.openxmlformats.org/officeDocument/2006/relationships/hyperlink" Target="https://www.facebook.com/" TargetMode="Externa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slideLayout" Target="../slideLayouts/slideLayout374.xml"/><Relationship Id="rId22" Type="http://schemas.openxmlformats.org/officeDocument/2006/relationships/slideLayout" Target="../slideLayouts/slideLayout382.xml"/><Relationship Id="rId27" Type="http://schemas.openxmlformats.org/officeDocument/2006/relationships/slideLayout" Target="../slideLayouts/slideLayout387.xml"/><Relationship Id="rId30" Type="http://schemas.openxmlformats.org/officeDocument/2006/relationships/slideLayout" Target="../slideLayouts/slideLayout390.xml"/><Relationship Id="rId35" Type="http://schemas.openxmlformats.org/officeDocument/2006/relationships/slideLayout" Target="../slideLayouts/slideLayout395.xml"/><Relationship Id="rId43" Type="http://schemas.openxmlformats.org/officeDocument/2006/relationships/slideLayout" Target="../slideLayouts/slideLayout403.xml"/><Relationship Id="rId48" Type="http://schemas.openxmlformats.org/officeDocument/2006/relationships/slideLayout" Target="../slideLayouts/slideLayout408.xml"/><Relationship Id="rId56" Type="http://schemas.openxmlformats.org/officeDocument/2006/relationships/slideLayout" Target="../slideLayouts/slideLayout416.xml"/><Relationship Id="rId8" Type="http://schemas.openxmlformats.org/officeDocument/2006/relationships/slideLayout" Target="../slideLayouts/slideLayout368.xml"/><Relationship Id="rId51" Type="http://schemas.openxmlformats.org/officeDocument/2006/relationships/slideLayout" Target="../slideLayouts/slideLayout411.xml"/><Relationship Id="rId3" Type="http://schemas.openxmlformats.org/officeDocument/2006/relationships/slideLayout" Target="../slideLayouts/slideLayout363.xml"/><Relationship Id="rId12" Type="http://schemas.openxmlformats.org/officeDocument/2006/relationships/slideLayout" Target="../slideLayouts/slideLayout372.xml"/><Relationship Id="rId17" Type="http://schemas.openxmlformats.org/officeDocument/2006/relationships/slideLayout" Target="../slideLayouts/slideLayout377.xml"/><Relationship Id="rId25" Type="http://schemas.openxmlformats.org/officeDocument/2006/relationships/slideLayout" Target="../slideLayouts/slideLayout385.xml"/><Relationship Id="rId33" Type="http://schemas.openxmlformats.org/officeDocument/2006/relationships/slideLayout" Target="../slideLayouts/slideLayout393.xml"/><Relationship Id="rId38" Type="http://schemas.openxmlformats.org/officeDocument/2006/relationships/slideLayout" Target="../slideLayouts/slideLayout398.xml"/><Relationship Id="rId46" Type="http://schemas.openxmlformats.org/officeDocument/2006/relationships/slideLayout" Target="../slideLayouts/slideLayout406.xml"/><Relationship Id="rId5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431.xml"/><Relationship Id="rId18" Type="http://schemas.openxmlformats.org/officeDocument/2006/relationships/slideLayout" Target="../slideLayouts/slideLayout436.xml"/><Relationship Id="rId26" Type="http://schemas.openxmlformats.org/officeDocument/2006/relationships/slideLayout" Target="../slideLayouts/slideLayout444.xml"/><Relationship Id="rId39" Type="http://schemas.openxmlformats.org/officeDocument/2006/relationships/slideLayout" Target="../slideLayouts/slideLayout457.xml"/><Relationship Id="rId21" Type="http://schemas.openxmlformats.org/officeDocument/2006/relationships/slideLayout" Target="../slideLayouts/slideLayout439.xml"/><Relationship Id="rId34" Type="http://schemas.openxmlformats.org/officeDocument/2006/relationships/slideLayout" Target="../slideLayouts/slideLayout452.xml"/><Relationship Id="rId42" Type="http://schemas.openxmlformats.org/officeDocument/2006/relationships/slideLayout" Target="../slideLayouts/slideLayout460.xml"/><Relationship Id="rId47" Type="http://schemas.openxmlformats.org/officeDocument/2006/relationships/slideLayout" Target="../slideLayouts/slideLayout465.xml"/><Relationship Id="rId50" Type="http://schemas.openxmlformats.org/officeDocument/2006/relationships/slideLayout" Target="../slideLayouts/slideLayout468.xml"/><Relationship Id="rId55" Type="http://schemas.openxmlformats.org/officeDocument/2006/relationships/slideLayout" Target="../slideLayouts/slideLayout473.xml"/><Relationship Id="rId7" Type="http://schemas.openxmlformats.org/officeDocument/2006/relationships/slideLayout" Target="../slideLayouts/slideLayout425.xml"/><Relationship Id="rId2" Type="http://schemas.openxmlformats.org/officeDocument/2006/relationships/slideLayout" Target="../slideLayouts/slideLayout420.xml"/><Relationship Id="rId16" Type="http://schemas.openxmlformats.org/officeDocument/2006/relationships/slideLayout" Target="../slideLayouts/slideLayout434.xml"/><Relationship Id="rId20" Type="http://schemas.openxmlformats.org/officeDocument/2006/relationships/slideLayout" Target="../slideLayouts/slideLayout438.xml"/><Relationship Id="rId29" Type="http://schemas.openxmlformats.org/officeDocument/2006/relationships/slideLayout" Target="../slideLayouts/slideLayout447.xml"/><Relationship Id="rId41" Type="http://schemas.openxmlformats.org/officeDocument/2006/relationships/slideLayout" Target="../slideLayouts/slideLayout459.xml"/><Relationship Id="rId54" Type="http://schemas.openxmlformats.org/officeDocument/2006/relationships/slideLayout" Target="../slideLayouts/slideLayout472.xml"/><Relationship Id="rId62" Type="http://schemas.openxmlformats.org/officeDocument/2006/relationships/hyperlink" Target="https://twitter.com/" TargetMode="Externa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24" Type="http://schemas.openxmlformats.org/officeDocument/2006/relationships/slideLayout" Target="../slideLayouts/slideLayout442.xml"/><Relationship Id="rId32" Type="http://schemas.openxmlformats.org/officeDocument/2006/relationships/slideLayout" Target="../slideLayouts/slideLayout450.xml"/><Relationship Id="rId37" Type="http://schemas.openxmlformats.org/officeDocument/2006/relationships/slideLayout" Target="../slideLayouts/slideLayout455.xml"/><Relationship Id="rId40" Type="http://schemas.openxmlformats.org/officeDocument/2006/relationships/slideLayout" Target="../slideLayouts/slideLayout458.xml"/><Relationship Id="rId45" Type="http://schemas.openxmlformats.org/officeDocument/2006/relationships/slideLayout" Target="../slideLayouts/slideLayout463.xml"/><Relationship Id="rId53" Type="http://schemas.openxmlformats.org/officeDocument/2006/relationships/slideLayout" Target="../slideLayouts/slideLayout471.xml"/><Relationship Id="rId58" Type="http://schemas.openxmlformats.org/officeDocument/2006/relationships/slideLayout" Target="../slideLayouts/slideLayout476.xml"/><Relationship Id="rId5" Type="http://schemas.openxmlformats.org/officeDocument/2006/relationships/slideLayout" Target="../slideLayouts/slideLayout423.xml"/><Relationship Id="rId15" Type="http://schemas.openxmlformats.org/officeDocument/2006/relationships/slideLayout" Target="../slideLayouts/slideLayout433.xml"/><Relationship Id="rId23" Type="http://schemas.openxmlformats.org/officeDocument/2006/relationships/slideLayout" Target="../slideLayouts/slideLayout441.xml"/><Relationship Id="rId28" Type="http://schemas.openxmlformats.org/officeDocument/2006/relationships/slideLayout" Target="../slideLayouts/slideLayout446.xml"/><Relationship Id="rId36" Type="http://schemas.openxmlformats.org/officeDocument/2006/relationships/slideLayout" Target="../slideLayouts/slideLayout454.xml"/><Relationship Id="rId49" Type="http://schemas.openxmlformats.org/officeDocument/2006/relationships/slideLayout" Target="../slideLayouts/slideLayout467.xml"/><Relationship Id="rId57" Type="http://schemas.openxmlformats.org/officeDocument/2006/relationships/slideLayout" Target="../slideLayouts/slideLayout475.xml"/><Relationship Id="rId61" Type="http://schemas.openxmlformats.org/officeDocument/2006/relationships/hyperlink" Target="https://www.linkedin.com/" TargetMode="External"/><Relationship Id="rId10" Type="http://schemas.openxmlformats.org/officeDocument/2006/relationships/slideLayout" Target="../slideLayouts/slideLayout428.xml"/><Relationship Id="rId19" Type="http://schemas.openxmlformats.org/officeDocument/2006/relationships/slideLayout" Target="../slideLayouts/slideLayout437.xml"/><Relationship Id="rId31" Type="http://schemas.openxmlformats.org/officeDocument/2006/relationships/slideLayout" Target="../slideLayouts/slideLayout449.xml"/><Relationship Id="rId44" Type="http://schemas.openxmlformats.org/officeDocument/2006/relationships/slideLayout" Target="../slideLayouts/slideLayout462.xml"/><Relationship Id="rId52" Type="http://schemas.openxmlformats.org/officeDocument/2006/relationships/slideLayout" Target="../slideLayouts/slideLayout470.xml"/><Relationship Id="rId60" Type="http://schemas.openxmlformats.org/officeDocument/2006/relationships/hyperlink" Target="https://www.facebook.com/" TargetMode="External"/><Relationship Id="rId4" Type="http://schemas.openxmlformats.org/officeDocument/2006/relationships/slideLayout" Target="../slideLayouts/slideLayout422.xml"/><Relationship Id="rId9" Type="http://schemas.openxmlformats.org/officeDocument/2006/relationships/slideLayout" Target="../slideLayouts/slideLayout427.xml"/><Relationship Id="rId14" Type="http://schemas.openxmlformats.org/officeDocument/2006/relationships/slideLayout" Target="../slideLayouts/slideLayout432.xml"/><Relationship Id="rId22" Type="http://schemas.openxmlformats.org/officeDocument/2006/relationships/slideLayout" Target="../slideLayouts/slideLayout440.xml"/><Relationship Id="rId27" Type="http://schemas.openxmlformats.org/officeDocument/2006/relationships/slideLayout" Target="../slideLayouts/slideLayout445.xml"/><Relationship Id="rId30" Type="http://schemas.openxmlformats.org/officeDocument/2006/relationships/slideLayout" Target="../slideLayouts/slideLayout448.xml"/><Relationship Id="rId35" Type="http://schemas.openxmlformats.org/officeDocument/2006/relationships/slideLayout" Target="../slideLayouts/slideLayout453.xml"/><Relationship Id="rId43" Type="http://schemas.openxmlformats.org/officeDocument/2006/relationships/slideLayout" Target="../slideLayouts/slideLayout461.xml"/><Relationship Id="rId48" Type="http://schemas.openxmlformats.org/officeDocument/2006/relationships/slideLayout" Target="../slideLayouts/slideLayout466.xml"/><Relationship Id="rId56" Type="http://schemas.openxmlformats.org/officeDocument/2006/relationships/slideLayout" Target="../slideLayouts/slideLayout474.xml"/><Relationship Id="rId8" Type="http://schemas.openxmlformats.org/officeDocument/2006/relationships/slideLayout" Target="../slideLayouts/slideLayout426.xml"/><Relationship Id="rId51" Type="http://schemas.openxmlformats.org/officeDocument/2006/relationships/slideLayout" Target="../slideLayouts/slideLayout469.xml"/><Relationship Id="rId3" Type="http://schemas.openxmlformats.org/officeDocument/2006/relationships/slideLayout" Target="../slideLayouts/slideLayout421.xml"/><Relationship Id="rId12" Type="http://schemas.openxmlformats.org/officeDocument/2006/relationships/slideLayout" Target="../slideLayouts/slideLayout430.xml"/><Relationship Id="rId17" Type="http://schemas.openxmlformats.org/officeDocument/2006/relationships/slideLayout" Target="../slideLayouts/slideLayout435.xml"/><Relationship Id="rId25" Type="http://schemas.openxmlformats.org/officeDocument/2006/relationships/slideLayout" Target="../slideLayouts/slideLayout443.xml"/><Relationship Id="rId33" Type="http://schemas.openxmlformats.org/officeDocument/2006/relationships/slideLayout" Target="../slideLayouts/slideLayout451.xml"/><Relationship Id="rId38" Type="http://schemas.openxmlformats.org/officeDocument/2006/relationships/slideLayout" Target="../slideLayouts/slideLayout456.xml"/><Relationship Id="rId46" Type="http://schemas.openxmlformats.org/officeDocument/2006/relationships/slideLayout" Target="../slideLayouts/slideLayout464.xml"/><Relationship Id="rId5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8433938" y="6303346"/>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i9 presentation to Joe Smith</a:t>
            </a:r>
          </a:p>
        </p:txBody>
      </p:sp>
      <p:sp>
        <p:nvSpPr>
          <p:cNvPr id="7" name="Slide Number Placeholder 5"/>
          <p:cNvSpPr txBox="1">
            <a:spLocks/>
          </p:cNvSpPr>
          <p:nvPr userDrawn="1"/>
        </p:nvSpPr>
        <p:spPr>
          <a:xfrm>
            <a:off x="814963" y="6293087"/>
            <a:ext cx="139424"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pPr algn="ctr"/>
              <a:t>‹#›</a:t>
            </a:fld>
            <a:endParaRPr lang="en-US" sz="1200" dirty="0"/>
          </a:p>
        </p:txBody>
      </p:sp>
      <p:sp>
        <p:nvSpPr>
          <p:cNvPr id="10" name="Oval 9"/>
          <p:cNvSpPr/>
          <p:nvPr/>
        </p:nvSpPr>
        <p:spPr>
          <a:xfrm>
            <a:off x="718075"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Oval 15"/>
          <p:cNvSpPr/>
          <p:nvPr/>
        </p:nvSpPr>
        <p:spPr>
          <a:xfrm>
            <a:off x="281861"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7" name="Rectangle 9"/>
          <p:cNvSpPr/>
          <p:nvPr/>
        </p:nvSpPr>
        <p:spPr>
          <a:xfrm rot="2700000">
            <a:off x="426720"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 name="Oval 13"/>
          <p:cNvSpPr/>
          <p:nvPr/>
        </p:nvSpPr>
        <p:spPr>
          <a:xfrm rot="10800000">
            <a:off x="1154288"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 name="Rectangle 9"/>
          <p:cNvSpPr/>
          <p:nvPr/>
        </p:nvSpPr>
        <p:spPr>
          <a:xfrm rot="13500000">
            <a:off x="1252512"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9" name="Freeform 6"/>
          <p:cNvSpPr>
            <a:spLocks/>
          </p:cNvSpPr>
          <p:nvPr/>
        </p:nvSpPr>
        <p:spPr bwMode="auto">
          <a:xfrm>
            <a:off x="10833553" y="6390365"/>
            <a:ext cx="64135" cy="13780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0" name="Freeform 7"/>
          <p:cNvSpPr>
            <a:spLocks noEditPoints="1"/>
          </p:cNvSpPr>
          <p:nvPr/>
        </p:nvSpPr>
        <p:spPr bwMode="auto">
          <a:xfrm>
            <a:off x="11230723" y="6387435"/>
            <a:ext cx="142220" cy="13650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1" name="Freeform 8"/>
          <p:cNvSpPr>
            <a:spLocks/>
          </p:cNvSpPr>
          <p:nvPr/>
        </p:nvSpPr>
        <p:spPr bwMode="auto">
          <a:xfrm>
            <a:off x="11661065" y="6399834"/>
            <a:ext cx="153964" cy="125761"/>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2" name="Oval 21"/>
          <p:cNvSpPr/>
          <p:nvPr userDrawn="1"/>
        </p:nvSpPr>
        <p:spPr>
          <a:xfrm>
            <a:off x="11135232"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3" name="Oval 22"/>
          <p:cNvSpPr/>
          <p:nvPr userDrawn="1"/>
        </p:nvSpPr>
        <p:spPr>
          <a:xfrm>
            <a:off x="10699019"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4" name="Oval 23"/>
          <p:cNvSpPr/>
          <p:nvPr userDrawn="1"/>
        </p:nvSpPr>
        <p:spPr>
          <a:xfrm rot="10800000">
            <a:off x="11571445"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18" name="Rectangle 17">
            <a:hlinkClick r:id="rId60"/>
          </p:cNvPr>
          <p:cNvSpPr/>
          <p:nvPr userDrawn="1"/>
        </p:nvSpPr>
        <p:spPr>
          <a:xfrm>
            <a:off x="10658932"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hlinkClick r:id="rId61"/>
          </p:cNvPr>
          <p:cNvSpPr/>
          <p:nvPr userDrawn="1"/>
        </p:nvSpPr>
        <p:spPr>
          <a:xfrm>
            <a:off x="11092939"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hlinkClick r:id="rId62"/>
          </p:cNvPr>
          <p:cNvSpPr/>
          <p:nvPr userDrawn="1"/>
        </p:nvSpPr>
        <p:spPr>
          <a:xfrm>
            <a:off x="11536877"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ction Button: Forward or Next 26">
            <a:hlinkClick r:id="" action="ppaction://hlinkshowjump?jump=nextslide" highlightClick="1"/>
          </p:cNvPr>
          <p:cNvSpPr/>
          <p:nvPr userDrawn="1"/>
        </p:nvSpPr>
        <p:spPr>
          <a:xfrm>
            <a:off x="1127078" y="6259096"/>
            <a:ext cx="402336" cy="402336"/>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8" name="Action Button: Back or Previous 27">
            <a:hlinkClick r:id="" action="ppaction://hlinkshowjump?jump=previousslide" highlightClick="1"/>
          </p:cNvPr>
          <p:cNvSpPr/>
          <p:nvPr userDrawn="1"/>
        </p:nvSpPr>
        <p:spPr>
          <a:xfrm>
            <a:off x="249959" y="6251322"/>
            <a:ext cx="402336" cy="402336"/>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37661967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2" r:id="rId38"/>
    <p:sldLayoutId id="2147483713" r:id="rId39"/>
    <p:sldLayoutId id="2147483714" r:id="rId40"/>
    <p:sldLayoutId id="2147483715" r:id="rId41"/>
    <p:sldLayoutId id="2147483716" r:id="rId42"/>
    <p:sldLayoutId id="2147483717" r:id="rId43"/>
    <p:sldLayoutId id="2147483718" r:id="rId44"/>
    <p:sldLayoutId id="2147483719" r:id="rId45"/>
    <p:sldLayoutId id="2147483720" r:id="rId46"/>
    <p:sldLayoutId id="2147483721" r:id="rId47"/>
    <p:sldLayoutId id="2147483722" r:id="rId48"/>
    <p:sldLayoutId id="2147483723" r:id="rId49"/>
    <p:sldLayoutId id="2147483724" r:id="rId50"/>
    <p:sldLayoutId id="2147483725" r:id="rId51"/>
    <p:sldLayoutId id="2147483726" r:id="rId52"/>
    <p:sldLayoutId id="2147483727" r:id="rId53"/>
    <p:sldLayoutId id="2147483728" r:id="rId54"/>
    <p:sldLayoutId id="2147483729" r:id="rId55"/>
    <p:sldLayoutId id="2147483730" r:id="rId56"/>
    <p:sldLayoutId id="2147483731" r:id="rId57"/>
    <p:sldLayoutId id="2147483732" r:id="rId58"/>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8433938" y="6303346"/>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i9 presentation to Joe Smith</a:t>
            </a:r>
          </a:p>
        </p:txBody>
      </p:sp>
      <p:sp>
        <p:nvSpPr>
          <p:cNvPr id="7" name="Slide Number Placeholder 5"/>
          <p:cNvSpPr txBox="1">
            <a:spLocks/>
          </p:cNvSpPr>
          <p:nvPr userDrawn="1"/>
        </p:nvSpPr>
        <p:spPr>
          <a:xfrm>
            <a:off x="814963" y="6293087"/>
            <a:ext cx="139424"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pPr algn="ctr"/>
              <a:t>‹#›</a:t>
            </a:fld>
            <a:endParaRPr lang="en-US" sz="1200" dirty="0"/>
          </a:p>
        </p:txBody>
      </p:sp>
      <p:sp>
        <p:nvSpPr>
          <p:cNvPr id="10" name="Oval 9"/>
          <p:cNvSpPr/>
          <p:nvPr/>
        </p:nvSpPr>
        <p:spPr>
          <a:xfrm>
            <a:off x="718075"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Oval 15"/>
          <p:cNvSpPr/>
          <p:nvPr/>
        </p:nvSpPr>
        <p:spPr>
          <a:xfrm>
            <a:off x="281861"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7" name="Rectangle 9"/>
          <p:cNvSpPr/>
          <p:nvPr/>
        </p:nvSpPr>
        <p:spPr>
          <a:xfrm rot="2700000">
            <a:off x="426720"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 name="Oval 13"/>
          <p:cNvSpPr/>
          <p:nvPr/>
        </p:nvSpPr>
        <p:spPr>
          <a:xfrm rot="10800000">
            <a:off x="1154288"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 name="Rectangle 9"/>
          <p:cNvSpPr/>
          <p:nvPr/>
        </p:nvSpPr>
        <p:spPr>
          <a:xfrm rot="13500000">
            <a:off x="1252512"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9" name="Freeform 6"/>
          <p:cNvSpPr>
            <a:spLocks/>
          </p:cNvSpPr>
          <p:nvPr/>
        </p:nvSpPr>
        <p:spPr bwMode="auto">
          <a:xfrm>
            <a:off x="10833553" y="6390365"/>
            <a:ext cx="64135" cy="13780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0" name="Freeform 7"/>
          <p:cNvSpPr>
            <a:spLocks noEditPoints="1"/>
          </p:cNvSpPr>
          <p:nvPr/>
        </p:nvSpPr>
        <p:spPr bwMode="auto">
          <a:xfrm>
            <a:off x="11230723" y="6387435"/>
            <a:ext cx="142220" cy="13650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1" name="Freeform 8"/>
          <p:cNvSpPr>
            <a:spLocks/>
          </p:cNvSpPr>
          <p:nvPr/>
        </p:nvSpPr>
        <p:spPr bwMode="auto">
          <a:xfrm>
            <a:off x="11661065" y="6399834"/>
            <a:ext cx="153964" cy="125761"/>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2" name="Oval 21"/>
          <p:cNvSpPr/>
          <p:nvPr userDrawn="1"/>
        </p:nvSpPr>
        <p:spPr>
          <a:xfrm>
            <a:off x="11135232"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3" name="Oval 22"/>
          <p:cNvSpPr/>
          <p:nvPr userDrawn="1"/>
        </p:nvSpPr>
        <p:spPr>
          <a:xfrm>
            <a:off x="10699019"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4" name="Oval 23"/>
          <p:cNvSpPr/>
          <p:nvPr userDrawn="1"/>
        </p:nvSpPr>
        <p:spPr>
          <a:xfrm rot="10800000">
            <a:off x="11571445"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18" name="Rectangle 17">
            <a:hlinkClick r:id="rId60"/>
          </p:cNvPr>
          <p:cNvSpPr/>
          <p:nvPr userDrawn="1"/>
        </p:nvSpPr>
        <p:spPr>
          <a:xfrm>
            <a:off x="10658932"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hlinkClick r:id="rId61"/>
          </p:cNvPr>
          <p:cNvSpPr/>
          <p:nvPr userDrawn="1"/>
        </p:nvSpPr>
        <p:spPr>
          <a:xfrm>
            <a:off x="11092939"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hlinkClick r:id="rId62"/>
          </p:cNvPr>
          <p:cNvSpPr/>
          <p:nvPr userDrawn="1"/>
        </p:nvSpPr>
        <p:spPr>
          <a:xfrm>
            <a:off x="11536877"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ction Button: Forward or Next 26">
            <a:hlinkClick r:id="" action="ppaction://hlinkshowjump?jump=nextslide" highlightClick="1"/>
          </p:cNvPr>
          <p:cNvSpPr/>
          <p:nvPr userDrawn="1"/>
        </p:nvSpPr>
        <p:spPr>
          <a:xfrm>
            <a:off x="1127078" y="6259096"/>
            <a:ext cx="402336" cy="402336"/>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8" name="Action Button: Back or Previous 27">
            <a:hlinkClick r:id="" action="ppaction://hlinkshowjump?jump=previousslide" highlightClick="1"/>
          </p:cNvPr>
          <p:cNvSpPr/>
          <p:nvPr userDrawn="1"/>
        </p:nvSpPr>
        <p:spPr>
          <a:xfrm>
            <a:off x="249959" y="6251322"/>
            <a:ext cx="402336" cy="402336"/>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17469702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 id="2147483768" r:id="rId35"/>
    <p:sldLayoutId id="2147483769" r:id="rId36"/>
    <p:sldLayoutId id="2147483770" r:id="rId37"/>
    <p:sldLayoutId id="2147483771" r:id="rId38"/>
    <p:sldLayoutId id="2147483772" r:id="rId39"/>
    <p:sldLayoutId id="2147483773" r:id="rId40"/>
    <p:sldLayoutId id="2147483774" r:id="rId41"/>
    <p:sldLayoutId id="2147483775" r:id="rId42"/>
    <p:sldLayoutId id="2147483776" r:id="rId43"/>
    <p:sldLayoutId id="2147483777" r:id="rId44"/>
    <p:sldLayoutId id="2147483778" r:id="rId45"/>
    <p:sldLayoutId id="2147483779" r:id="rId46"/>
    <p:sldLayoutId id="2147483780" r:id="rId47"/>
    <p:sldLayoutId id="2147483781" r:id="rId48"/>
    <p:sldLayoutId id="2147483782" r:id="rId49"/>
    <p:sldLayoutId id="2147483783" r:id="rId50"/>
    <p:sldLayoutId id="2147483784" r:id="rId51"/>
    <p:sldLayoutId id="2147483785" r:id="rId52"/>
    <p:sldLayoutId id="2147483786" r:id="rId53"/>
    <p:sldLayoutId id="2147483787" r:id="rId54"/>
    <p:sldLayoutId id="2147483788" r:id="rId55"/>
    <p:sldLayoutId id="2147483789" r:id="rId56"/>
    <p:sldLayoutId id="2147483790" r:id="rId57"/>
    <p:sldLayoutId id="2147483791" r:id="rId58"/>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8433938" y="6303346"/>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i9 presentation to Joe Smith</a:t>
            </a:r>
          </a:p>
        </p:txBody>
      </p:sp>
      <p:sp>
        <p:nvSpPr>
          <p:cNvPr id="7" name="Slide Number Placeholder 5"/>
          <p:cNvSpPr txBox="1">
            <a:spLocks/>
          </p:cNvSpPr>
          <p:nvPr userDrawn="1"/>
        </p:nvSpPr>
        <p:spPr>
          <a:xfrm>
            <a:off x="814963" y="6293087"/>
            <a:ext cx="139424"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pPr algn="ctr"/>
              <a:t>‹#›</a:t>
            </a:fld>
            <a:endParaRPr lang="en-US" sz="1200" dirty="0"/>
          </a:p>
        </p:txBody>
      </p:sp>
      <p:sp>
        <p:nvSpPr>
          <p:cNvPr id="10" name="Oval 9"/>
          <p:cNvSpPr/>
          <p:nvPr/>
        </p:nvSpPr>
        <p:spPr>
          <a:xfrm>
            <a:off x="718075"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Oval 15"/>
          <p:cNvSpPr/>
          <p:nvPr/>
        </p:nvSpPr>
        <p:spPr>
          <a:xfrm>
            <a:off x="281861"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7" name="Rectangle 9"/>
          <p:cNvSpPr/>
          <p:nvPr/>
        </p:nvSpPr>
        <p:spPr>
          <a:xfrm rot="2700000">
            <a:off x="426720"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 name="Oval 13"/>
          <p:cNvSpPr/>
          <p:nvPr/>
        </p:nvSpPr>
        <p:spPr>
          <a:xfrm rot="10800000">
            <a:off x="1154288"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 name="Rectangle 9"/>
          <p:cNvSpPr/>
          <p:nvPr/>
        </p:nvSpPr>
        <p:spPr>
          <a:xfrm rot="13500000">
            <a:off x="1252512"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9" name="Freeform 6"/>
          <p:cNvSpPr>
            <a:spLocks/>
          </p:cNvSpPr>
          <p:nvPr/>
        </p:nvSpPr>
        <p:spPr bwMode="auto">
          <a:xfrm>
            <a:off x="10833553" y="6390365"/>
            <a:ext cx="64135" cy="13780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0" name="Freeform 7"/>
          <p:cNvSpPr>
            <a:spLocks noEditPoints="1"/>
          </p:cNvSpPr>
          <p:nvPr/>
        </p:nvSpPr>
        <p:spPr bwMode="auto">
          <a:xfrm>
            <a:off x="11230723" y="6387435"/>
            <a:ext cx="142220" cy="13650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1" name="Freeform 8"/>
          <p:cNvSpPr>
            <a:spLocks/>
          </p:cNvSpPr>
          <p:nvPr/>
        </p:nvSpPr>
        <p:spPr bwMode="auto">
          <a:xfrm>
            <a:off x="11661065" y="6399834"/>
            <a:ext cx="153964" cy="125761"/>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2" name="Oval 21"/>
          <p:cNvSpPr/>
          <p:nvPr userDrawn="1"/>
        </p:nvSpPr>
        <p:spPr>
          <a:xfrm>
            <a:off x="11135232"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3" name="Oval 22"/>
          <p:cNvSpPr/>
          <p:nvPr userDrawn="1"/>
        </p:nvSpPr>
        <p:spPr>
          <a:xfrm>
            <a:off x="10699019"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4" name="Oval 23"/>
          <p:cNvSpPr/>
          <p:nvPr userDrawn="1"/>
        </p:nvSpPr>
        <p:spPr>
          <a:xfrm rot="10800000">
            <a:off x="11571445"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18" name="Rectangle 17">
            <a:hlinkClick r:id="rId60"/>
          </p:cNvPr>
          <p:cNvSpPr/>
          <p:nvPr userDrawn="1"/>
        </p:nvSpPr>
        <p:spPr>
          <a:xfrm>
            <a:off x="10658932"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hlinkClick r:id="rId61"/>
          </p:cNvPr>
          <p:cNvSpPr/>
          <p:nvPr userDrawn="1"/>
        </p:nvSpPr>
        <p:spPr>
          <a:xfrm>
            <a:off x="11092939"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hlinkClick r:id="rId62"/>
          </p:cNvPr>
          <p:cNvSpPr/>
          <p:nvPr userDrawn="1"/>
        </p:nvSpPr>
        <p:spPr>
          <a:xfrm>
            <a:off x="11536877"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ction Button: Forward or Next 26">
            <a:hlinkClick r:id="" action="ppaction://hlinkshowjump?jump=nextslide" highlightClick="1"/>
          </p:cNvPr>
          <p:cNvSpPr/>
          <p:nvPr userDrawn="1"/>
        </p:nvSpPr>
        <p:spPr>
          <a:xfrm>
            <a:off x="1127078" y="6259096"/>
            <a:ext cx="402336" cy="402336"/>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8" name="Action Button: Back or Previous 27">
            <a:hlinkClick r:id="" action="ppaction://hlinkshowjump?jump=previousslide" highlightClick="1"/>
          </p:cNvPr>
          <p:cNvSpPr/>
          <p:nvPr userDrawn="1"/>
        </p:nvSpPr>
        <p:spPr>
          <a:xfrm>
            <a:off x="249959" y="6251322"/>
            <a:ext cx="402336" cy="402336"/>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44294116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 id="2147483824" r:id="rId32"/>
    <p:sldLayoutId id="2147483825" r:id="rId33"/>
    <p:sldLayoutId id="2147483826" r:id="rId34"/>
    <p:sldLayoutId id="2147483827" r:id="rId35"/>
    <p:sldLayoutId id="2147483828" r:id="rId36"/>
    <p:sldLayoutId id="2147483829" r:id="rId37"/>
    <p:sldLayoutId id="2147483830" r:id="rId38"/>
    <p:sldLayoutId id="2147483831" r:id="rId39"/>
    <p:sldLayoutId id="2147483832" r:id="rId40"/>
    <p:sldLayoutId id="2147483833" r:id="rId41"/>
    <p:sldLayoutId id="2147483834" r:id="rId42"/>
    <p:sldLayoutId id="2147483835" r:id="rId43"/>
    <p:sldLayoutId id="2147483836" r:id="rId44"/>
    <p:sldLayoutId id="2147483837" r:id="rId45"/>
    <p:sldLayoutId id="2147483838" r:id="rId46"/>
    <p:sldLayoutId id="2147483839" r:id="rId47"/>
    <p:sldLayoutId id="2147483840" r:id="rId48"/>
    <p:sldLayoutId id="2147483841" r:id="rId49"/>
    <p:sldLayoutId id="2147483842" r:id="rId50"/>
    <p:sldLayoutId id="2147483843" r:id="rId51"/>
    <p:sldLayoutId id="2147483844" r:id="rId52"/>
    <p:sldLayoutId id="2147483845" r:id="rId53"/>
    <p:sldLayoutId id="2147483846" r:id="rId54"/>
    <p:sldLayoutId id="2147483847" r:id="rId55"/>
    <p:sldLayoutId id="2147483848" r:id="rId56"/>
    <p:sldLayoutId id="2147483849" r:id="rId57"/>
    <p:sldLayoutId id="2147483850" r:id="rId58"/>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8433938" y="6303346"/>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i9 presentation to Joe Smith</a:t>
            </a:r>
          </a:p>
        </p:txBody>
      </p:sp>
      <p:sp>
        <p:nvSpPr>
          <p:cNvPr id="7" name="Slide Number Placeholder 5"/>
          <p:cNvSpPr txBox="1">
            <a:spLocks/>
          </p:cNvSpPr>
          <p:nvPr userDrawn="1"/>
        </p:nvSpPr>
        <p:spPr>
          <a:xfrm>
            <a:off x="814963" y="6293087"/>
            <a:ext cx="139424"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pPr algn="ctr"/>
              <a:t>‹#›</a:t>
            </a:fld>
            <a:endParaRPr lang="en-US" sz="1200" dirty="0"/>
          </a:p>
        </p:txBody>
      </p:sp>
      <p:sp>
        <p:nvSpPr>
          <p:cNvPr id="10" name="Oval 9"/>
          <p:cNvSpPr/>
          <p:nvPr/>
        </p:nvSpPr>
        <p:spPr>
          <a:xfrm>
            <a:off x="718075"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Oval 15"/>
          <p:cNvSpPr/>
          <p:nvPr/>
        </p:nvSpPr>
        <p:spPr>
          <a:xfrm>
            <a:off x="281861"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7" name="Rectangle 9"/>
          <p:cNvSpPr/>
          <p:nvPr/>
        </p:nvSpPr>
        <p:spPr>
          <a:xfrm rot="2700000">
            <a:off x="426720"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 name="Oval 13"/>
          <p:cNvSpPr/>
          <p:nvPr/>
        </p:nvSpPr>
        <p:spPr>
          <a:xfrm rot="10800000">
            <a:off x="1154288"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 name="Rectangle 9"/>
          <p:cNvSpPr/>
          <p:nvPr/>
        </p:nvSpPr>
        <p:spPr>
          <a:xfrm rot="13500000">
            <a:off x="1252512"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9" name="Freeform 6"/>
          <p:cNvSpPr>
            <a:spLocks/>
          </p:cNvSpPr>
          <p:nvPr/>
        </p:nvSpPr>
        <p:spPr bwMode="auto">
          <a:xfrm>
            <a:off x="10833553" y="6390365"/>
            <a:ext cx="64135" cy="13780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0" name="Freeform 7"/>
          <p:cNvSpPr>
            <a:spLocks noEditPoints="1"/>
          </p:cNvSpPr>
          <p:nvPr/>
        </p:nvSpPr>
        <p:spPr bwMode="auto">
          <a:xfrm>
            <a:off x="11230723" y="6387435"/>
            <a:ext cx="142220" cy="13650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1" name="Freeform 8"/>
          <p:cNvSpPr>
            <a:spLocks/>
          </p:cNvSpPr>
          <p:nvPr/>
        </p:nvSpPr>
        <p:spPr bwMode="auto">
          <a:xfrm>
            <a:off x="11661065" y="6399834"/>
            <a:ext cx="153964" cy="125761"/>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2" name="Oval 21"/>
          <p:cNvSpPr/>
          <p:nvPr userDrawn="1"/>
        </p:nvSpPr>
        <p:spPr>
          <a:xfrm>
            <a:off x="11135232"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3" name="Oval 22"/>
          <p:cNvSpPr/>
          <p:nvPr userDrawn="1"/>
        </p:nvSpPr>
        <p:spPr>
          <a:xfrm>
            <a:off x="10699019"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4" name="Oval 23"/>
          <p:cNvSpPr/>
          <p:nvPr userDrawn="1"/>
        </p:nvSpPr>
        <p:spPr>
          <a:xfrm rot="10800000">
            <a:off x="11571445"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18" name="Rectangle 17">
            <a:hlinkClick r:id="rId60"/>
          </p:cNvPr>
          <p:cNvSpPr/>
          <p:nvPr userDrawn="1"/>
        </p:nvSpPr>
        <p:spPr>
          <a:xfrm>
            <a:off x="10658932"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hlinkClick r:id="rId61"/>
          </p:cNvPr>
          <p:cNvSpPr/>
          <p:nvPr userDrawn="1"/>
        </p:nvSpPr>
        <p:spPr>
          <a:xfrm>
            <a:off x="11092939"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hlinkClick r:id="rId62"/>
          </p:cNvPr>
          <p:cNvSpPr/>
          <p:nvPr userDrawn="1"/>
        </p:nvSpPr>
        <p:spPr>
          <a:xfrm>
            <a:off x="11536877"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ction Button: Forward or Next 26">
            <a:hlinkClick r:id="" action="ppaction://hlinkshowjump?jump=nextslide" highlightClick="1"/>
          </p:cNvPr>
          <p:cNvSpPr/>
          <p:nvPr userDrawn="1"/>
        </p:nvSpPr>
        <p:spPr>
          <a:xfrm>
            <a:off x="1127078" y="6259096"/>
            <a:ext cx="402336" cy="402336"/>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8" name="Action Button: Back or Previous 27">
            <a:hlinkClick r:id="" action="ppaction://hlinkshowjump?jump=previousslide" highlightClick="1"/>
          </p:cNvPr>
          <p:cNvSpPr/>
          <p:nvPr userDrawn="1"/>
        </p:nvSpPr>
        <p:spPr>
          <a:xfrm>
            <a:off x="249959" y="6251322"/>
            <a:ext cx="402336" cy="402336"/>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94207698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 id="2147483940" r:id="rId22"/>
    <p:sldLayoutId id="2147483941" r:id="rId23"/>
    <p:sldLayoutId id="2147483942" r:id="rId24"/>
    <p:sldLayoutId id="2147483943" r:id="rId25"/>
    <p:sldLayoutId id="2147483944" r:id="rId26"/>
    <p:sldLayoutId id="2147483945" r:id="rId27"/>
    <p:sldLayoutId id="2147483946" r:id="rId28"/>
    <p:sldLayoutId id="2147483947" r:id="rId29"/>
    <p:sldLayoutId id="2147483948" r:id="rId30"/>
    <p:sldLayoutId id="2147483949" r:id="rId31"/>
    <p:sldLayoutId id="2147483950" r:id="rId32"/>
    <p:sldLayoutId id="2147483951" r:id="rId33"/>
    <p:sldLayoutId id="2147483952" r:id="rId34"/>
    <p:sldLayoutId id="2147483953" r:id="rId35"/>
    <p:sldLayoutId id="2147483954" r:id="rId36"/>
    <p:sldLayoutId id="2147483955" r:id="rId37"/>
    <p:sldLayoutId id="2147483956" r:id="rId38"/>
    <p:sldLayoutId id="2147483957" r:id="rId39"/>
    <p:sldLayoutId id="2147483958" r:id="rId40"/>
    <p:sldLayoutId id="2147483959" r:id="rId41"/>
    <p:sldLayoutId id="2147483960" r:id="rId42"/>
    <p:sldLayoutId id="2147483961" r:id="rId43"/>
    <p:sldLayoutId id="2147483962" r:id="rId44"/>
    <p:sldLayoutId id="2147483963" r:id="rId45"/>
    <p:sldLayoutId id="2147483964" r:id="rId46"/>
    <p:sldLayoutId id="2147483965" r:id="rId47"/>
    <p:sldLayoutId id="2147483966" r:id="rId48"/>
    <p:sldLayoutId id="2147483967" r:id="rId49"/>
    <p:sldLayoutId id="2147483968" r:id="rId50"/>
    <p:sldLayoutId id="2147483969" r:id="rId51"/>
    <p:sldLayoutId id="2147483970" r:id="rId52"/>
    <p:sldLayoutId id="2147483971" r:id="rId53"/>
    <p:sldLayoutId id="2147483972" r:id="rId54"/>
    <p:sldLayoutId id="2147483973" r:id="rId55"/>
    <p:sldLayoutId id="2147483974" r:id="rId56"/>
    <p:sldLayoutId id="2147483975" r:id="rId57"/>
    <p:sldLayoutId id="2147483976" r:id="rId58"/>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8433938" y="6303346"/>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i9 presentation to Joe Smith</a:t>
            </a:r>
          </a:p>
        </p:txBody>
      </p:sp>
      <p:sp>
        <p:nvSpPr>
          <p:cNvPr id="7" name="Slide Number Placeholder 5"/>
          <p:cNvSpPr txBox="1">
            <a:spLocks/>
          </p:cNvSpPr>
          <p:nvPr userDrawn="1"/>
        </p:nvSpPr>
        <p:spPr>
          <a:xfrm>
            <a:off x="814963" y="6293087"/>
            <a:ext cx="139424"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pPr algn="ctr"/>
              <a:t>‹#›</a:t>
            </a:fld>
            <a:endParaRPr lang="en-US" sz="1200" dirty="0"/>
          </a:p>
        </p:txBody>
      </p:sp>
      <p:sp>
        <p:nvSpPr>
          <p:cNvPr id="10" name="Oval 9"/>
          <p:cNvSpPr/>
          <p:nvPr/>
        </p:nvSpPr>
        <p:spPr>
          <a:xfrm>
            <a:off x="718075"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Oval 15"/>
          <p:cNvSpPr/>
          <p:nvPr/>
        </p:nvSpPr>
        <p:spPr>
          <a:xfrm>
            <a:off x="281861"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7" name="Rectangle 9"/>
          <p:cNvSpPr/>
          <p:nvPr/>
        </p:nvSpPr>
        <p:spPr>
          <a:xfrm rot="2700000">
            <a:off x="426720"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 name="Oval 13"/>
          <p:cNvSpPr/>
          <p:nvPr/>
        </p:nvSpPr>
        <p:spPr>
          <a:xfrm rot="10800000">
            <a:off x="1154288"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 name="Rectangle 9"/>
          <p:cNvSpPr/>
          <p:nvPr/>
        </p:nvSpPr>
        <p:spPr>
          <a:xfrm rot="13500000">
            <a:off x="1252512"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9" name="Freeform 6"/>
          <p:cNvSpPr>
            <a:spLocks/>
          </p:cNvSpPr>
          <p:nvPr/>
        </p:nvSpPr>
        <p:spPr bwMode="auto">
          <a:xfrm>
            <a:off x="10833553" y="6390365"/>
            <a:ext cx="64135" cy="13780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0" name="Freeform 7"/>
          <p:cNvSpPr>
            <a:spLocks noEditPoints="1"/>
          </p:cNvSpPr>
          <p:nvPr/>
        </p:nvSpPr>
        <p:spPr bwMode="auto">
          <a:xfrm>
            <a:off x="11230723" y="6387435"/>
            <a:ext cx="142220" cy="13650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1" name="Freeform 8"/>
          <p:cNvSpPr>
            <a:spLocks/>
          </p:cNvSpPr>
          <p:nvPr/>
        </p:nvSpPr>
        <p:spPr bwMode="auto">
          <a:xfrm>
            <a:off x="11661065" y="6399834"/>
            <a:ext cx="153964" cy="125761"/>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2" name="Oval 21"/>
          <p:cNvSpPr/>
          <p:nvPr userDrawn="1"/>
        </p:nvSpPr>
        <p:spPr>
          <a:xfrm>
            <a:off x="11135232"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3" name="Oval 22"/>
          <p:cNvSpPr/>
          <p:nvPr userDrawn="1"/>
        </p:nvSpPr>
        <p:spPr>
          <a:xfrm>
            <a:off x="10699019"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4" name="Oval 23"/>
          <p:cNvSpPr/>
          <p:nvPr userDrawn="1"/>
        </p:nvSpPr>
        <p:spPr>
          <a:xfrm rot="10800000">
            <a:off x="11571445"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18" name="Rectangle 17">
            <a:hlinkClick r:id="rId60"/>
          </p:cNvPr>
          <p:cNvSpPr/>
          <p:nvPr userDrawn="1"/>
        </p:nvSpPr>
        <p:spPr>
          <a:xfrm>
            <a:off x="10658932"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hlinkClick r:id="rId61"/>
          </p:cNvPr>
          <p:cNvSpPr/>
          <p:nvPr userDrawn="1"/>
        </p:nvSpPr>
        <p:spPr>
          <a:xfrm>
            <a:off x="11092939"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hlinkClick r:id="rId62"/>
          </p:cNvPr>
          <p:cNvSpPr/>
          <p:nvPr userDrawn="1"/>
        </p:nvSpPr>
        <p:spPr>
          <a:xfrm>
            <a:off x="11536877"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ction Button: Forward or Next 26">
            <a:hlinkClick r:id="" action="ppaction://hlinkshowjump?jump=nextslide" highlightClick="1"/>
          </p:cNvPr>
          <p:cNvSpPr/>
          <p:nvPr userDrawn="1"/>
        </p:nvSpPr>
        <p:spPr>
          <a:xfrm>
            <a:off x="1127078" y="6259096"/>
            <a:ext cx="402336" cy="402336"/>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8" name="Action Button: Back or Previous 27">
            <a:hlinkClick r:id="" action="ppaction://hlinkshowjump?jump=previousslide" highlightClick="1"/>
          </p:cNvPr>
          <p:cNvSpPr/>
          <p:nvPr userDrawn="1"/>
        </p:nvSpPr>
        <p:spPr>
          <a:xfrm>
            <a:off x="249959" y="6251322"/>
            <a:ext cx="402336" cy="402336"/>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3458307631"/>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56" r:id="rId20"/>
    <p:sldLayoutId id="2147484057" r:id="rId21"/>
    <p:sldLayoutId id="2147484058" r:id="rId22"/>
    <p:sldLayoutId id="2147484059" r:id="rId23"/>
    <p:sldLayoutId id="2147484060" r:id="rId24"/>
    <p:sldLayoutId id="2147484061" r:id="rId25"/>
    <p:sldLayoutId id="2147484062" r:id="rId26"/>
    <p:sldLayoutId id="2147484063" r:id="rId27"/>
    <p:sldLayoutId id="2147484064" r:id="rId28"/>
    <p:sldLayoutId id="2147484065" r:id="rId29"/>
    <p:sldLayoutId id="2147484066" r:id="rId30"/>
    <p:sldLayoutId id="2147484067" r:id="rId31"/>
    <p:sldLayoutId id="2147484068" r:id="rId32"/>
    <p:sldLayoutId id="2147484069" r:id="rId33"/>
    <p:sldLayoutId id="2147484070" r:id="rId34"/>
    <p:sldLayoutId id="2147484071" r:id="rId35"/>
    <p:sldLayoutId id="2147484072" r:id="rId36"/>
    <p:sldLayoutId id="2147484073" r:id="rId37"/>
    <p:sldLayoutId id="2147484074" r:id="rId38"/>
    <p:sldLayoutId id="2147484075" r:id="rId39"/>
    <p:sldLayoutId id="2147484076" r:id="rId40"/>
    <p:sldLayoutId id="2147484077" r:id="rId41"/>
    <p:sldLayoutId id="2147484078" r:id="rId42"/>
    <p:sldLayoutId id="2147484079" r:id="rId43"/>
    <p:sldLayoutId id="2147484080" r:id="rId44"/>
    <p:sldLayoutId id="2147484081" r:id="rId45"/>
    <p:sldLayoutId id="2147484082" r:id="rId46"/>
    <p:sldLayoutId id="2147484083" r:id="rId47"/>
    <p:sldLayoutId id="2147484084" r:id="rId48"/>
    <p:sldLayoutId id="2147484085" r:id="rId49"/>
    <p:sldLayoutId id="2147484086" r:id="rId50"/>
    <p:sldLayoutId id="2147484087" r:id="rId51"/>
    <p:sldLayoutId id="2147484088" r:id="rId52"/>
    <p:sldLayoutId id="2147484089" r:id="rId53"/>
    <p:sldLayoutId id="2147484090" r:id="rId54"/>
    <p:sldLayoutId id="2147484091" r:id="rId55"/>
    <p:sldLayoutId id="2147484092" r:id="rId56"/>
    <p:sldLayoutId id="2147484093" r:id="rId57"/>
    <p:sldLayoutId id="2147484094" r:id="rId58"/>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8433938" y="6303346"/>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i9 presentation to Joe Smith</a:t>
            </a:r>
          </a:p>
        </p:txBody>
      </p:sp>
      <p:sp>
        <p:nvSpPr>
          <p:cNvPr id="7" name="Slide Number Placeholder 5"/>
          <p:cNvSpPr txBox="1">
            <a:spLocks/>
          </p:cNvSpPr>
          <p:nvPr userDrawn="1"/>
        </p:nvSpPr>
        <p:spPr>
          <a:xfrm>
            <a:off x="814963" y="6293087"/>
            <a:ext cx="139424"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pPr algn="ctr"/>
              <a:t>‹#›</a:t>
            </a:fld>
            <a:endParaRPr lang="en-US" sz="1200" dirty="0"/>
          </a:p>
        </p:txBody>
      </p:sp>
      <p:sp>
        <p:nvSpPr>
          <p:cNvPr id="10" name="Oval 9"/>
          <p:cNvSpPr/>
          <p:nvPr/>
        </p:nvSpPr>
        <p:spPr>
          <a:xfrm>
            <a:off x="718075"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Oval 15"/>
          <p:cNvSpPr/>
          <p:nvPr/>
        </p:nvSpPr>
        <p:spPr>
          <a:xfrm>
            <a:off x="281861"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7" name="Rectangle 9"/>
          <p:cNvSpPr/>
          <p:nvPr/>
        </p:nvSpPr>
        <p:spPr>
          <a:xfrm rot="2700000">
            <a:off x="426720"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 name="Oval 13"/>
          <p:cNvSpPr/>
          <p:nvPr/>
        </p:nvSpPr>
        <p:spPr>
          <a:xfrm rot="10800000">
            <a:off x="1154288"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 name="Rectangle 9"/>
          <p:cNvSpPr/>
          <p:nvPr/>
        </p:nvSpPr>
        <p:spPr>
          <a:xfrm rot="13500000">
            <a:off x="1252512"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9" name="Freeform 6"/>
          <p:cNvSpPr>
            <a:spLocks/>
          </p:cNvSpPr>
          <p:nvPr/>
        </p:nvSpPr>
        <p:spPr bwMode="auto">
          <a:xfrm>
            <a:off x="10833553" y="6390365"/>
            <a:ext cx="64135" cy="13780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0" name="Freeform 7"/>
          <p:cNvSpPr>
            <a:spLocks noEditPoints="1"/>
          </p:cNvSpPr>
          <p:nvPr/>
        </p:nvSpPr>
        <p:spPr bwMode="auto">
          <a:xfrm>
            <a:off x="11230723" y="6387435"/>
            <a:ext cx="142220" cy="13650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1" name="Freeform 8"/>
          <p:cNvSpPr>
            <a:spLocks/>
          </p:cNvSpPr>
          <p:nvPr/>
        </p:nvSpPr>
        <p:spPr bwMode="auto">
          <a:xfrm>
            <a:off x="11661065" y="6399834"/>
            <a:ext cx="153964" cy="125761"/>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2" name="Oval 21"/>
          <p:cNvSpPr/>
          <p:nvPr userDrawn="1"/>
        </p:nvSpPr>
        <p:spPr>
          <a:xfrm>
            <a:off x="11135232"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3" name="Oval 22"/>
          <p:cNvSpPr/>
          <p:nvPr userDrawn="1"/>
        </p:nvSpPr>
        <p:spPr>
          <a:xfrm>
            <a:off x="10699019"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4" name="Oval 23"/>
          <p:cNvSpPr/>
          <p:nvPr userDrawn="1"/>
        </p:nvSpPr>
        <p:spPr>
          <a:xfrm rot="10800000">
            <a:off x="11571445"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18" name="Rectangle 17">
            <a:hlinkClick r:id="rId60"/>
          </p:cNvPr>
          <p:cNvSpPr/>
          <p:nvPr userDrawn="1"/>
        </p:nvSpPr>
        <p:spPr>
          <a:xfrm>
            <a:off x="10658932"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hlinkClick r:id="rId61"/>
          </p:cNvPr>
          <p:cNvSpPr/>
          <p:nvPr userDrawn="1"/>
        </p:nvSpPr>
        <p:spPr>
          <a:xfrm>
            <a:off x="11092939"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hlinkClick r:id="rId62"/>
          </p:cNvPr>
          <p:cNvSpPr/>
          <p:nvPr userDrawn="1"/>
        </p:nvSpPr>
        <p:spPr>
          <a:xfrm>
            <a:off x="11536877"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ction Button: Forward or Next 26">
            <a:hlinkClick r:id="" action="ppaction://hlinkshowjump?jump=nextslide" highlightClick="1"/>
          </p:cNvPr>
          <p:cNvSpPr/>
          <p:nvPr userDrawn="1"/>
        </p:nvSpPr>
        <p:spPr>
          <a:xfrm>
            <a:off x="1127078" y="6259096"/>
            <a:ext cx="402336" cy="402336"/>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8" name="Action Button: Back or Previous 27">
            <a:hlinkClick r:id="" action="ppaction://hlinkshowjump?jump=previousslide" highlightClick="1"/>
          </p:cNvPr>
          <p:cNvSpPr/>
          <p:nvPr userDrawn="1"/>
        </p:nvSpPr>
        <p:spPr>
          <a:xfrm>
            <a:off x="249959" y="6251322"/>
            <a:ext cx="402336" cy="402336"/>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152477976"/>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 id="2147484108" r:id="rId13"/>
    <p:sldLayoutId id="2147484109" r:id="rId14"/>
    <p:sldLayoutId id="2147484110" r:id="rId15"/>
    <p:sldLayoutId id="2147484111" r:id="rId16"/>
    <p:sldLayoutId id="2147484112" r:id="rId17"/>
    <p:sldLayoutId id="2147484113" r:id="rId18"/>
    <p:sldLayoutId id="2147484114" r:id="rId19"/>
    <p:sldLayoutId id="2147484115" r:id="rId20"/>
    <p:sldLayoutId id="2147484116" r:id="rId21"/>
    <p:sldLayoutId id="2147484117" r:id="rId22"/>
    <p:sldLayoutId id="2147484118" r:id="rId23"/>
    <p:sldLayoutId id="2147484119" r:id="rId24"/>
    <p:sldLayoutId id="2147484120" r:id="rId25"/>
    <p:sldLayoutId id="2147484121" r:id="rId26"/>
    <p:sldLayoutId id="2147484122" r:id="rId27"/>
    <p:sldLayoutId id="2147484123" r:id="rId28"/>
    <p:sldLayoutId id="2147484124" r:id="rId29"/>
    <p:sldLayoutId id="2147484125" r:id="rId30"/>
    <p:sldLayoutId id="2147484126" r:id="rId31"/>
    <p:sldLayoutId id="2147484127" r:id="rId32"/>
    <p:sldLayoutId id="2147484128" r:id="rId33"/>
    <p:sldLayoutId id="2147484129" r:id="rId34"/>
    <p:sldLayoutId id="2147484130" r:id="rId35"/>
    <p:sldLayoutId id="2147484131" r:id="rId36"/>
    <p:sldLayoutId id="2147484132" r:id="rId37"/>
    <p:sldLayoutId id="2147484133" r:id="rId38"/>
    <p:sldLayoutId id="2147484134" r:id="rId39"/>
    <p:sldLayoutId id="2147484135" r:id="rId40"/>
    <p:sldLayoutId id="2147484136" r:id="rId41"/>
    <p:sldLayoutId id="2147484137" r:id="rId42"/>
    <p:sldLayoutId id="2147484138" r:id="rId43"/>
    <p:sldLayoutId id="2147484139" r:id="rId44"/>
    <p:sldLayoutId id="2147484140" r:id="rId45"/>
    <p:sldLayoutId id="2147484141" r:id="rId46"/>
    <p:sldLayoutId id="2147484142" r:id="rId47"/>
    <p:sldLayoutId id="2147484143" r:id="rId48"/>
    <p:sldLayoutId id="2147484144" r:id="rId49"/>
    <p:sldLayoutId id="2147484145" r:id="rId50"/>
    <p:sldLayoutId id="2147484146" r:id="rId51"/>
    <p:sldLayoutId id="2147484147" r:id="rId52"/>
    <p:sldLayoutId id="2147484148" r:id="rId53"/>
    <p:sldLayoutId id="2147484149" r:id="rId54"/>
    <p:sldLayoutId id="2147484150" r:id="rId55"/>
    <p:sldLayoutId id="2147484151" r:id="rId56"/>
    <p:sldLayoutId id="2147484152" r:id="rId57"/>
    <p:sldLayoutId id="2147484153" r:id="rId58"/>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6/1/2020</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46477672"/>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 id="2147484250" r:id="rId7"/>
    <p:sldLayoutId id="2147484251" r:id="rId8"/>
    <p:sldLayoutId id="2147484252" r:id="rId9"/>
    <p:sldLayoutId id="2147484253" r:id="rId10"/>
    <p:sldLayoutId id="2147484254" r:id="rId11"/>
    <p:sldLayoutId id="2147484255"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8433938" y="6303346"/>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i9 presentation to Joe Smith</a:t>
            </a:r>
          </a:p>
        </p:txBody>
      </p:sp>
      <p:sp>
        <p:nvSpPr>
          <p:cNvPr id="7" name="Slide Number Placeholder 5"/>
          <p:cNvSpPr txBox="1">
            <a:spLocks/>
          </p:cNvSpPr>
          <p:nvPr userDrawn="1"/>
        </p:nvSpPr>
        <p:spPr>
          <a:xfrm>
            <a:off x="814963" y="6293087"/>
            <a:ext cx="139424"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pPr algn="ctr"/>
              <a:t>‹#›</a:t>
            </a:fld>
            <a:endParaRPr lang="en-US" sz="1200" dirty="0"/>
          </a:p>
        </p:txBody>
      </p:sp>
      <p:sp>
        <p:nvSpPr>
          <p:cNvPr id="10" name="Oval 9"/>
          <p:cNvSpPr/>
          <p:nvPr/>
        </p:nvSpPr>
        <p:spPr>
          <a:xfrm>
            <a:off x="718075"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Oval 15"/>
          <p:cNvSpPr/>
          <p:nvPr/>
        </p:nvSpPr>
        <p:spPr>
          <a:xfrm>
            <a:off x="281861"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7" name="Rectangle 9"/>
          <p:cNvSpPr/>
          <p:nvPr/>
        </p:nvSpPr>
        <p:spPr>
          <a:xfrm rot="2700000">
            <a:off x="426720"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 name="Oval 13"/>
          <p:cNvSpPr/>
          <p:nvPr/>
        </p:nvSpPr>
        <p:spPr>
          <a:xfrm rot="10800000">
            <a:off x="1154288"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 name="Rectangle 9"/>
          <p:cNvSpPr/>
          <p:nvPr/>
        </p:nvSpPr>
        <p:spPr>
          <a:xfrm rot="13500000">
            <a:off x="1252512"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9" name="Freeform 6"/>
          <p:cNvSpPr>
            <a:spLocks/>
          </p:cNvSpPr>
          <p:nvPr/>
        </p:nvSpPr>
        <p:spPr bwMode="auto">
          <a:xfrm>
            <a:off x="10833553" y="6390365"/>
            <a:ext cx="64135" cy="13780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0" name="Freeform 7"/>
          <p:cNvSpPr>
            <a:spLocks noEditPoints="1"/>
          </p:cNvSpPr>
          <p:nvPr/>
        </p:nvSpPr>
        <p:spPr bwMode="auto">
          <a:xfrm>
            <a:off x="11230723" y="6387435"/>
            <a:ext cx="142220" cy="13650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1" name="Freeform 8"/>
          <p:cNvSpPr>
            <a:spLocks/>
          </p:cNvSpPr>
          <p:nvPr/>
        </p:nvSpPr>
        <p:spPr bwMode="auto">
          <a:xfrm>
            <a:off x="11661065" y="6399834"/>
            <a:ext cx="153964" cy="125761"/>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2" name="Oval 21"/>
          <p:cNvSpPr/>
          <p:nvPr userDrawn="1"/>
        </p:nvSpPr>
        <p:spPr>
          <a:xfrm>
            <a:off x="11135232"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3" name="Oval 22"/>
          <p:cNvSpPr/>
          <p:nvPr userDrawn="1"/>
        </p:nvSpPr>
        <p:spPr>
          <a:xfrm>
            <a:off x="10699019"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4" name="Oval 23"/>
          <p:cNvSpPr/>
          <p:nvPr userDrawn="1"/>
        </p:nvSpPr>
        <p:spPr>
          <a:xfrm rot="10800000">
            <a:off x="11571445"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18" name="Rectangle 17">
            <a:hlinkClick r:id="rId60"/>
          </p:cNvPr>
          <p:cNvSpPr/>
          <p:nvPr userDrawn="1"/>
        </p:nvSpPr>
        <p:spPr>
          <a:xfrm>
            <a:off x="10658932"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hlinkClick r:id="rId61"/>
          </p:cNvPr>
          <p:cNvSpPr/>
          <p:nvPr userDrawn="1"/>
        </p:nvSpPr>
        <p:spPr>
          <a:xfrm>
            <a:off x="11092939"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hlinkClick r:id="rId62"/>
          </p:cNvPr>
          <p:cNvSpPr/>
          <p:nvPr userDrawn="1"/>
        </p:nvSpPr>
        <p:spPr>
          <a:xfrm>
            <a:off x="11536877"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ction Button: Forward or Next 26">
            <a:hlinkClick r:id="" action="ppaction://hlinkshowjump?jump=nextslide" highlightClick="1"/>
          </p:cNvPr>
          <p:cNvSpPr/>
          <p:nvPr userDrawn="1"/>
        </p:nvSpPr>
        <p:spPr>
          <a:xfrm>
            <a:off x="1127078" y="6259096"/>
            <a:ext cx="402336" cy="402336"/>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8" name="Action Button: Back or Previous 27">
            <a:hlinkClick r:id="" action="ppaction://hlinkshowjump?jump=previousslide" highlightClick="1"/>
          </p:cNvPr>
          <p:cNvSpPr/>
          <p:nvPr userDrawn="1"/>
        </p:nvSpPr>
        <p:spPr>
          <a:xfrm>
            <a:off x="249959" y="6251322"/>
            <a:ext cx="402336" cy="402336"/>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1280090412"/>
      </p:ext>
    </p:extLst>
  </p:cSld>
  <p:clrMap bg1="lt1" tx1="dk1" bg2="lt2" tx2="dk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 id="2147484268" r:id="rId12"/>
    <p:sldLayoutId id="2147484269" r:id="rId13"/>
    <p:sldLayoutId id="2147484270" r:id="rId14"/>
    <p:sldLayoutId id="2147484271" r:id="rId15"/>
    <p:sldLayoutId id="2147484272" r:id="rId16"/>
    <p:sldLayoutId id="2147484273" r:id="rId17"/>
    <p:sldLayoutId id="2147484274" r:id="rId18"/>
    <p:sldLayoutId id="2147484275" r:id="rId19"/>
    <p:sldLayoutId id="2147484276" r:id="rId20"/>
    <p:sldLayoutId id="2147484277" r:id="rId21"/>
    <p:sldLayoutId id="2147484278" r:id="rId22"/>
    <p:sldLayoutId id="2147484279" r:id="rId23"/>
    <p:sldLayoutId id="2147484280" r:id="rId24"/>
    <p:sldLayoutId id="2147484281" r:id="rId25"/>
    <p:sldLayoutId id="2147484282" r:id="rId26"/>
    <p:sldLayoutId id="2147484283" r:id="rId27"/>
    <p:sldLayoutId id="2147484284" r:id="rId28"/>
    <p:sldLayoutId id="2147484285" r:id="rId29"/>
    <p:sldLayoutId id="2147484286" r:id="rId30"/>
    <p:sldLayoutId id="2147484287" r:id="rId31"/>
    <p:sldLayoutId id="2147484288" r:id="rId32"/>
    <p:sldLayoutId id="2147484289" r:id="rId33"/>
    <p:sldLayoutId id="2147484290" r:id="rId34"/>
    <p:sldLayoutId id="2147484291" r:id="rId35"/>
    <p:sldLayoutId id="2147484292" r:id="rId36"/>
    <p:sldLayoutId id="2147484293" r:id="rId37"/>
    <p:sldLayoutId id="2147484294" r:id="rId38"/>
    <p:sldLayoutId id="2147484295" r:id="rId39"/>
    <p:sldLayoutId id="2147484296" r:id="rId40"/>
    <p:sldLayoutId id="2147484297" r:id="rId41"/>
    <p:sldLayoutId id="2147484298" r:id="rId42"/>
    <p:sldLayoutId id="2147484299" r:id="rId43"/>
    <p:sldLayoutId id="2147484300" r:id="rId44"/>
    <p:sldLayoutId id="2147484301" r:id="rId45"/>
    <p:sldLayoutId id="2147484302" r:id="rId46"/>
    <p:sldLayoutId id="2147484303" r:id="rId47"/>
    <p:sldLayoutId id="2147484304" r:id="rId48"/>
    <p:sldLayoutId id="2147484305" r:id="rId49"/>
    <p:sldLayoutId id="2147484306" r:id="rId50"/>
    <p:sldLayoutId id="2147484307" r:id="rId51"/>
    <p:sldLayoutId id="2147484308" r:id="rId52"/>
    <p:sldLayoutId id="2147484309" r:id="rId53"/>
    <p:sldLayoutId id="2147484310" r:id="rId54"/>
    <p:sldLayoutId id="2147484311" r:id="rId55"/>
    <p:sldLayoutId id="2147484312" r:id="rId56"/>
    <p:sldLayoutId id="2147484313" r:id="rId57"/>
    <p:sldLayoutId id="2147484314" r:id="rId58"/>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8433938" y="6303346"/>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t>i9 presentation to Joe Smith</a:t>
            </a:r>
            <a:endParaRPr lang="en-US" sz="1200" dirty="0"/>
          </a:p>
        </p:txBody>
      </p:sp>
      <p:sp>
        <p:nvSpPr>
          <p:cNvPr id="7" name="Slide Number Placeholder 5"/>
          <p:cNvSpPr txBox="1">
            <a:spLocks/>
          </p:cNvSpPr>
          <p:nvPr userDrawn="1"/>
        </p:nvSpPr>
        <p:spPr>
          <a:xfrm>
            <a:off x="814963" y="6293087"/>
            <a:ext cx="139424"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pPr algn="ctr"/>
              <a:t>‹#›</a:t>
            </a:fld>
            <a:endParaRPr lang="en-US" sz="1200" dirty="0"/>
          </a:p>
        </p:txBody>
      </p:sp>
      <p:sp>
        <p:nvSpPr>
          <p:cNvPr id="10" name="Oval 9"/>
          <p:cNvSpPr/>
          <p:nvPr/>
        </p:nvSpPr>
        <p:spPr>
          <a:xfrm>
            <a:off x="718075"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Oval 15"/>
          <p:cNvSpPr/>
          <p:nvPr/>
        </p:nvSpPr>
        <p:spPr>
          <a:xfrm>
            <a:off x="281861"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7" name="Rectangle 9"/>
          <p:cNvSpPr/>
          <p:nvPr/>
        </p:nvSpPr>
        <p:spPr>
          <a:xfrm rot="2700000">
            <a:off x="426720"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 name="Oval 13"/>
          <p:cNvSpPr/>
          <p:nvPr/>
        </p:nvSpPr>
        <p:spPr>
          <a:xfrm rot="10800000">
            <a:off x="1154288"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 name="Rectangle 9"/>
          <p:cNvSpPr/>
          <p:nvPr/>
        </p:nvSpPr>
        <p:spPr>
          <a:xfrm rot="13500000">
            <a:off x="1252512"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9" name="Freeform 6"/>
          <p:cNvSpPr>
            <a:spLocks/>
          </p:cNvSpPr>
          <p:nvPr/>
        </p:nvSpPr>
        <p:spPr bwMode="auto">
          <a:xfrm>
            <a:off x="10833553" y="6390365"/>
            <a:ext cx="64135" cy="13780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0" name="Freeform 7"/>
          <p:cNvSpPr>
            <a:spLocks noEditPoints="1"/>
          </p:cNvSpPr>
          <p:nvPr/>
        </p:nvSpPr>
        <p:spPr bwMode="auto">
          <a:xfrm>
            <a:off x="11230723" y="6387435"/>
            <a:ext cx="142220" cy="13650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1" name="Freeform 8"/>
          <p:cNvSpPr>
            <a:spLocks/>
          </p:cNvSpPr>
          <p:nvPr/>
        </p:nvSpPr>
        <p:spPr bwMode="auto">
          <a:xfrm>
            <a:off x="11661065" y="6399834"/>
            <a:ext cx="153964" cy="125761"/>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2" name="Oval 21"/>
          <p:cNvSpPr/>
          <p:nvPr userDrawn="1"/>
        </p:nvSpPr>
        <p:spPr>
          <a:xfrm>
            <a:off x="11135232"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3" name="Oval 22"/>
          <p:cNvSpPr/>
          <p:nvPr userDrawn="1"/>
        </p:nvSpPr>
        <p:spPr>
          <a:xfrm>
            <a:off x="10699019"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4" name="Oval 23"/>
          <p:cNvSpPr/>
          <p:nvPr userDrawn="1"/>
        </p:nvSpPr>
        <p:spPr>
          <a:xfrm rot="10800000">
            <a:off x="11571445"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18" name="Rectangle 17">
            <a:hlinkClick r:id="rId60"/>
          </p:cNvPr>
          <p:cNvSpPr/>
          <p:nvPr userDrawn="1"/>
        </p:nvSpPr>
        <p:spPr>
          <a:xfrm>
            <a:off x="10658932"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hlinkClick r:id="rId61"/>
          </p:cNvPr>
          <p:cNvSpPr/>
          <p:nvPr userDrawn="1"/>
        </p:nvSpPr>
        <p:spPr>
          <a:xfrm>
            <a:off x="11092939"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hlinkClick r:id="rId62"/>
          </p:cNvPr>
          <p:cNvSpPr/>
          <p:nvPr userDrawn="1"/>
        </p:nvSpPr>
        <p:spPr>
          <a:xfrm>
            <a:off x="11536877"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ction Button: Forward or Next 26">
            <a:hlinkClick r:id="" action="ppaction://hlinkshowjump?jump=nextslide" highlightClick="1"/>
          </p:cNvPr>
          <p:cNvSpPr/>
          <p:nvPr userDrawn="1"/>
        </p:nvSpPr>
        <p:spPr>
          <a:xfrm>
            <a:off x="1127078" y="6259096"/>
            <a:ext cx="402336" cy="402336"/>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8" name="Action Button: Back or Previous 27">
            <a:hlinkClick r:id="" action="ppaction://hlinkshowjump?jump=previousslide" highlightClick="1"/>
          </p:cNvPr>
          <p:cNvSpPr/>
          <p:nvPr userDrawn="1"/>
        </p:nvSpPr>
        <p:spPr>
          <a:xfrm>
            <a:off x="249959" y="6251322"/>
            <a:ext cx="402336" cy="402336"/>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4022120401"/>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 id="2147484329" r:id="rId14"/>
    <p:sldLayoutId id="2147484330" r:id="rId15"/>
    <p:sldLayoutId id="2147484331" r:id="rId16"/>
    <p:sldLayoutId id="2147484332" r:id="rId17"/>
    <p:sldLayoutId id="2147484333" r:id="rId18"/>
    <p:sldLayoutId id="2147484334" r:id="rId19"/>
    <p:sldLayoutId id="2147484335" r:id="rId20"/>
    <p:sldLayoutId id="2147484336" r:id="rId21"/>
    <p:sldLayoutId id="2147484337" r:id="rId22"/>
    <p:sldLayoutId id="2147484338" r:id="rId23"/>
    <p:sldLayoutId id="2147484339" r:id="rId24"/>
    <p:sldLayoutId id="2147484340" r:id="rId25"/>
    <p:sldLayoutId id="2147484341" r:id="rId26"/>
    <p:sldLayoutId id="2147484342" r:id="rId27"/>
    <p:sldLayoutId id="2147484343" r:id="rId28"/>
    <p:sldLayoutId id="2147484344" r:id="rId29"/>
    <p:sldLayoutId id="2147484345" r:id="rId30"/>
    <p:sldLayoutId id="2147484346" r:id="rId31"/>
    <p:sldLayoutId id="2147484347" r:id="rId32"/>
    <p:sldLayoutId id="2147484348" r:id="rId33"/>
    <p:sldLayoutId id="2147484349" r:id="rId34"/>
    <p:sldLayoutId id="2147484350" r:id="rId35"/>
    <p:sldLayoutId id="2147484351" r:id="rId36"/>
    <p:sldLayoutId id="2147484352" r:id="rId37"/>
    <p:sldLayoutId id="2147484353" r:id="rId38"/>
    <p:sldLayoutId id="2147484354" r:id="rId39"/>
    <p:sldLayoutId id="2147484355" r:id="rId40"/>
    <p:sldLayoutId id="2147484356" r:id="rId41"/>
    <p:sldLayoutId id="2147484357" r:id="rId42"/>
    <p:sldLayoutId id="2147484358" r:id="rId43"/>
    <p:sldLayoutId id="2147484359" r:id="rId44"/>
    <p:sldLayoutId id="2147484360" r:id="rId45"/>
    <p:sldLayoutId id="2147484361" r:id="rId46"/>
    <p:sldLayoutId id="2147484362" r:id="rId47"/>
    <p:sldLayoutId id="2147484363" r:id="rId48"/>
    <p:sldLayoutId id="2147484364" r:id="rId49"/>
    <p:sldLayoutId id="2147484365" r:id="rId50"/>
    <p:sldLayoutId id="2147484366" r:id="rId51"/>
    <p:sldLayoutId id="2147484367" r:id="rId52"/>
    <p:sldLayoutId id="2147484368" r:id="rId53"/>
    <p:sldLayoutId id="2147484369" r:id="rId54"/>
    <p:sldLayoutId id="2147484370" r:id="rId55"/>
    <p:sldLayoutId id="2147484371" r:id="rId56"/>
    <p:sldLayoutId id="2147484372" r:id="rId57"/>
    <p:sldLayoutId id="2147484373" r:id="rId58"/>
  </p:sldLayoutIdLst>
  <p:timing>
    <p:tnLst>
      <p:par>
        <p:cTn id="1" dur="indefinite" restart="never" nodeType="tmRoot"/>
      </p:par>
    </p:tnLst>
  </p:timing>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349.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50.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5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4.xml"/></Relationships>
</file>

<file path=ppt/slides/_rels/slide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360.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slide" Target="slide18.xml"/><Relationship Id="rId1" Type="http://schemas.openxmlformats.org/officeDocument/2006/relationships/slideLayout" Target="../slideLayouts/slideLayout360.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5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360.xml"/><Relationship Id="rId5" Type="http://schemas.openxmlformats.org/officeDocument/2006/relationships/image" Target="../media/image24.emf"/><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50.xml"/></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6.emf"/><Relationship Id="rId1" Type="http://schemas.openxmlformats.org/officeDocument/2006/relationships/slideLayout" Target="../slideLayouts/slideLayout360.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0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60.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50.xml"/></Relationships>
</file>

<file path=ppt/slides/_rels/slide22.xml.rels><?xml version="1.0" encoding="UTF-8" standalone="yes"?>
<Relationships xmlns="http://schemas.openxmlformats.org/package/2006/relationships"><Relationship Id="rId3" Type="http://schemas.openxmlformats.org/officeDocument/2006/relationships/hyperlink" Target="mailto:lazari@usc.edu" TargetMode="External"/><Relationship Id="rId2" Type="http://schemas.openxmlformats.org/officeDocument/2006/relationships/hyperlink" Target="mailto:aparks@calbaptist.edu" TargetMode="External"/><Relationship Id="rId1" Type="http://schemas.openxmlformats.org/officeDocument/2006/relationships/slideLayout" Target="../slideLayouts/slideLayout350.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68.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5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3862" y="330629"/>
            <a:ext cx="10940065" cy="2372157"/>
          </a:xfrm>
        </p:spPr>
        <p:txBody>
          <a:bodyPr>
            <a:normAutofit/>
          </a:bodyPr>
          <a:lstStyle/>
          <a:p>
            <a:r>
              <a:rPr lang="en-US" sz="3200" dirty="0"/>
              <a:t>It’s All Fun and Games: Leveraging Gamification to Develop Decision Making Skills in Health Services Administration Students</a:t>
            </a:r>
            <a:endParaRPr lang="en-US" sz="2800" dirty="0"/>
          </a:p>
        </p:txBody>
      </p:sp>
      <p:sp>
        <p:nvSpPr>
          <p:cNvPr id="3" name="Subtitle 2"/>
          <p:cNvSpPr>
            <a:spLocks noGrp="1"/>
          </p:cNvSpPr>
          <p:nvPr>
            <p:ph type="subTitle" idx="1"/>
          </p:nvPr>
        </p:nvSpPr>
        <p:spPr>
          <a:xfrm>
            <a:off x="914809" y="4066180"/>
            <a:ext cx="9660827" cy="1226256"/>
          </a:xfrm>
        </p:spPr>
        <p:txBody>
          <a:bodyPr>
            <a:normAutofit/>
          </a:bodyPr>
          <a:lstStyle/>
          <a:p>
            <a:r>
              <a:rPr lang="en-US" sz="2400" dirty="0">
                <a:solidFill>
                  <a:schemeClr val="bg1"/>
                </a:solidFill>
              </a:rPr>
              <a:t>Ashley Parks, DrPH, MPH, MBA, </a:t>
            </a:r>
            <a:r>
              <a:rPr lang="en-US" sz="2400" dirty="0" err="1">
                <a:solidFill>
                  <a:schemeClr val="bg1"/>
                </a:solidFill>
              </a:rPr>
              <a:t>Mtech</a:t>
            </a:r>
            <a:r>
              <a:rPr lang="en-US" sz="2400" dirty="0">
                <a:solidFill>
                  <a:schemeClr val="bg1"/>
                </a:solidFill>
              </a:rPr>
              <a:t>			</a:t>
            </a:r>
          </a:p>
          <a:p>
            <a:r>
              <a:rPr lang="en-US" sz="2400" dirty="0">
                <a:solidFill>
                  <a:schemeClr val="bg1"/>
                </a:solidFill>
              </a:rPr>
              <a:t>Matthew Lazari, MHA, FACHE			</a:t>
            </a:r>
            <a:r>
              <a:rPr lang="en-US" b="1" dirty="0">
                <a:solidFill>
                  <a:schemeClr val="bg1"/>
                </a:solidFill>
              </a:rPr>
              <a:t>	</a:t>
            </a:r>
          </a:p>
        </p:txBody>
      </p:sp>
      <p:grpSp>
        <p:nvGrpSpPr>
          <p:cNvPr id="24" name="Group 23"/>
          <p:cNvGrpSpPr/>
          <p:nvPr/>
        </p:nvGrpSpPr>
        <p:grpSpPr>
          <a:xfrm>
            <a:off x="7799555" y="3574067"/>
            <a:ext cx="3317624" cy="2210482"/>
            <a:chOff x="947428" y="747167"/>
            <a:chExt cx="7560840" cy="5064946"/>
          </a:xfrm>
          <a:scene3d>
            <a:camera prst="perspectiveRelaxedModerately">
              <a:rot lat="19800000" lon="0" rev="0"/>
            </a:camera>
            <a:lightRig rig="balanced" dir="t"/>
          </a:scene3d>
        </p:grpSpPr>
        <p:sp>
          <p:nvSpPr>
            <p:cNvPr id="25" name="Freeform 24"/>
            <p:cNvSpPr>
              <a:spLocks/>
            </p:cNvSpPr>
            <p:nvPr/>
          </p:nvSpPr>
          <p:spPr bwMode="auto">
            <a:xfrm>
              <a:off x="947428" y="747167"/>
              <a:ext cx="2524817" cy="2962066"/>
            </a:xfrm>
            <a:custGeom>
              <a:avLst/>
              <a:gdLst>
                <a:gd name="T0" fmla="*/ 207 w 209"/>
                <a:gd name="T1" fmla="*/ 70 h 245"/>
                <a:gd name="T2" fmla="*/ 209 w 209"/>
                <a:gd name="T3" fmla="*/ 70 h 245"/>
                <a:gd name="T4" fmla="*/ 209 w 209"/>
                <a:gd name="T5" fmla="*/ 0 h 245"/>
                <a:gd name="T6" fmla="*/ 0 w 209"/>
                <a:gd name="T7" fmla="*/ 0 h 245"/>
                <a:gd name="T8" fmla="*/ 0 w 209"/>
                <a:gd name="T9" fmla="*/ 210 h 245"/>
                <a:gd name="T10" fmla="*/ 67 w 209"/>
                <a:gd name="T11" fmla="*/ 210 h 245"/>
                <a:gd name="T12" fmla="*/ 67 w 209"/>
                <a:gd name="T13" fmla="*/ 212 h 245"/>
                <a:gd name="T14" fmla="*/ 101 w 209"/>
                <a:gd name="T15" fmla="*/ 245 h 245"/>
                <a:gd name="T16" fmla="*/ 135 w 209"/>
                <a:gd name="T17" fmla="*/ 212 h 245"/>
                <a:gd name="T18" fmla="*/ 135 w 209"/>
                <a:gd name="T19" fmla="*/ 210 h 245"/>
                <a:gd name="T20" fmla="*/ 209 w 209"/>
                <a:gd name="T21" fmla="*/ 210 h 245"/>
                <a:gd name="T22" fmla="*/ 209 w 209"/>
                <a:gd name="T23" fmla="*/ 137 h 245"/>
                <a:gd name="T24" fmla="*/ 207 w 209"/>
                <a:gd name="T25" fmla="*/ 137 h 245"/>
                <a:gd name="T26" fmla="*/ 174 w 209"/>
                <a:gd name="T27" fmla="*/ 103 h 245"/>
                <a:gd name="T28" fmla="*/ 207 w 209"/>
                <a:gd name="T29" fmla="*/ 7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9" h="245">
                  <a:moveTo>
                    <a:pt x="207" y="70"/>
                  </a:moveTo>
                  <a:cubicBezTo>
                    <a:pt x="209" y="70"/>
                    <a:pt x="209" y="70"/>
                    <a:pt x="209" y="70"/>
                  </a:cubicBezTo>
                  <a:cubicBezTo>
                    <a:pt x="209" y="0"/>
                    <a:pt x="209" y="0"/>
                    <a:pt x="209" y="0"/>
                  </a:cubicBezTo>
                  <a:cubicBezTo>
                    <a:pt x="0" y="0"/>
                    <a:pt x="0" y="0"/>
                    <a:pt x="0" y="0"/>
                  </a:cubicBezTo>
                  <a:cubicBezTo>
                    <a:pt x="0" y="210"/>
                    <a:pt x="0" y="210"/>
                    <a:pt x="0" y="210"/>
                  </a:cubicBezTo>
                  <a:cubicBezTo>
                    <a:pt x="67" y="210"/>
                    <a:pt x="67" y="210"/>
                    <a:pt x="67" y="210"/>
                  </a:cubicBezTo>
                  <a:cubicBezTo>
                    <a:pt x="67" y="212"/>
                    <a:pt x="67" y="212"/>
                    <a:pt x="67" y="212"/>
                  </a:cubicBezTo>
                  <a:cubicBezTo>
                    <a:pt x="67" y="230"/>
                    <a:pt x="82" y="245"/>
                    <a:pt x="101" y="245"/>
                  </a:cubicBezTo>
                  <a:cubicBezTo>
                    <a:pt x="120" y="245"/>
                    <a:pt x="135" y="230"/>
                    <a:pt x="135" y="212"/>
                  </a:cubicBezTo>
                  <a:cubicBezTo>
                    <a:pt x="135" y="210"/>
                    <a:pt x="135" y="210"/>
                    <a:pt x="135" y="210"/>
                  </a:cubicBezTo>
                  <a:cubicBezTo>
                    <a:pt x="209" y="210"/>
                    <a:pt x="209" y="210"/>
                    <a:pt x="209" y="210"/>
                  </a:cubicBezTo>
                  <a:cubicBezTo>
                    <a:pt x="209" y="137"/>
                    <a:pt x="209" y="137"/>
                    <a:pt x="209" y="137"/>
                  </a:cubicBezTo>
                  <a:cubicBezTo>
                    <a:pt x="207" y="137"/>
                    <a:pt x="207" y="137"/>
                    <a:pt x="207" y="137"/>
                  </a:cubicBezTo>
                  <a:cubicBezTo>
                    <a:pt x="189" y="137"/>
                    <a:pt x="174" y="122"/>
                    <a:pt x="174" y="103"/>
                  </a:cubicBezTo>
                  <a:cubicBezTo>
                    <a:pt x="174" y="85"/>
                    <a:pt x="189" y="70"/>
                    <a:pt x="207" y="70"/>
                  </a:cubicBezTo>
                  <a:close/>
                </a:path>
              </a:pathLst>
            </a:custGeom>
            <a:solidFill>
              <a:srgbClr val="51C3CA"/>
            </a:solidFill>
            <a:ln w="11113" cap="flat">
              <a:solidFill>
                <a:srgbClr val="51C3CA"/>
              </a:solidFill>
              <a:prstDash val="solid"/>
              <a:miter lim="800000"/>
              <a:headEnd/>
              <a:tailEnd/>
            </a:ln>
            <a:sp3d extrusionH="266700" prstMaterial="dkEdge"/>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57565A"/>
                </a:solidFill>
                <a:effectLst/>
                <a:uLnTx/>
                <a:uFillTx/>
                <a:latin typeface="Open Sans Light"/>
              </a:endParaRPr>
            </a:p>
          </p:txBody>
        </p:sp>
        <p:sp>
          <p:nvSpPr>
            <p:cNvPr id="26" name="Freeform 25"/>
            <p:cNvSpPr>
              <a:spLocks/>
            </p:cNvSpPr>
            <p:nvPr/>
          </p:nvSpPr>
          <p:spPr bwMode="auto">
            <a:xfrm>
              <a:off x="947428" y="3285594"/>
              <a:ext cx="2934845" cy="2526519"/>
            </a:xfrm>
            <a:custGeom>
              <a:avLst/>
              <a:gdLst>
                <a:gd name="T0" fmla="*/ 209 w 243"/>
                <a:gd name="T1" fmla="*/ 74 h 209"/>
                <a:gd name="T2" fmla="*/ 209 w 243"/>
                <a:gd name="T3" fmla="*/ 74 h 209"/>
                <a:gd name="T4" fmla="*/ 209 w 243"/>
                <a:gd name="T5" fmla="*/ 0 h 209"/>
                <a:gd name="T6" fmla="*/ 135 w 243"/>
                <a:gd name="T7" fmla="*/ 0 h 209"/>
                <a:gd name="T8" fmla="*/ 135 w 243"/>
                <a:gd name="T9" fmla="*/ 2 h 209"/>
                <a:gd name="T10" fmla="*/ 101 w 243"/>
                <a:gd name="T11" fmla="*/ 35 h 209"/>
                <a:gd name="T12" fmla="*/ 67 w 243"/>
                <a:gd name="T13" fmla="*/ 2 h 209"/>
                <a:gd name="T14" fmla="*/ 67 w 243"/>
                <a:gd name="T15" fmla="*/ 0 h 209"/>
                <a:gd name="T16" fmla="*/ 0 w 243"/>
                <a:gd name="T17" fmla="*/ 0 h 209"/>
                <a:gd name="T18" fmla="*/ 0 w 243"/>
                <a:gd name="T19" fmla="*/ 209 h 209"/>
                <a:gd name="T20" fmla="*/ 209 w 243"/>
                <a:gd name="T21" fmla="*/ 209 h 209"/>
                <a:gd name="T22" fmla="*/ 209 w 243"/>
                <a:gd name="T23" fmla="*/ 142 h 209"/>
                <a:gd name="T24" fmla="*/ 209 w 243"/>
                <a:gd name="T25" fmla="*/ 142 h 209"/>
                <a:gd name="T26" fmla="*/ 243 w 243"/>
                <a:gd name="T27" fmla="*/ 108 h 209"/>
                <a:gd name="T28" fmla="*/ 209 w 243"/>
                <a:gd name="T29" fmla="*/ 7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09">
                  <a:moveTo>
                    <a:pt x="209" y="74"/>
                  </a:moveTo>
                  <a:cubicBezTo>
                    <a:pt x="209" y="74"/>
                    <a:pt x="209" y="74"/>
                    <a:pt x="209" y="74"/>
                  </a:cubicBezTo>
                  <a:cubicBezTo>
                    <a:pt x="209" y="0"/>
                    <a:pt x="209" y="0"/>
                    <a:pt x="209" y="0"/>
                  </a:cubicBezTo>
                  <a:cubicBezTo>
                    <a:pt x="135" y="0"/>
                    <a:pt x="135" y="0"/>
                    <a:pt x="135" y="0"/>
                  </a:cubicBezTo>
                  <a:cubicBezTo>
                    <a:pt x="135" y="2"/>
                    <a:pt x="135" y="2"/>
                    <a:pt x="135" y="2"/>
                  </a:cubicBezTo>
                  <a:cubicBezTo>
                    <a:pt x="135" y="20"/>
                    <a:pt x="120" y="35"/>
                    <a:pt x="101" y="35"/>
                  </a:cubicBezTo>
                  <a:cubicBezTo>
                    <a:pt x="82" y="35"/>
                    <a:pt x="67" y="20"/>
                    <a:pt x="67" y="2"/>
                  </a:cubicBezTo>
                  <a:cubicBezTo>
                    <a:pt x="67" y="0"/>
                    <a:pt x="67" y="0"/>
                    <a:pt x="67" y="0"/>
                  </a:cubicBezTo>
                  <a:cubicBezTo>
                    <a:pt x="0" y="0"/>
                    <a:pt x="0" y="0"/>
                    <a:pt x="0" y="0"/>
                  </a:cubicBezTo>
                  <a:cubicBezTo>
                    <a:pt x="0" y="209"/>
                    <a:pt x="0" y="209"/>
                    <a:pt x="0" y="209"/>
                  </a:cubicBezTo>
                  <a:cubicBezTo>
                    <a:pt x="209" y="209"/>
                    <a:pt x="209" y="209"/>
                    <a:pt x="209" y="209"/>
                  </a:cubicBezTo>
                  <a:cubicBezTo>
                    <a:pt x="209" y="142"/>
                    <a:pt x="209" y="142"/>
                    <a:pt x="209" y="142"/>
                  </a:cubicBezTo>
                  <a:cubicBezTo>
                    <a:pt x="209" y="142"/>
                    <a:pt x="209" y="142"/>
                    <a:pt x="209" y="142"/>
                  </a:cubicBezTo>
                  <a:cubicBezTo>
                    <a:pt x="228" y="142"/>
                    <a:pt x="243" y="127"/>
                    <a:pt x="243" y="108"/>
                  </a:cubicBezTo>
                  <a:cubicBezTo>
                    <a:pt x="243" y="89"/>
                    <a:pt x="228" y="74"/>
                    <a:pt x="209" y="74"/>
                  </a:cubicBezTo>
                  <a:close/>
                </a:path>
              </a:pathLst>
            </a:custGeom>
            <a:solidFill>
              <a:srgbClr val="1AA5BD"/>
            </a:solidFill>
            <a:ln w="11113" cap="flat">
              <a:solidFill>
                <a:srgbClr val="1AA5BD"/>
              </a:solidFill>
              <a:prstDash val="solid"/>
              <a:miter lim="800000"/>
              <a:headEnd/>
              <a:tailEnd/>
            </a:ln>
            <a:sp3d extrusionH="419100" prstMaterial="dkEdge"/>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57565A"/>
                </a:solidFill>
                <a:effectLst/>
                <a:uLnTx/>
                <a:uFillTx/>
                <a:latin typeface="Open Sans Light"/>
              </a:endParaRPr>
            </a:p>
          </p:txBody>
        </p:sp>
        <p:sp>
          <p:nvSpPr>
            <p:cNvPr id="27" name="Freeform 26"/>
            <p:cNvSpPr>
              <a:spLocks/>
            </p:cNvSpPr>
            <p:nvPr/>
          </p:nvSpPr>
          <p:spPr bwMode="auto">
            <a:xfrm>
              <a:off x="5995360" y="747167"/>
              <a:ext cx="2512908" cy="2962066"/>
            </a:xfrm>
            <a:custGeom>
              <a:avLst/>
              <a:gdLst>
                <a:gd name="T0" fmla="*/ 1 w 208"/>
                <a:gd name="T1" fmla="*/ 70 h 245"/>
                <a:gd name="T2" fmla="*/ 0 w 208"/>
                <a:gd name="T3" fmla="*/ 70 h 245"/>
                <a:gd name="T4" fmla="*/ 0 w 208"/>
                <a:gd name="T5" fmla="*/ 0 h 245"/>
                <a:gd name="T6" fmla="*/ 208 w 208"/>
                <a:gd name="T7" fmla="*/ 0 h 245"/>
                <a:gd name="T8" fmla="*/ 208 w 208"/>
                <a:gd name="T9" fmla="*/ 210 h 245"/>
                <a:gd name="T10" fmla="*/ 141 w 208"/>
                <a:gd name="T11" fmla="*/ 210 h 245"/>
                <a:gd name="T12" fmla="*/ 141 w 208"/>
                <a:gd name="T13" fmla="*/ 212 h 245"/>
                <a:gd name="T14" fmla="*/ 108 w 208"/>
                <a:gd name="T15" fmla="*/ 245 h 245"/>
                <a:gd name="T16" fmla="*/ 74 w 208"/>
                <a:gd name="T17" fmla="*/ 212 h 245"/>
                <a:gd name="T18" fmla="*/ 74 w 208"/>
                <a:gd name="T19" fmla="*/ 210 h 245"/>
                <a:gd name="T20" fmla="*/ 0 w 208"/>
                <a:gd name="T21" fmla="*/ 210 h 245"/>
                <a:gd name="T22" fmla="*/ 0 w 208"/>
                <a:gd name="T23" fmla="*/ 137 h 245"/>
                <a:gd name="T24" fmla="*/ 1 w 208"/>
                <a:gd name="T25" fmla="*/ 137 h 245"/>
                <a:gd name="T26" fmla="*/ 35 w 208"/>
                <a:gd name="T27" fmla="*/ 103 h 245"/>
                <a:gd name="T28" fmla="*/ 1 w 208"/>
                <a:gd name="T29" fmla="*/ 7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245">
                  <a:moveTo>
                    <a:pt x="1" y="70"/>
                  </a:moveTo>
                  <a:cubicBezTo>
                    <a:pt x="0" y="70"/>
                    <a:pt x="0" y="70"/>
                    <a:pt x="0" y="70"/>
                  </a:cubicBezTo>
                  <a:cubicBezTo>
                    <a:pt x="0" y="0"/>
                    <a:pt x="0" y="0"/>
                    <a:pt x="0" y="0"/>
                  </a:cubicBezTo>
                  <a:cubicBezTo>
                    <a:pt x="208" y="0"/>
                    <a:pt x="208" y="0"/>
                    <a:pt x="208" y="0"/>
                  </a:cubicBezTo>
                  <a:cubicBezTo>
                    <a:pt x="208" y="210"/>
                    <a:pt x="208" y="210"/>
                    <a:pt x="208" y="210"/>
                  </a:cubicBezTo>
                  <a:cubicBezTo>
                    <a:pt x="141" y="210"/>
                    <a:pt x="141" y="210"/>
                    <a:pt x="141" y="210"/>
                  </a:cubicBezTo>
                  <a:cubicBezTo>
                    <a:pt x="141" y="212"/>
                    <a:pt x="141" y="212"/>
                    <a:pt x="141" y="212"/>
                  </a:cubicBezTo>
                  <a:cubicBezTo>
                    <a:pt x="141" y="230"/>
                    <a:pt x="126" y="245"/>
                    <a:pt x="108" y="245"/>
                  </a:cubicBezTo>
                  <a:cubicBezTo>
                    <a:pt x="89" y="245"/>
                    <a:pt x="74" y="230"/>
                    <a:pt x="74" y="212"/>
                  </a:cubicBezTo>
                  <a:cubicBezTo>
                    <a:pt x="74" y="210"/>
                    <a:pt x="74" y="210"/>
                    <a:pt x="74" y="210"/>
                  </a:cubicBezTo>
                  <a:cubicBezTo>
                    <a:pt x="0" y="210"/>
                    <a:pt x="0" y="210"/>
                    <a:pt x="0" y="210"/>
                  </a:cubicBezTo>
                  <a:cubicBezTo>
                    <a:pt x="0" y="137"/>
                    <a:pt x="0" y="137"/>
                    <a:pt x="0" y="137"/>
                  </a:cubicBezTo>
                  <a:cubicBezTo>
                    <a:pt x="1" y="137"/>
                    <a:pt x="1" y="137"/>
                    <a:pt x="1" y="137"/>
                  </a:cubicBezTo>
                  <a:cubicBezTo>
                    <a:pt x="20" y="137"/>
                    <a:pt x="35" y="122"/>
                    <a:pt x="35" y="103"/>
                  </a:cubicBezTo>
                  <a:cubicBezTo>
                    <a:pt x="35" y="85"/>
                    <a:pt x="20" y="70"/>
                    <a:pt x="1" y="70"/>
                  </a:cubicBezTo>
                  <a:close/>
                </a:path>
              </a:pathLst>
            </a:custGeom>
            <a:solidFill>
              <a:srgbClr val="176490"/>
            </a:solidFill>
            <a:ln w="11113" cap="flat">
              <a:solidFill>
                <a:srgbClr val="176490"/>
              </a:solidFill>
              <a:prstDash val="solid"/>
              <a:miter lim="800000"/>
              <a:headEnd/>
              <a:tailEnd/>
            </a:ln>
            <a:sp3d extrusionH="419100" prstMaterial="dkEdge"/>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57565A"/>
                </a:solidFill>
                <a:effectLst/>
                <a:uLnTx/>
                <a:uFillTx/>
                <a:latin typeface="Open Sans Light"/>
              </a:endParaRPr>
            </a:p>
          </p:txBody>
        </p:sp>
        <p:sp>
          <p:nvSpPr>
            <p:cNvPr id="28" name="Freeform 27"/>
            <p:cNvSpPr>
              <a:spLocks/>
            </p:cNvSpPr>
            <p:nvPr/>
          </p:nvSpPr>
          <p:spPr bwMode="auto">
            <a:xfrm>
              <a:off x="5585332" y="3285594"/>
              <a:ext cx="2922935" cy="2526519"/>
            </a:xfrm>
            <a:custGeom>
              <a:avLst/>
              <a:gdLst>
                <a:gd name="T0" fmla="*/ 33 w 242"/>
                <a:gd name="T1" fmla="*/ 74 h 209"/>
                <a:gd name="T2" fmla="*/ 34 w 242"/>
                <a:gd name="T3" fmla="*/ 74 h 209"/>
                <a:gd name="T4" fmla="*/ 34 w 242"/>
                <a:gd name="T5" fmla="*/ 0 h 209"/>
                <a:gd name="T6" fmla="*/ 108 w 242"/>
                <a:gd name="T7" fmla="*/ 0 h 209"/>
                <a:gd name="T8" fmla="*/ 108 w 242"/>
                <a:gd name="T9" fmla="*/ 2 h 209"/>
                <a:gd name="T10" fmla="*/ 142 w 242"/>
                <a:gd name="T11" fmla="*/ 35 h 209"/>
                <a:gd name="T12" fmla="*/ 175 w 242"/>
                <a:gd name="T13" fmla="*/ 2 h 209"/>
                <a:gd name="T14" fmla="*/ 175 w 242"/>
                <a:gd name="T15" fmla="*/ 0 h 209"/>
                <a:gd name="T16" fmla="*/ 242 w 242"/>
                <a:gd name="T17" fmla="*/ 0 h 209"/>
                <a:gd name="T18" fmla="*/ 242 w 242"/>
                <a:gd name="T19" fmla="*/ 209 h 209"/>
                <a:gd name="T20" fmla="*/ 34 w 242"/>
                <a:gd name="T21" fmla="*/ 209 h 209"/>
                <a:gd name="T22" fmla="*/ 34 w 242"/>
                <a:gd name="T23" fmla="*/ 142 h 209"/>
                <a:gd name="T24" fmla="*/ 33 w 242"/>
                <a:gd name="T25" fmla="*/ 142 h 209"/>
                <a:gd name="T26" fmla="*/ 0 w 242"/>
                <a:gd name="T27" fmla="*/ 108 h 209"/>
                <a:gd name="T28" fmla="*/ 33 w 242"/>
                <a:gd name="T29" fmla="*/ 7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209">
                  <a:moveTo>
                    <a:pt x="33" y="74"/>
                  </a:moveTo>
                  <a:cubicBezTo>
                    <a:pt x="34" y="74"/>
                    <a:pt x="34" y="74"/>
                    <a:pt x="34" y="74"/>
                  </a:cubicBezTo>
                  <a:cubicBezTo>
                    <a:pt x="34" y="0"/>
                    <a:pt x="34" y="0"/>
                    <a:pt x="34" y="0"/>
                  </a:cubicBezTo>
                  <a:cubicBezTo>
                    <a:pt x="108" y="0"/>
                    <a:pt x="108" y="0"/>
                    <a:pt x="108" y="0"/>
                  </a:cubicBezTo>
                  <a:cubicBezTo>
                    <a:pt x="108" y="2"/>
                    <a:pt x="108" y="2"/>
                    <a:pt x="108" y="2"/>
                  </a:cubicBezTo>
                  <a:cubicBezTo>
                    <a:pt x="108" y="20"/>
                    <a:pt x="123" y="35"/>
                    <a:pt x="142" y="35"/>
                  </a:cubicBezTo>
                  <a:cubicBezTo>
                    <a:pt x="160" y="35"/>
                    <a:pt x="175" y="20"/>
                    <a:pt x="175" y="2"/>
                  </a:cubicBezTo>
                  <a:cubicBezTo>
                    <a:pt x="175" y="0"/>
                    <a:pt x="175" y="0"/>
                    <a:pt x="175" y="0"/>
                  </a:cubicBezTo>
                  <a:cubicBezTo>
                    <a:pt x="242" y="0"/>
                    <a:pt x="242" y="0"/>
                    <a:pt x="242" y="0"/>
                  </a:cubicBezTo>
                  <a:cubicBezTo>
                    <a:pt x="242" y="209"/>
                    <a:pt x="242" y="209"/>
                    <a:pt x="242" y="209"/>
                  </a:cubicBezTo>
                  <a:cubicBezTo>
                    <a:pt x="34" y="209"/>
                    <a:pt x="34" y="209"/>
                    <a:pt x="34" y="209"/>
                  </a:cubicBezTo>
                  <a:cubicBezTo>
                    <a:pt x="34" y="142"/>
                    <a:pt x="34" y="142"/>
                    <a:pt x="34" y="142"/>
                  </a:cubicBezTo>
                  <a:cubicBezTo>
                    <a:pt x="33" y="142"/>
                    <a:pt x="33" y="142"/>
                    <a:pt x="33" y="142"/>
                  </a:cubicBezTo>
                  <a:cubicBezTo>
                    <a:pt x="15" y="142"/>
                    <a:pt x="0" y="127"/>
                    <a:pt x="0" y="108"/>
                  </a:cubicBezTo>
                  <a:cubicBezTo>
                    <a:pt x="0" y="89"/>
                    <a:pt x="15" y="74"/>
                    <a:pt x="33" y="74"/>
                  </a:cubicBezTo>
                  <a:close/>
                </a:path>
              </a:pathLst>
            </a:custGeom>
            <a:solidFill>
              <a:srgbClr val="1C5686"/>
            </a:solidFill>
            <a:ln w="11113" cap="flat">
              <a:solidFill>
                <a:srgbClr val="1C5686"/>
              </a:solidFill>
              <a:prstDash val="solid"/>
              <a:miter lim="800000"/>
              <a:headEnd/>
              <a:tailEnd/>
            </a:ln>
            <a:sp3d extrusionH="419100" prstMaterial="dkEdge"/>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57565A"/>
                </a:solidFill>
                <a:effectLst/>
                <a:uLnTx/>
                <a:uFillTx/>
                <a:latin typeface="Open Sans Light"/>
              </a:endParaRPr>
            </a:p>
          </p:txBody>
        </p:sp>
        <p:sp>
          <p:nvSpPr>
            <p:cNvPr id="29" name="Freeform 28"/>
            <p:cNvSpPr>
              <a:spLocks/>
            </p:cNvSpPr>
            <p:nvPr/>
          </p:nvSpPr>
          <p:spPr bwMode="auto">
            <a:xfrm>
              <a:off x="3048607" y="747167"/>
              <a:ext cx="3370393" cy="2538427"/>
            </a:xfrm>
            <a:custGeom>
              <a:avLst/>
              <a:gdLst>
                <a:gd name="T0" fmla="*/ 245 w 279"/>
                <a:gd name="T1" fmla="*/ 70 h 210"/>
                <a:gd name="T2" fmla="*/ 243 w 279"/>
                <a:gd name="T3" fmla="*/ 70 h 210"/>
                <a:gd name="T4" fmla="*/ 243 w 279"/>
                <a:gd name="T5" fmla="*/ 0 h 210"/>
                <a:gd name="T6" fmla="*/ 35 w 279"/>
                <a:gd name="T7" fmla="*/ 0 h 210"/>
                <a:gd name="T8" fmla="*/ 35 w 279"/>
                <a:gd name="T9" fmla="*/ 70 h 210"/>
                <a:gd name="T10" fmla="*/ 33 w 279"/>
                <a:gd name="T11" fmla="*/ 70 h 210"/>
                <a:gd name="T12" fmla="*/ 0 w 279"/>
                <a:gd name="T13" fmla="*/ 103 h 210"/>
                <a:gd name="T14" fmla="*/ 33 w 279"/>
                <a:gd name="T15" fmla="*/ 137 h 210"/>
                <a:gd name="T16" fmla="*/ 35 w 279"/>
                <a:gd name="T17" fmla="*/ 137 h 210"/>
                <a:gd name="T18" fmla="*/ 35 w 279"/>
                <a:gd name="T19" fmla="*/ 210 h 210"/>
                <a:gd name="T20" fmla="*/ 108 w 279"/>
                <a:gd name="T21" fmla="*/ 210 h 210"/>
                <a:gd name="T22" fmla="*/ 108 w 279"/>
                <a:gd name="T23" fmla="*/ 210 h 210"/>
                <a:gd name="T24" fmla="*/ 142 w 279"/>
                <a:gd name="T25" fmla="*/ 176 h 210"/>
                <a:gd name="T26" fmla="*/ 175 w 279"/>
                <a:gd name="T27" fmla="*/ 210 h 210"/>
                <a:gd name="T28" fmla="*/ 175 w 279"/>
                <a:gd name="T29" fmla="*/ 210 h 210"/>
                <a:gd name="T30" fmla="*/ 243 w 279"/>
                <a:gd name="T31" fmla="*/ 210 h 210"/>
                <a:gd name="T32" fmla="*/ 243 w 279"/>
                <a:gd name="T33" fmla="*/ 137 h 210"/>
                <a:gd name="T34" fmla="*/ 245 w 279"/>
                <a:gd name="T35" fmla="*/ 137 h 210"/>
                <a:gd name="T36" fmla="*/ 279 w 279"/>
                <a:gd name="T37" fmla="*/ 103 h 210"/>
                <a:gd name="T38" fmla="*/ 245 w 279"/>
                <a:gd name="T39" fmla="*/ 7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9" h="210">
                  <a:moveTo>
                    <a:pt x="245" y="70"/>
                  </a:moveTo>
                  <a:cubicBezTo>
                    <a:pt x="243" y="70"/>
                    <a:pt x="243" y="70"/>
                    <a:pt x="243" y="70"/>
                  </a:cubicBezTo>
                  <a:cubicBezTo>
                    <a:pt x="243" y="0"/>
                    <a:pt x="243" y="0"/>
                    <a:pt x="243" y="0"/>
                  </a:cubicBezTo>
                  <a:cubicBezTo>
                    <a:pt x="35" y="0"/>
                    <a:pt x="35" y="0"/>
                    <a:pt x="35" y="0"/>
                  </a:cubicBezTo>
                  <a:cubicBezTo>
                    <a:pt x="35" y="70"/>
                    <a:pt x="35" y="70"/>
                    <a:pt x="35" y="70"/>
                  </a:cubicBezTo>
                  <a:cubicBezTo>
                    <a:pt x="33" y="70"/>
                    <a:pt x="33" y="70"/>
                    <a:pt x="33" y="70"/>
                  </a:cubicBezTo>
                  <a:cubicBezTo>
                    <a:pt x="15" y="70"/>
                    <a:pt x="0" y="85"/>
                    <a:pt x="0" y="103"/>
                  </a:cubicBezTo>
                  <a:cubicBezTo>
                    <a:pt x="0" y="122"/>
                    <a:pt x="15" y="137"/>
                    <a:pt x="33" y="137"/>
                  </a:cubicBezTo>
                  <a:cubicBezTo>
                    <a:pt x="35" y="137"/>
                    <a:pt x="35" y="137"/>
                    <a:pt x="35" y="137"/>
                  </a:cubicBezTo>
                  <a:cubicBezTo>
                    <a:pt x="35" y="210"/>
                    <a:pt x="35" y="210"/>
                    <a:pt x="35" y="210"/>
                  </a:cubicBezTo>
                  <a:cubicBezTo>
                    <a:pt x="108" y="210"/>
                    <a:pt x="108" y="210"/>
                    <a:pt x="108" y="210"/>
                  </a:cubicBezTo>
                  <a:cubicBezTo>
                    <a:pt x="108" y="210"/>
                    <a:pt x="108" y="210"/>
                    <a:pt x="108" y="210"/>
                  </a:cubicBezTo>
                  <a:cubicBezTo>
                    <a:pt x="108" y="191"/>
                    <a:pt x="123" y="176"/>
                    <a:pt x="142" y="176"/>
                  </a:cubicBezTo>
                  <a:cubicBezTo>
                    <a:pt x="160" y="176"/>
                    <a:pt x="175" y="191"/>
                    <a:pt x="175" y="210"/>
                  </a:cubicBezTo>
                  <a:cubicBezTo>
                    <a:pt x="175" y="210"/>
                    <a:pt x="175" y="210"/>
                    <a:pt x="175" y="210"/>
                  </a:cubicBezTo>
                  <a:cubicBezTo>
                    <a:pt x="243" y="210"/>
                    <a:pt x="243" y="210"/>
                    <a:pt x="243" y="210"/>
                  </a:cubicBezTo>
                  <a:cubicBezTo>
                    <a:pt x="243" y="137"/>
                    <a:pt x="243" y="137"/>
                    <a:pt x="243" y="137"/>
                  </a:cubicBezTo>
                  <a:cubicBezTo>
                    <a:pt x="245" y="137"/>
                    <a:pt x="245" y="137"/>
                    <a:pt x="245" y="137"/>
                  </a:cubicBezTo>
                  <a:cubicBezTo>
                    <a:pt x="264" y="137"/>
                    <a:pt x="279" y="122"/>
                    <a:pt x="279" y="103"/>
                  </a:cubicBezTo>
                  <a:cubicBezTo>
                    <a:pt x="279" y="85"/>
                    <a:pt x="264" y="70"/>
                    <a:pt x="245" y="70"/>
                  </a:cubicBezTo>
                  <a:close/>
                </a:path>
              </a:pathLst>
            </a:custGeom>
            <a:solidFill>
              <a:srgbClr val="0097B7"/>
            </a:solidFill>
            <a:ln w="11113" cap="flat">
              <a:solidFill>
                <a:srgbClr val="0097B7"/>
              </a:solidFill>
              <a:prstDash val="solid"/>
              <a:miter lim="800000"/>
              <a:headEnd/>
              <a:tailEnd/>
            </a:ln>
            <a:sp3d extrusionH="266700" prstMaterial="dkEdge"/>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57565A"/>
                </a:solidFill>
                <a:effectLst/>
                <a:uLnTx/>
                <a:uFillTx/>
                <a:latin typeface="Open Sans Light"/>
              </a:endParaRPr>
            </a:p>
          </p:txBody>
        </p:sp>
        <p:sp>
          <p:nvSpPr>
            <p:cNvPr id="30" name="Freeform 29"/>
            <p:cNvSpPr>
              <a:spLocks/>
            </p:cNvSpPr>
            <p:nvPr/>
          </p:nvSpPr>
          <p:spPr bwMode="auto">
            <a:xfrm>
              <a:off x="3472245" y="2873866"/>
              <a:ext cx="2511206" cy="2938247"/>
            </a:xfrm>
            <a:custGeom>
              <a:avLst/>
              <a:gdLst>
                <a:gd name="T0" fmla="*/ 208 w 208"/>
                <a:gd name="T1" fmla="*/ 176 h 243"/>
                <a:gd name="T2" fmla="*/ 175 w 208"/>
                <a:gd name="T3" fmla="*/ 142 h 243"/>
                <a:gd name="T4" fmla="*/ 208 w 208"/>
                <a:gd name="T5" fmla="*/ 108 h 243"/>
                <a:gd name="T6" fmla="*/ 208 w 208"/>
                <a:gd name="T7" fmla="*/ 108 h 243"/>
                <a:gd name="T8" fmla="*/ 208 w 208"/>
                <a:gd name="T9" fmla="*/ 34 h 243"/>
                <a:gd name="T10" fmla="*/ 140 w 208"/>
                <a:gd name="T11" fmla="*/ 34 h 243"/>
                <a:gd name="T12" fmla="*/ 140 w 208"/>
                <a:gd name="T13" fmla="*/ 34 h 243"/>
                <a:gd name="T14" fmla="*/ 107 w 208"/>
                <a:gd name="T15" fmla="*/ 0 h 243"/>
                <a:gd name="T16" fmla="*/ 73 w 208"/>
                <a:gd name="T17" fmla="*/ 34 h 243"/>
                <a:gd name="T18" fmla="*/ 73 w 208"/>
                <a:gd name="T19" fmla="*/ 34 h 243"/>
                <a:gd name="T20" fmla="*/ 0 w 208"/>
                <a:gd name="T21" fmla="*/ 34 h 243"/>
                <a:gd name="T22" fmla="*/ 0 w 208"/>
                <a:gd name="T23" fmla="*/ 108 h 243"/>
                <a:gd name="T24" fmla="*/ 0 w 208"/>
                <a:gd name="T25" fmla="*/ 108 h 243"/>
                <a:gd name="T26" fmla="*/ 34 w 208"/>
                <a:gd name="T27" fmla="*/ 142 h 243"/>
                <a:gd name="T28" fmla="*/ 0 w 208"/>
                <a:gd name="T29" fmla="*/ 176 h 243"/>
                <a:gd name="T30" fmla="*/ 0 w 208"/>
                <a:gd name="T31" fmla="*/ 176 h 243"/>
                <a:gd name="T32" fmla="*/ 0 w 208"/>
                <a:gd name="T33" fmla="*/ 243 h 243"/>
                <a:gd name="T34" fmla="*/ 208 w 208"/>
                <a:gd name="T35" fmla="*/ 243 h 243"/>
                <a:gd name="T36" fmla="*/ 208 w 208"/>
                <a:gd name="T37" fmla="*/ 17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 h="243">
                  <a:moveTo>
                    <a:pt x="208" y="176"/>
                  </a:moveTo>
                  <a:cubicBezTo>
                    <a:pt x="190" y="176"/>
                    <a:pt x="175" y="161"/>
                    <a:pt x="175" y="142"/>
                  </a:cubicBezTo>
                  <a:cubicBezTo>
                    <a:pt x="175" y="123"/>
                    <a:pt x="190" y="108"/>
                    <a:pt x="208" y="108"/>
                  </a:cubicBezTo>
                  <a:cubicBezTo>
                    <a:pt x="208" y="108"/>
                    <a:pt x="208" y="108"/>
                    <a:pt x="208" y="108"/>
                  </a:cubicBezTo>
                  <a:cubicBezTo>
                    <a:pt x="208" y="34"/>
                    <a:pt x="208" y="34"/>
                    <a:pt x="208" y="34"/>
                  </a:cubicBezTo>
                  <a:cubicBezTo>
                    <a:pt x="140" y="34"/>
                    <a:pt x="140" y="34"/>
                    <a:pt x="140" y="34"/>
                  </a:cubicBezTo>
                  <a:cubicBezTo>
                    <a:pt x="140" y="34"/>
                    <a:pt x="140" y="34"/>
                    <a:pt x="140" y="34"/>
                  </a:cubicBezTo>
                  <a:cubicBezTo>
                    <a:pt x="140" y="15"/>
                    <a:pt x="125" y="0"/>
                    <a:pt x="107" y="0"/>
                  </a:cubicBezTo>
                  <a:cubicBezTo>
                    <a:pt x="88" y="0"/>
                    <a:pt x="73" y="15"/>
                    <a:pt x="73" y="34"/>
                  </a:cubicBezTo>
                  <a:cubicBezTo>
                    <a:pt x="73" y="34"/>
                    <a:pt x="73" y="34"/>
                    <a:pt x="73" y="34"/>
                  </a:cubicBezTo>
                  <a:cubicBezTo>
                    <a:pt x="0" y="34"/>
                    <a:pt x="0" y="34"/>
                    <a:pt x="0" y="34"/>
                  </a:cubicBezTo>
                  <a:cubicBezTo>
                    <a:pt x="0" y="108"/>
                    <a:pt x="0" y="108"/>
                    <a:pt x="0" y="108"/>
                  </a:cubicBezTo>
                  <a:cubicBezTo>
                    <a:pt x="0" y="108"/>
                    <a:pt x="0" y="108"/>
                    <a:pt x="0" y="108"/>
                  </a:cubicBezTo>
                  <a:cubicBezTo>
                    <a:pt x="19" y="108"/>
                    <a:pt x="34" y="123"/>
                    <a:pt x="34" y="142"/>
                  </a:cubicBezTo>
                  <a:cubicBezTo>
                    <a:pt x="34" y="161"/>
                    <a:pt x="19" y="176"/>
                    <a:pt x="0" y="176"/>
                  </a:cubicBezTo>
                  <a:cubicBezTo>
                    <a:pt x="0" y="176"/>
                    <a:pt x="0" y="176"/>
                    <a:pt x="0" y="176"/>
                  </a:cubicBezTo>
                  <a:cubicBezTo>
                    <a:pt x="0" y="243"/>
                    <a:pt x="0" y="243"/>
                    <a:pt x="0" y="243"/>
                  </a:cubicBezTo>
                  <a:cubicBezTo>
                    <a:pt x="208" y="243"/>
                    <a:pt x="208" y="243"/>
                    <a:pt x="208" y="243"/>
                  </a:cubicBezTo>
                  <a:cubicBezTo>
                    <a:pt x="208" y="176"/>
                    <a:pt x="208" y="176"/>
                    <a:pt x="208" y="176"/>
                  </a:cubicBezTo>
                  <a:close/>
                </a:path>
              </a:pathLst>
            </a:custGeom>
            <a:solidFill>
              <a:srgbClr val="0086AC"/>
            </a:solidFill>
            <a:ln w="11113" cap="flat">
              <a:solidFill>
                <a:srgbClr val="0086AC"/>
              </a:solidFill>
              <a:prstDash val="solid"/>
              <a:miter lim="800000"/>
              <a:headEnd/>
              <a:tailEnd/>
            </a:ln>
            <a:sp3d extrusionH="419100" prstMaterial="dkEdge"/>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57565A"/>
                </a:solidFill>
                <a:effectLst/>
                <a:uLnTx/>
                <a:uFillTx/>
                <a:latin typeface="Open Sans Light"/>
              </a:endParaRPr>
            </a:p>
          </p:txBody>
        </p:sp>
        <p:sp>
          <p:nvSpPr>
            <p:cNvPr id="31" name="Rectangle 30"/>
            <p:cNvSpPr/>
            <p:nvPr/>
          </p:nvSpPr>
          <p:spPr>
            <a:xfrm>
              <a:off x="1127448" y="1940169"/>
              <a:ext cx="2090524" cy="412552"/>
            </a:xfrm>
            <a:prstGeom prst="rect">
              <a:avLst/>
            </a:prstGeom>
            <a:noFill/>
            <a:ln w="9525" cap="flat" cmpd="sng" algn="ctr">
              <a:noFill/>
              <a:prstDash val="solid"/>
            </a:ln>
            <a:effectLst/>
            <a:sp3d prstMaterial="dkEdge"/>
          </p:spPr>
          <p:txBody>
            <a:bodyPr rtlCol="0" anchor="t" anchorCtr="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n-ea"/>
                <a:cs typeface="+mn-cs"/>
              </a:endParaRPr>
            </a:p>
          </p:txBody>
        </p:sp>
        <p:sp>
          <p:nvSpPr>
            <p:cNvPr id="32" name="Rectangle 31"/>
            <p:cNvSpPr/>
            <p:nvPr/>
          </p:nvSpPr>
          <p:spPr>
            <a:xfrm>
              <a:off x="3689616" y="1940169"/>
              <a:ext cx="2090524" cy="412552"/>
            </a:xfrm>
            <a:prstGeom prst="rect">
              <a:avLst/>
            </a:prstGeom>
            <a:noFill/>
            <a:ln w="9525" cap="flat" cmpd="sng" algn="ctr">
              <a:noFill/>
              <a:prstDash val="solid"/>
            </a:ln>
            <a:effectLst/>
            <a:sp3d prstMaterial="dkEdge"/>
          </p:spPr>
          <p:txBody>
            <a:bodyPr rtlCol="0" anchor="t" anchorCtr="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n-ea"/>
                <a:cs typeface="+mn-cs"/>
              </a:endParaRPr>
            </a:p>
          </p:txBody>
        </p:sp>
        <p:sp>
          <p:nvSpPr>
            <p:cNvPr id="33" name="Rectangle 32"/>
            <p:cNvSpPr/>
            <p:nvPr/>
          </p:nvSpPr>
          <p:spPr>
            <a:xfrm>
              <a:off x="6303020" y="1940169"/>
              <a:ext cx="2090524" cy="412552"/>
            </a:xfrm>
            <a:prstGeom prst="rect">
              <a:avLst/>
            </a:prstGeom>
            <a:noFill/>
            <a:ln w="9525" cap="flat" cmpd="sng" algn="ctr">
              <a:noFill/>
              <a:prstDash val="solid"/>
            </a:ln>
            <a:effectLst/>
            <a:sp3d prstMaterial="dkEdge"/>
          </p:spPr>
          <p:txBody>
            <a:bodyPr rtlCol="0" anchor="t" anchorCtr="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n-ea"/>
                <a:cs typeface="+mn-cs"/>
              </a:endParaRPr>
            </a:p>
          </p:txBody>
        </p:sp>
        <p:sp>
          <p:nvSpPr>
            <p:cNvPr id="34" name="Rectangle 33"/>
            <p:cNvSpPr/>
            <p:nvPr/>
          </p:nvSpPr>
          <p:spPr>
            <a:xfrm>
              <a:off x="1127448" y="4490663"/>
              <a:ext cx="2090524" cy="412552"/>
            </a:xfrm>
            <a:prstGeom prst="rect">
              <a:avLst/>
            </a:prstGeom>
            <a:noFill/>
            <a:ln w="9525" cap="flat" cmpd="sng" algn="ctr">
              <a:noFill/>
              <a:prstDash val="solid"/>
            </a:ln>
            <a:effectLst/>
            <a:sp3d prstMaterial="dkEdge"/>
          </p:spPr>
          <p:txBody>
            <a:bodyPr rtlCol="0" anchor="t" anchorCtr="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n-ea"/>
                <a:cs typeface="+mn-cs"/>
              </a:endParaRPr>
            </a:p>
          </p:txBody>
        </p:sp>
        <p:sp>
          <p:nvSpPr>
            <p:cNvPr id="35" name="Rectangle 34"/>
            <p:cNvSpPr/>
            <p:nvPr/>
          </p:nvSpPr>
          <p:spPr>
            <a:xfrm>
              <a:off x="3821408" y="4490663"/>
              <a:ext cx="1826940" cy="412552"/>
            </a:xfrm>
            <a:prstGeom prst="rect">
              <a:avLst/>
            </a:prstGeom>
            <a:noFill/>
            <a:ln w="9525" cap="flat" cmpd="sng" algn="ctr">
              <a:noFill/>
              <a:prstDash val="solid"/>
            </a:ln>
            <a:effectLst/>
            <a:sp3d prstMaterial="dkEdge"/>
          </p:spPr>
          <p:txBody>
            <a:bodyPr wrap="square" rtlCol="0" anchor="t" anchorCtr="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n-ea"/>
                <a:cs typeface="+mn-cs"/>
              </a:endParaRPr>
            </a:p>
          </p:txBody>
        </p:sp>
        <p:sp>
          <p:nvSpPr>
            <p:cNvPr id="36" name="Rectangle 35"/>
            <p:cNvSpPr/>
            <p:nvPr/>
          </p:nvSpPr>
          <p:spPr>
            <a:xfrm>
              <a:off x="6303020" y="4490663"/>
              <a:ext cx="2090524" cy="412552"/>
            </a:xfrm>
            <a:prstGeom prst="rect">
              <a:avLst/>
            </a:prstGeom>
            <a:noFill/>
            <a:ln w="9525" cap="flat" cmpd="sng" algn="ctr">
              <a:noFill/>
              <a:prstDash val="solid"/>
            </a:ln>
            <a:effectLst/>
            <a:sp3d prstMaterial="dkEdge"/>
          </p:spPr>
          <p:txBody>
            <a:bodyPr rtlCol="0" anchor="t" anchorCtr="0">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n-ea"/>
                <a:cs typeface="+mn-cs"/>
              </a:endParaRPr>
            </a:p>
          </p:txBody>
        </p:sp>
        <p:pic>
          <p:nvPicPr>
            <p:cNvPr id="37" name="Picture 36"/>
            <p:cNvPicPr>
              <a:picLocks noChangeAspect="1"/>
            </p:cNvPicPr>
            <p:nvPr/>
          </p:nvPicPr>
          <p:blipFill>
            <a:blip r:embed="rId2"/>
            <a:stretch>
              <a:fillRect/>
            </a:stretch>
          </p:blipFill>
          <p:spPr>
            <a:xfrm>
              <a:off x="7046799" y="3962631"/>
              <a:ext cx="498442" cy="486058"/>
            </a:xfrm>
            <a:prstGeom prst="rect">
              <a:avLst/>
            </a:prstGeom>
            <a:ln>
              <a:noFill/>
            </a:ln>
            <a:sp3d prstMaterial="dkEdge"/>
          </p:spPr>
        </p:pic>
        <p:pic>
          <p:nvPicPr>
            <p:cNvPr id="38" name="Picture 37"/>
            <p:cNvPicPr>
              <a:picLocks noChangeAspect="1"/>
            </p:cNvPicPr>
            <p:nvPr/>
          </p:nvPicPr>
          <p:blipFill>
            <a:blip r:embed="rId3"/>
            <a:stretch>
              <a:fillRect/>
            </a:stretch>
          </p:blipFill>
          <p:spPr>
            <a:xfrm>
              <a:off x="1939065" y="1314760"/>
              <a:ext cx="467290" cy="394778"/>
            </a:xfrm>
            <a:prstGeom prst="rect">
              <a:avLst/>
            </a:prstGeom>
            <a:ln>
              <a:noFill/>
            </a:ln>
            <a:sp3d prstMaterial="dkEdge"/>
          </p:spPr>
        </p:pic>
        <p:pic>
          <p:nvPicPr>
            <p:cNvPr id="39" name="Picture 38"/>
            <p:cNvPicPr>
              <a:picLocks noChangeAspect="1"/>
            </p:cNvPicPr>
            <p:nvPr/>
          </p:nvPicPr>
          <p:blipFill>
            <a:blip r:embed="rId4"/>
            <a:stretch>
              <a:fillRect/>
            </a:stretch>
          </p:blipFill>
          <p:spPr>
            <a:xfrm>
              <a:off x="4472358" y="1304764"/>
              <a:ext cx="525040" cy="525040"/>
            </a:xfrm>
            <a:prstGeom prst="rect">
              <a:avLst/>
            </a:prstGeom>
            <a:ln>
              <a:noFill/>
            </a:ln>
            <a:sp3d prstMaterial="dkEdge"/>
          </p:spPr>
        </p:pic>
        <p:pic>
          <p:nvPicPr>
            <p:cNvPr id="40" name="Picture 39"/>
            <p:cNvPicPr>
              <a:picLocks noChangeAspect="1"/>
            </p:cNvPicPr>
            <p:nvPr/>
          </p:nvPicPr>
          <p:blipFill>
            <a:blip r:embed="rId5"/>
            <a:stretch>
              <a:fillRect/>
            </a:stretch>
          </p:blipFill>
          <p:spPr>
            <a:xfrm>
              <a:off x="4337468" y="3939863"/>
              <a:ext cx="794820" cy="415566"/>
            </a:xfrm>
            <a:prstGeom prst="rect">
              <a:avLst/>
            </a:prstGeom>
            <a:ln>
              <a:noFill/>
            </a:ln>
            <a:sp3d prstMaterial="dkEdge"/>
          </p:spPr>
        </p:pic>
        <p:pic>
          <p:nvPicPr>
            <p:cNvPr id="41" name="Picture 40"/>
            <p:cNvPicPr>
              <a:picLocks noChangeAspect="1"/>
            </p:cNvPicPr>
            <p:nvPr/>
          </p:nvPicPr>
          <p:blipFill>
            <a:blip r:embed="rId6"/>
            <a:stretch>
              <a:fillRect/>
            </a:stretch>
          </p:blipFill>
          <p:spPr>
            <a:xfrm>
              <a:off x="7071386" y="1314760"/>
              <a:ext cx="449267" cy="538503"/>
            </a:xfrm>
            <a:prstGeom prst="rect">
              <a:avLst/>
            </a:prstGeom>
            <a:ln>
              <a:noFill/>
            </a:ln>
            <a:sp3d prstMaterial="dkEdge"/>
          </p:spPr>
        </p:pic>
        <p:sp>
          <p:nvSpPr>
            <p:cNvPr id="42" name="Freeform 41"/>
            <p:cNvSpPr>
              <a:spLocks noEditPoints="1"/>
            </p:cNvSpPr>
            <p:nvPr/>
          </p:nvSpPr>
          <p:spPr bwMode="auto">
            <a:xfrm>
              <a:off x="1975233" y="3939863"/>
              <a:ext cx="394954" cy="505441"/>
            </a:xfrm>
            <a:custGeom>
              <a:avLst/>
              <a:gdLst>
                <a:gd name="T0" fmla="*/ 487 w 800"/>
                <a:gd name="T1" fmla="*/ 761 h 969"/>
                <a:gd name="T2" fmla="*/ 487 w 800"/>
                <a:gd name="T3" fmla="*/ 605 h 969"/>
                <a:gd name="T4" fmla="*/ 136 w 800"/>
                <a:gd name="T5" fmla="*/ 254 h 969"/>
                <a:gd name="T6" fmla="*/ 275 w 800"/>
                <a:gd name="T7" fmla="*/ 254 h 969"/>
                <a:gd name="T8" fmla="*/ 275 w 800"/>
                <a:gd name="T9" fmla="*/ 211 h 969"/>
                <a:gd name="T10" fmla="*/ 64 w 800"/>
                <a:gd name="T11" fmla="*/ 211 h 969"/>
                <a:gd name="T12" fmla="*/ 64 w 800"/>
                <a:gd name="T13" fmla="*/ 423 h 969"/>
                <a:gd name="T14" fmla="*/ 106 w 800"/>
                <a:gd name="T15" fmla="*/ 423 h 969"/>
                <a:gd name="T16" fmla="*/ 106 w 800"/>
                <a:gd name="T17" fmla="*/ 283 h 969"/>
                <a:gd name="T18" fmla="*/ 445 w 800"/>
                <a:gd name="T19" fmla="*/ 622 h 969"/>
                <a:gd name="T20" fmla="*/ 445 w 800"/>
                <a:gd name="T21" fmla="*/ 761 h 969"/>
                <a:gd name="T22" fmla="*/ 360 w 800"/>
                <a:gd name="T23" fmla="*/ 863 h 969"/>
                <a:gd name="T24" fmla="*/ 466 w 800"/>
                <a:gd name="T25" fmla="*/ 969 h 969"/>
                <a:gd name="T26" fmla="*/ 572 w 800"/>
                <a:gd name="T27" fmla="*/ 863 h 969"/>
                <a:gd name="T28" fmla="*/ 487 w 800"/>
                <a:gd name="T29" fmla="*/ 761 h 969"/>
                <a:gd name="T30" fmla="*/ 466 w 800"/>
                <a:gd name="T31" fmla="*/ 931 h 969"/>
                <a:gd name="T32" fmla="*/ 403 w 800"/>
                <a:gd name="T33" fmla="*/ 867 h 969"/>
                <a:gd name="T34" fmla="*/ 466 w 800"/>
                <a:gd name="T35" fmla="*/ 804 h 969"/>
                <a:gd name="T36" fmla="*/ 529 w 800"/>
                <a:gd name="T37" fmla="*/ 867 h 969"/>
                <a:gd name="T38" fmla="*/ 466 w 800"/>
                <a:gd name="T39" fmla="*/ 931 h 969"/>
                <a:gd name="T40" fmla="*/ 178 w 800"/>
                <a:gd name="T41" fmla="*/ 592 h 969"/>
                <a:gd name="T42" fmla="*/ 106 w 800"/>
                <a:gd name="T43" fmla="*/ 668 h 969"/>
                <a:gd name="T44" fmla="*/ 30 w 800"/>
                <a:gd name="T45" fmla="*/ 592 h 969"/>
                <a:gd name="T46" fmla="*/ 0 w 800"/>
                <a:gd name="T47" fmla="*/ 622 h 969"/>
                <a:gd name="T48" fmla="*/ 77 w 800"/>
                <a:gd name="T49" fmla="*/ 698 h 969"/>
                <a:gd name="T50" fmla="*/ 0 w 800"/>
                <a:gd name="T51" fmla="*/ 770 h 969"/>
                <a:gd name="T52" fmla="*/ 30 w 800"/>
                <a:gd name="T53" fmla="*/ 800 h 969"/>
                <a:gd name="T54" fmla="*/ 106 w 800"/>
                <a:gd name="T55" fmla="*/ 728 h 969"/>
                <a:gd name="T56" fmla="*/ 178 w 800"/>
                <a:gd name="T57" fmla="*/ 800 h 969"/>
                <a:gd name="T58" fmla="*/ 208 w 800"/>
                <a:gd name="T59" fmla="*/ 770 h 969"/>
                <a:gd name="T60" fmla="*/ 136 w 800"/>
                <a:gd name="T61" fmla="*/ 698 h 969"/>
                <a:gd name="T62" fmla="*/ 208 w 800"/>
                <a:gd name="T63" fmla="*/ 622 h 969"/>
                <a:gd name="T64" fmla="*/ 178 w 800"/>
                <a:gd name="T65" fmla="*/ 592 h 969"/>
                <a:gd name="T66" fmla="*/ 800 w 800"/>
                <a:gd name="T67" fmla="*/ 325 h 969"/>
                <a:gd name="T68" fmla="*/ 771 w 800"/>
                <a:gd name="T69" fmla="*/ 296 h 969"/>
                <a:gd name="T70" fmla="*/ 699 w 800"/>
                <a:gd name="T71" fmla="*/ 372 h 969"/>
                <a:gd name="T72" fmla="*/ 623 w 800"/>
                <a:gd name="T73" fmla="*/ 296 h 969"/>
                <a:gd name="T74" fmla="*/ 593 w 800"/>
                <a:gd name="T75" fmla="*/ 325 h 969"/>
                <a:gd name="T76" fmla="*/ 669 w 800"/>
                <a:gd name="T77" fmla="*/ 402 h 969"/>
                <a:gd name="T78" fmla="*/ 593 w 800"/>
                <a:gd name="T79" fmla="*/ 474 h 969"/>
                <a:gd name="T80" fmla="*/ 623 w 800"/>
                <a:gd name="T81" fmla="*/ 503 h 969"/>
                <a:gd name="T82" fmla="*/ 699 w 800"/>
                <a:gd name="T83" fmla="*/ 431 h 969"/>
                <a:gd name="T84" fmla="*/ 771 w 800"/>
                <a:gd name="T85" fmla="*/ 503 h 969"/>
                <a:gd name="T86" fmla="*/ 800 w 800"/>
                <a:gd name="T87" fmla="*/ 474 h 969"/>
                <a:gd name="T88" fmla="*/ 729 w 800"/>
                <a:gd name="T89" fmla="*/ 402 h 969"/>
                <a:gd name="T90" fmla="*/ 800 w 800"/>
                <a:gd name="T91" fmla="*/ 325 h 969"/>
                <a:gd name="T92" fmla="*/ 559 w 800"/>
                <a:gd name="T93" fmla="*/ 0 h 969"/>
                <a:gd name="T94" fmla="*/ 487 w 800"/>
                <a:gd name="T95" fmla="*/ 76 h 969"/>
                <a:gd name="T96" fmla="*/ 411 w 800"/>
                <a:gd name="T97" fmla="*/ 0 h 969"/>
                <a:gd name="T98" fmla="*/ 381 w 800"/>
                <a:gd name="T99" fmla="*/ 29 h 969"/>
                <a:gd name="T100" fmla="*/ 458 w 800"/>
                <a:gd name="T101" fmla="*/ 105 h 969"/>
                <a:gd name="T102" fmla="*/ 381 w 800"/>
                <a:gd name="T103" fmla="*/ 177 h 969"/>
                <a:gd name="T104" fmla="*/ 411 w 800"/>
                <a:gd name="T105" fmla="*/ 207 h 969"/>
                <a:gd name="T106" fmla="*/ 487 w 800"/>
                <a:gd name="T107" fmla="*/ 135 h 969"/>
                <a:gd name="T108" fmla="*/ 559 w 800"/>
                <a:gd name="T109" fmla="*/ 207 h 969"/>
                <a:gd name="T110" fmla="*/ 589 w 800"/>
                <a:gd name="T111" fmla="*/ 177 h 969"/>
                <a:gd name="T112" fmla="*/ 517 w 800"/>
                <a:gd name="T113" fmla="*/ 105 h 969"/>
                <a:gd name="T114" fmla="*/ 589 w 800"/>
                <a:gd name="T115" fmla="*/ 29 h 969"/>
                <a:gd name="T116" fmla="*/ 559 w 800"/>
                <a:gd name="T117" fmla="*/ 0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0" h="969">
                  <a:moveTo>
                    <a:pt x="487" y="761"/>
                  </a:moveTo>
                  <a:cubicBezTo>
                    <a:pt x="487" y="605"/>
                    <a:pt x="487" y="605"/>
                    <a:pt x="487" y="605"/>
                  </a:cubicBezTo>
                  <a:cubicBezTo>
                    <a:pt x="136" y="254"/>
                    <a:pt x="136" y="254"/>
                    <a:pt x="136" y="254"/>
                  </a:cubicBezTo>
                  <a:cubicBezTo>
                    <a:pt x="275" y="254"/>
                    <a:pt x="275" y="254"/>
                    <a:pt x="275" y="254"/>
                  </a:cubicBezTo>
                  <a:cubicBezTo>
                    <a:pt x="275" y="211"/>
                    <a:pt x="275" y="211"/>
                    <a:pt x="275" y="211"/>
                  </a:cubicBezTo>
                  <a:cubicBezTo>
                    <a:pt x="64" y="211"/>
                    <a:pt x="64" y="211"/>
                    <a:pt x="64" y="211"/>
                  </a:cubicBezTo>
                  <a:cubicBezTo>
                    <a:pt x="64" y="423"/>
                    <a:pt x="64" y="423"/>
                    <a:pt x="64" y="423"/>
                  </a:cubicBezTo>
                  <a:cubicBezTo>
                    <a:pt x="106" y="423"/>
                    <a:pt x="106" y="423"/>
                    <a:pt x="106" y="423"/>
                  </a:cubicBezTo>
                  <a:cubicBezTo>
                    <a:pt x="106" y="283"/>
                    <a:pt x="106" y="283"/>
                    <a:pt x="106" y="283"/>
                  </a:cubicBezTo>
                  <a:cubicBezTo>
                    <a:pt x="445" y="622"/>
                    <a:pt x="445" y="622"/>
                    <a:pt x="445" y="622"/>
                  </a:cubicBezTo>
                  <a:cubicBezTo>
                    <a:pt x="445" y="761"/>
                    <a:pt x="445" y="761"/>
                    <a:pt x="445" y="761"/>
                  </a:cubicBezTo>
                  <a:cubicBezTo>
                    <a:pt x="398" y="770"/>
                    <a:pt x="360" y="812"/>
                    <a:pt x="360" y="863"/>
                  </a:cubicBezTo>
                  <a:cubicBezTo>
                    <a:pt x="360" y="922"/>
                    <a:pt x="407" y="969"/>
                    <a:pt x="466" y="969"/>
                  </a:cubicBezTo>
                  <a:cubicBezTo>
                    <a:pt x="525" y="969"/>
                    <a:pt x="572" y="922"/>
                    <a:pt x="572" y="863"/>
                  </a:cubicBezTo>
                  <a:cubicBezTo>
                    <a:pt x="572" y="817"/>
                    <a:pt x="534" y="774"/>
                    <a:pt x="487" y="761"/>
                  </a:cubicBezTo>
                  <a:close/>
                  <a:moveTo>
                    <a:pt x="466" y="931"/>
                  </a:moveTo>
                  <a:cubicBezTo>
                    <a:pt x="432" y="931"/>
                    <a:pt x="403" y="901"/>
                    <a:pt x="403" y="867"/>
                  </a:cubicBezTo>
                  <a:cubicBezTo>
                    <a:pt x="403" y="834"/>
                    <a:pt x="428" y="804"/>
                    <a:pt x="466" y="804"/>
                  </a:cubicBezTo>
                  <a:cubicBezTo>
                    <a:pt x="504" y="804"/>
                    <a:pt x="529" y="834"/>
                    <a:pt x="529" y="867"/>
                  </a:cubicBezTo>
                  <a:cubicBezTo>
                    <a:pt x="529" y="901"/>
                    <a:pt x="500" y="931"/>
                    <a:pt x="466" y="931"/>
                  </a:cubicBezTo>
                  <a:close/>
                  <a:moveTo>
                    <a:pt x="178" y="592"/>
                  </a:moveTo>
                  <a:cubicBezTo>
                    <a:pt x="106" y="668"/>
                    <a:pt x="106" y="668"/>
                    <a:pt x="106" y="668"/>
                  </a:cubicBezTo>
                  <a:cubicBezTo>
                    <a:pt x="30" y="592"/>
                    <a:pt x="30" y="592"/>
                    <a:pt x="30" y="592"/>
                  </a:cubicBezTo>
                  <a:cubicBezTo>
                    <a:pt x="0" y="622"/>
                    <a:pt x="0" y="622"/>
                    <a:pt x="0" y="622"/>
                  </a:cubicBezTo>
                  <a:cubicBezTo>
                    <a:pt x="77" y="698"/>
                    <a:pt x="77" y="698"/>
                    <a:pt x="77" y="698"/>
                  </a:cubicBezTo>
                  <a:cubicBezTo>
                    <a:pt x="0" y="770"/>
                    <a:pt x="0" y="770"/>
                    <a:pt x="0" y="770"/>
                  </a:cubicBezTo>
                  <a:cubicBezTo>
                    <a:pt x="30" y="800"/>
                    <a:pt x="30" y="800"/>
                    <a:pt x="30" y="800"/>
                  </a:cubicBezTo>
                  <a:cubicBezTo>
                    <a:pt x="106" y="728"/>
                    <a:pt x="106" y="728"/>
                    <a:pt x="106" y="728"/>
                  </a:cubicBezTo>
                  <a:cubicBezTo>
                    <a:pt x="178" y="800"/>
                    <a:pt x="178" y="800"/>
                    <a:pt x="178" y="800"/>
                  </a:cubicBezTo>
                  <a:cubicBezTo>
                    <a:pt x="208" y="770"/>
                    <a:pt x="208" y="770"/>
                    <a:pt x="208" y="770"/>
                  </a:cubicBezTo>
                  <a:cubicBezTo>
                    <a:pt x="136" y="698"/>
                    <a:pt x="136" y="698"/>
                    <a:pt x="136" y="698"/>
                  </a:cubicBezTo>
                  <a:cubicBezTo>
                    <a:pt x="208" y="622"/>
                    <a:pt x="208" y="622"/>
                    <a:pt x="208" y="622"/>
                  </a:cubicBezTo>
                  <a:lnTo>
                    <a:pt x="178" y="592"/>
                  </a:lnTo>
                  <a:close/>
                  <a:moveTo>
                    <a:pt x="800" y="325"/>
                  </a:moveTo>
                  <a:cubicBezTo>
                    <a:pt x="771" y="296"/>
                    <a:pt x="771" y="296"/>
                    <a:pt x="771" y="296"/>
                  </a:cubicBezTo>
                  <a:cubicBezTo>
                    <a:pt x="699" y="372"/>
                    <a:pt x="699" y="372"/>
                    <a:pt x="699" y="372"/>
                  </a:cubicBezTo>
                  <a:cubicBezTo>
                    <a:pt x="623" y="296"/>
                    <a:pt x="623" y="296"/>
                    <a:pt x="623" y="296"/>
                  </a:cubicBezTo>
                  <a:cubicBezTo>
                    <a:pt x="593" y="325"/>
                    <a:pt x="593" y="325"/>
                    <a:pt x="593" y="325"/>
                  </a:cubicBezTo>
                  <a:cubicBezTo>
                    <a:pt x="669" y="402"/>
                    <a:pt x="669" y="402"/>
                    <a:pt x="669" y="402"/>
                  </a:cubicBezTo>
                  <a:cubicBezTo>
                    <a:pt x="593" y="474"/>
                    <a:pt x="593" y="474"/>
                    <a:pt x="593" y="474"/>
                  </a:cubicBezTo>
                  <a:cubicBezTo>
                    <a:pt x="623" y="503"/>
                    <a:pt x="623" y="503"/>
                    <a:pt x="623" y="503"/>
                  </a:cubicBezTo>
                  <a:cubicBezTo>
                    <a:pt x="699" y="431"/>
                    <a:pt x="699" y="431"/>
                    <a:pt x="699" y="431"/>
                  </a:cubicBezTo>
                  <a:cubicBezTo>
                    <a:pt x="771" y="503"/>
                    <a:pt x="771" y="503"/>
                    <a:pt x="771" y="503"/>
                  </a:cubicBezTo>
                  <a:cubicBezTo>
                    <a:pt x="800" y="474"/>
                    <a:pt x="800" y="474"/>
                    <a:pt x="800" y="474"/>
                  </a:cubicBezTo>
                  <a:cubicBezTo>
                    <a:pt x="729" y="402"/>
                    <a:pt x="729" y="402"/>
                    <a:pt x="729" y="402"/>
                  </a:cubicBezTo>
                  <a:lnTo>
                    <a:pt x="800" y="325"/>
                  </a:lnTo>
                  <a:close/>
                  <a:moveTo>
                    <a:pt x="559" y="0"/>
                  </a:moveTo>
                  <a:cubicBezTo>
                    <a:pt x="487" y="76"/>
                    <a:pt x="487" y="76"/>
                    <a:pt x="487" y="76"/>
                  </a:cubicBezTo>
                  <a:cubicBezTo>
                    <a:pt x="411" y="0"/>
                    <a:pt x="411" y="0"/>
                    <a:pt x="411" y="0"/>
                  </a:cubicBezTo>
                  <a:cubicBezTo>
                    <a:pt x="381" y="29"/>
                    <a:pt x="381" y="29"/>
                    <a:pt x="381" y="29"/>
                  </a:cubicBezTo>
                  <a:cubicBezTo>
                    <a:pt x="458" y="105"/>
                    <a:pt x="458" y="105"/>
                    <a:pt x="458" y="105"/>
                  </a:cubicBezTo>
                  <a:cubicBezTo>
                    <a:pt x="381" y="177"/>
                    <a:pt x="381" y="177"/>
                    <a:pt x="381" y="177"/>
                  </a:cubicBezTo>
                  <a:cubicBezTo>
                    <a:pt x="411" y="207"/>
                    <a:pt x="411" y="207"/>
                    <a:pt x="411" y="207"/>
                  </a:cubicBezTo>
                  <a:cubicBezTo>
                    <a:pt x="487" y="135"/>
                    <a:pt x="487" y="135"/>
                    <a:pt x="487" y="135"/>
                  </a:cubicBezTo>
                  <a:cubicBezTo>
                    <a:pt x="559" y="207"/>
                    <a:pt x="559" y="207"/>
                    <a:pt x="559" y="207"/>
                  </a:cubicBezTo>
                  <a:cubicBezTo>
                    <a:pt x="589" y="177"/>
                    <a:pt x="589" y="177"/>
                    <a:pt x="589" y="177"/>
                  </a:cubicBezTo>
                  <a:cubicBezTo>
                    <a:pt x="517" y="105"/>
                    <a:pt x="517" y="105"/>
                    <a:pt x="517" y="105"/>
                  </a:cubicBezTo>
                  <a:cubicBezTo>
                    <a:pt x="589" y="29"/>
                    <a:pt x="589" y="29"/>
                    <a:pt x="589" y="29"/>
                  </a:cubicBezTo>
                  <a:lnTo>
                    <a:pt x="559" y="0"/>
                  </a:lnTo>
                  <a:close/>
                </a:path>
              </a:pathLst>
            </a:custGeom>
            <a:solidFill>
              <a:srgbClr val="FFFFFF"/>
            </a:solidFill>
            <a:ln>
              <a:noFill/>
            </a:ln>
            <a:sp3d prstMaterial="dkEdge"/>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smtClean="0">
                <a:ln>
                  <a:noFill/>
                </a:ln>
                <a:solidFill>
                  <a:srgbClr val="57565A"/>
                </a:solidFill>
                <a:effectLst/>
                <a:uLnTx/>
                <a:uFillTx/>
                <a:latin typeface="Open Sans Light"/>
              </a:endParaRPr>
            </a:p>
          </p:txBody>
        </p:sp>
      </p:grpSp>
    </p:spTree>
    <p:extLst>
      <p:ext uri="{BB962C8B-B14F-4D97-AF65-F5344CB8AC3E}">
        <p14:creationId xmlns:p14="http://schemas.microsoft.com/office/powerpoint/2010/main" val="2826218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Center Operations Board Game Cont.</a:t>
            </a:r>
          </a:p>
        </p:txBody>
      </p:sp>
      <p:sp>
        <p:nvSpPr>
          <p:cNvPr id="3" name="Content Placeholder 2"/>
          <p:cNvSpPr>
            <a:spLocks noGrp="1"/>
          </p:cNvSpPr>
          <p:nvPr>
            <p:ph idx="1"/>
          </p:nvPr>
        </p:nvSpPr>
        <p:spPr>
          <a:xfrm>
            <a:off x="575905" y="2281236"/>
            <a:ext cx="9545305" cy="3943074"/>
          </a:xfrm>
        </p:spPr>
        <p:txBody>
          <a:bodyPr>
            <a:normAutofit fontScale="85000" lnSpcReduction="20000"/>
          </a:bodyPr>
          <a:lstStyle/>
          <a:p>
            <a:r>
              <a:rPr lang="en-US" sz="2200" dirty="0"/>
              <a:t>Teams play with each other (not against) but against other hospitals/teams in the room</a:t>
            </a:r>
          </a:p>
          <a:p>
            <a:r>
              <a:rPr lang="en-US" sz="2200" dirty="0"/>
              <a:t>This board game begins with a finite amount of resources, tracks the progress of a hospital through the year, and provides students with options to fund projects that might improve cost, quality, or access such as:</a:t>
            </a:r>
          </a:p>
          <a:p>
            <a:pPr lvl="1"/>
            <a:r>
              <a:rPr lang="en-US" sz="1900" dirty="0"/>
              <a:t>Employee salary increases</a:t>
            </a:r>
          </a:p>
          <a:p>
            <a:pPr lvl="1"/>
            <a:r>
              <a:rPr lang="en-US" sz="1900" dirty="0"/>
              <a:t>Performance improvement/quality projects</a:t>
            </a:r>
          </a:p>
          <a:p>
            <a:pPr lvl="1"/>
            <a:r>
              <a:rPr lang="en-US" sz="1900" dirty="0"/>
              <a:t>Opening an Ambulatory Surgery Center</a:t>
            </a:r>
          </a:p>
          <a:p>
            <a:pPr lvl="1"/>
            <a:r>
              <a:rPr lang="en-US" sz="1900" dirty="0"/>
              <a:t>Purchasing new radiology equipment</a:t>
            </a:r>
          </a:p>
          <a:p>
            <a:pPr lvl="1"/>
            <a:r>
              <a:rPr lang="en-US" sz="1900" dirty="0"/>
              <a:t>Community benefit projects and donations</a:t>
            </a:r>
          </a:p>
          <a:p>
            <a:r>
              <a:rPr lang="en-US" sz="2200" dirty="0"/>
              <a:t>At the end of the year, a surprise occurs when the instructor (or another group could fill this role) allocates taxes, depreciation, and other losses/costs.</a:t>
            </a:r>
          </a:p>
          <a:p>
            <a:pPr lvl="1"/>
            <a:r>
              <a:rPr lang="en-US" sz="1900" dirty="0"/>
              <a:t>For example, one student group had a profit of 56 M at the end of the game; however, after taxation there was only 2 M left.</a:t>
            </a:r>
          </a:p>
          <a:p>
            <a:pPr lvl="1"/>
            <a:endParaRPr lang="en-US" dirty="0"/>
          </a:p>
        </p:txBody>
      </p:sp>
      <p:pic>
        <p:nvPicPr>
          <p:cNvPr id="4098" name="Picture 2" descr="Image result for gambling chips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210" y="2785923"/>
            <a:ext cx="1562100" cy="293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761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B4C527F-AA88-4BD2-819A-06921EEB49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1363"/>
            <a:ext cx="12191999" cy="6256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F1BEFAC-BF22-4CF8-9B60-C1CACA905D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369643" y="1037967"/>
            <a:ext cx="3054091" cy="4709131"/>
          </a:xfrm>
        </p:spPr>
        <p:txBody>
          <a:bodyPr anchor="ctr">
            <a:normAutofit/>
          </a:bodyPr>
          <a:lstStyle/>
          <a:p>
            <a:r>
              <a:rPr lang="en-US" dirty="0">
                <a:solidFill>
                  <a:srgbClr val="FFFEFF"/>
                </a:solidFill>
              </a:rPr>
              <a:t>Initial Use and Adaptation Based on A Broader Approach </a:t>
            </a:r>
          </a:p>
        </p:txBody>
      </p:sp>
      <p:graphicFrame>
        <p:nvGraphicFramePr>
          <p:cNvPr id="5" name="Content Placeholder 2">
            <a:extLst>
              <a:ext uri="{FF2B5EF4-FFF2-40B4-BE49-F238E27FC236}">
                <a16:creationId xmlns:a16="http://schemas.microsoft.com/office/drawing/2014/main" id="{B5632D43-1411-4E01-88EB-7D51950C65E0}"/>
              </a:ext>
            </a:extLst>
          </p:cNvPr>
          <p:cNvGraphicFramePr>
            <a:graphicFrameLocks noGrp="1"/>
          </p:cNvGraphicFramePr>
          <p:nvPr>
            <p:ph idx="1"/>
            <p:extLst>
              <p:ext uri="{D42A27DB-BD31-4B8C-83A1-F6EECF244321}">
                <p14:modId xmlns:p14="http://schemas.microsoft.com/office/powerpoint/2010/main" val="1550568650"/>
              </p:ext>
            </p:extLst>
          </p:nvPr>
        </p:nvGraphicFramePr>
        <p:xfrm>
          <a:off x="486033" y="1037967"/>
          <a:ext cx="7012370"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8446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a:spLocks/>
          </p:cNvSpPr>
          <p:nvPr/>
        </p:nvSpPr>
        <p:spPr bwMode="auto">
          <a:xfrm rot="10800000">
            <a:off x="4531572" y="3094853"/>
            <a:ext cx="3245887" cy="2150256"/>
          </a:xfrm>
          <a:custGeom>
            <a:avLst/>
            <a:gdLst>
              <a:gd name="T0" fmla="*/ 357 w 357"/>
              <a:gd name="T1" fmla="*/ 13 h 236"/>
              <a:gd name="T2" fmla="*/ 314 w 357"/>
              <a:gd name="T3" fmla="*/ 0 h 236"/>
              <a:gd name="T4" fmla="*/ 317 w 357"/>
              <a:gd name="T5" fmla="*/ 12 h 236"/>
              <a:gd name="T6" fmla="*/ 178 w 357"/>
              <a:gd name="T7" fmla="*/ 113 h 236"/>
              <a:gd name="T8" fmla="*/ 0 w 357"/>
              <a:gd name="T9" fmla="*/ 220 h 236"/>
              <a:gd name="T10" fmla="*/ 1 w 357"/>
              <a:gd name="T11" fmla="*/ 236 h 236"/>
              <a:gd name="T12" fmla="*/ 191 w 357"/>
              <a:gd name="T13" fmla="*/ 124 h 236"/>
              <a:gd name="T14" fmla="*/ 321 w 357"/>
              <a:gd name="T15" fmla="*/ 29 h 236"/>
              <a:gd name="T16" fmla="*/ 324 w 357"/>
              <a:gd name="T17" fmla="*/ 44 h 236"/>
              <a:gd name="T18" fmla="*/ 357 w 357"/>
              <a:gd name="T19" fmla="*/ 1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7" h="236">
                <a:moveTo>
                  <a:pt x="357" y="13"/>
                </a:moveTo>
                <a:cubicBezTo>
                  <a:pt x="314" y="0"/>
                  <a:pt x="314" y="0"/>
                  <a:pt x="314" y="0"/>
                </a:cubicBezTo>
                <a:cubicBezTo>
                  <a:pt x="317" y="12"/>
                  <a:pt x="317" y="12"/>
                  <a:pt x="317" y="12"/>
                </a:cubicBezTo>
                <a:cubicBezTo>
                  <a:pt x="277" y="25"/>
                  <a:pt x="224" y="54"/>
                  <a:pt x="178" y="113"/>
                </a:cubicBezTo>
                <a:cubicBezTo>
                  <a:pt x="131" y="174"/>
                  <a:pt x="66" y="213"/>
                  <a:pt x="0" y="220"/>
                </a:cubicBezTo>
                <a:cubicBezTo>
                  <a:pt x="1" y="236"/>
                  <a:pt x="1" y="236"/>
                  <a:pt x="1" y="236"/>
                </a:cubicBezTo>
                <a:cubicBezTo>
                  <a:pt x="72" y="229"/>
                  <a:pt x="142" y="188"/>
                  <a:pt x="191" y="124"/>
                </a:cubicBezTo>
                <a:cubicBezTo>
                  <a:pt x="235" y="68"/>
                  <a:pt x="283" y="41"/>
                  <a:pt x="321" y="29"/>
                </a:cubicBezTo>
                <a:cubicBezTo>
                  <a:pt x="324" y="44"/>
                  <a:pt x="324" y="44"/>
                  <a:pt x="324" y="44"/>
                </a:cubicBezTo>
                <a:lnTo>
                  <a:pt x="357" y="13"/>
                </a:lnTo>
                <a:close/>
              </a:path>
            </a:pathLst>
          </a:custGeom>
          <a:gradFill>
            <a:gsLst>
              <a:gs pos="2143">
                <a:schemeClr val="accent6"/>
              </a:gs>
              <a:gs pos="82000">
                <a:schemeClr val="tx2"/>
              </a:gs>
              <a:gs pos="100000">
                <a:schemeClr val="tx2">
                  <a:lumMod val="75000"/>
                </a:schemeClr>
              </a:gs>
            </a:gsLst>
            <a:lin ang="10800000" scaled="0"/>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p:nvSpPr>
        <p:spPr bwMode="auto">
          <a:xfrm rot="10800000">
            <a:off x="8332322" y="3123044"/>
            <a:ext cx="890601" cy="829092"/>
          </a:xfrm>
          <a:custGeom>
            <a:avLst/>
            <a:gdLst>
              <a:gd name="T0" fmla="*/ 98 w 98"/>
              <a:gd name="T1" fmla="*/ 83 h 91"/>
              <a:gd name="T2" fmla="*/ 70 w 98"/>
              <a:gd name="T3" fmla="*/ 49 h 91"/>
              <a:gd name="T4" fmla="*/ 65 w 98"/>
              <a:gd name="T5" fmla="*/ 61 h 91"/>
              <a:gd name="T6" fmla="*/ 16 w 98"/>
              <a:gd name="T7" fmla="*/ 0 h 91"/>
              <a:gd name="T8" fmla="*/ 0 w 98"/>
              <a:gd name="T9" fmla="*/ 4 h 91"/>
              <a:gd name="T10" fmla="*/ 59 w 98"/>
              <a:gd name="T11" fmla="*/ 78 h 91"/>
              <a:gd name="T12" fmla="*/ 54 w 98"/>
              <a:gd name="T13" fmla="*/ 91 h 91"/>
              <a:gd name="T14" fmla="*/ 98 w 98"/>
              <a:gd name="T15" fmla="*/ 83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91">
                <a:moveTo>
                  <a:pt x="98" y="83"/>
                </a:moveTo>
                <a:cubicBezTo>
                  <a:pt x="70" y="49"/>
                  <a:pt x="70" y="49"/>
                  <a:pt x="70" y="49"/>
                </a:cubicBezTo>
                <a:cubicBezTo>
                  <a:pt x="65" y="61"/>
                  <a:pt x="65" y="61"/>
                  <a:pt x="65" y="61"/>
                </a:cubicBezTo>
                <a:cubicBezTo>
                  <a:pt x="40" y="48"/>
                  <a:pt x="23" y="26"/>
                  <a:pt x="16" y="0"/>
                </a:cubicBezTo>
                <a:cubicBezTo>
                  <a:pt x="0" y="4"/>
                  <a:pt x="0" y="4"/>
                  <a:pt x="0" y="4"/>
                </a:cubicBezTo>
                <a:cubicBezTo>
                  <a:pt x="7" y="36"/>
                  <a:pt x="28" y="61"/>
                  <a:pt x="59" y="78"/>
                </a:cubicBezTo>
                <a:cubicBezTo>
                  <a:pt x="54" y="91"/>
                  <a:pt x="54" y="91"/>
                  <a:pt x="54" y="91"/>
                </a:cubicBezTo>
                <a:lnTo>
                  <a:pt x="98" y="83"/>
                </a:lnTo>
                <a:close/>
              </a:path>
            </a:pathLst>
          </a:custGeom>
          <a:gradFill>
            <a:gsLst>
              <a:gs pos="67000">
                <a:schemeClr val="accent6"/>
              </a:gs>
              <a:gs pos="1071">
                <a:schemeClr val="tx2"/>
              </a:gs>
              <a:gs pos="100000">
                <a:schemeClr val="accent6">
                  <a:lumMod val="75000"/>
                </a:schemeClr>
              </a:gs>
            </a:gsLst>
            <a:lin ang="15600000" scaled="0"/>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7"/>
          <p:cNvSpPr>
            <a:spLocks/>
          </p:cNvSpPr>
          <p:nvPr/>
        </p:nvSpPr>
        <p:spPr bwMode="auto">
          <a:xfrm rot="10800000">
            <a:off x="8223400" y="4498030"/>
            <a:ext cx="908541" cy="729140"/>
          </a:xfrm>
          <a:custGeom>
            <a:avLst/>
            <a:gdLst>
              <a:gd name="T0" fmla="*/ 100 w 100"/>
              <a:gd name="T1" fmla="*/ 17 h 80"/>
              <a:gd name="T2" fmla="*/ 97 w 100"/>
              <a:gd name="T3" fmla="*/ 0 h 80"/>
              <a:gd name="T4" fmla="*/ 14 w 100"/>
              <a:gd name="T5" fmla="*/ 43 h 80"/>
              <a:gd name="T6" fmla="*/ 3 w 100"/>
              <a:gd name="T7" fmla="*/ 36 h 80"/>
              <a:gd name="T8" fmla="*/ 0 w 100"/>
              <a:gd name="T9" fmla="*/ 80 h 80"/>
              <a:gd name="T10" fmla="*/ 40 w 100"/>
              <a:gd name="T11" fmla="*/ 60 h 80"/>
              <a:gd name="T12" fmla="*/ 28 w 100"/>
              <a:gd name="T13" fmla="*/ 52 h 80"/>
              <a:gd name="T14" fmla="*/ 100 w 100"/>
              <a:gd name="T15" fmla="*/ 17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80">
                <a:moveTo>
                  <a:pt x="100" y="17"/>
                </a:moveTo>
                <a:cubicBezTo>
                  <a:pt x="97" y="0"/>
                  <a:pt x="97" y="0"/>
                  <a:pt x="97" y="0"/>
                </a:cubicBezTo>
                <a:cubicBezTo>
                  <a:pt x="62" y="6"/>
                  <a:pt x="33" y="21"/>
                  <a:pt x="14" y="43"/>
                </a:cubicBezTo>
                <a:cubicBezTo>
                  <a:pt x="3" y="36"/>
                  <a:pt x="3" y="36"/>
                  <a:pt x="3" y="36"/>
                </a:cubicBezTo>
                <a:cubicBezTo>
                  <a:pt x="0" y="80"/>
                  <a:pt x="0" y="80"/>
                  <a:pt x="0" y="80"/>
                </a:cubicBezTo>
                <a:cubicBezTo>
                  <a:pt x="40" y="60"/>
                  <a:pt x="40" y="60"/>
                  <a:pt x="40" y="60"/>
                </a:cubicBezTo>
                <a:cubicBezTo>
                  <a:pt x="28" y="52"/>
                  <a:pt x="28" y="52"/>
                  <a:pt x="28" y="52"/>
                </a:cubicBezTo>
                <a:cubicBezTo>
                  <a:pt x="45" y="34"/>
                  <a:pt x="70" y="22"/>
                  <a:pt x="100" y="17"/>
                </a:cubicBezTo>
                <a:close/>
              </a:path>
            </a:pathLst>
          </a:custGeom>
          <a:gradFill>
            <a:gsLst>
              <a:gs pos="100000">
                <a:schemeClr val="accent5"/>
              </a:gs>
              <a:gs pos="32000">
                <a:schemeClr val="accent3"/>
              </a:gs>
              <a:gs pos="0">
                <a:schemeClr val="accent3">
                  <a:lumMod val="75000"/>
                </a:schemeClr>
              </a:gs>
            </a:gsLst>
            <a:lin ang="10800000" scaled="0"/>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p:cNvSpPr>
          <p:nvPr/>
        </p:nvSpPr>
        <p:spPr bwMode="auto">
          <a:xfrm rot="10800000">
            <a:off x="4421369" y="3094852"/>
            <a:ext cx="3238198" cy="2159227"/>
          </a:xfrm>
          <a:custGeom>
            <a:avLst/>
            <a:gdLst>
              <a:gd name="T0" fmla="*/ 178 w 356"/>
              <a:gd name="T1" fmla="*/ 114 h 237"/>
              <a:gd name="T2" fmla="*/ 40 w 356"/>
              <a:gd name="T3" fmla="*/ 13 h 237"/>
              <a:gd name="T4" fmla="*/ 43 w 356"/>
              <a:gd name="T5" fmla="*/ 0 h 237"/>
              <a:gd name="T6" fmla="*/ 0 w 356"/>
              <a:gd name="T7" fmla="*/ 11 h 237"/>
              <a:gd name="T8" fmla="*/ 32 w 356"/>
              <a:gd name="T9" fmla="*/ 43 h 237"/>
              <a:gd name="T10" fmla="*/ 35 w 356"/>
              <a:gd name="T11" fmla="*/ 29 h 237"/>
              <a:gd name="T12" fmla="*/ 165 w 356"/>
              <a:gd name="T13" fmla="*/ 125 h 237"/>
              <a:gd name="T14" fmla="*/ 354 w 356"/>
              <a:gd name="T15" fmla="*/ 237 h 237"/>
              <a:gd name="T16" fmla="*/ 356 w 356"/>
              <a:gd name="T17" fmla="*/ 220 h 237"/>
              <a:gd name="T18" fmla="*/ 178 w 356"/>
              <a:gd name="T19" fmla="*/ 11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6" h="237">
                <a:moveTo>
                  <a:pt x="178" y="114"/>
                </a:moveTo>
                <a:cubicBezTo>
                  <a:pt x="132" y="54"/>
                  <a:pt x="79" y="26"/>
                  <a:pt x="40" y="13"/>
                </a:cubicBezTo>
                <a:cubicBezTo>
                  <a:pt x="43" y="0"/>
                  <a:pt x="43" y="0"/>
                  <a:pt x="43" y="0"/>
                </a:cubicBezTo>
                <a:cubicBezTo>
                  <a:pt x="0" y="11"/>
                  <a:pt x="0" y="11"/>
                  <a:pt x="0" y="11"/>
                </a:cubicBezTo>
                <a:cubicBezTo>
                  <a:pt x="32" y="43"/>
                  <a:pt x="32" y="43"/>
                  <a:pt x="32" y="43"/>
                </a:cubicBezTo>
                <a:cubicBezTo>
                  <a:pt x="35" y="29"/>
                  <a:pt x="35" y="29"/>
                  <a:pt x="35" y="29"/>
                </a:cubicBezTo>
                <a:cubicBezTo>
                  <a:pt x="72" y="42"/>
                  <a:pt x="121" y="68"/>
                  <a:pt x="165" y="125"/>
                </a:cubicBezTo>
                <a:cubicBezTo>
                  <a:pt x="214" y="189"/>
                  <a:pt x="283" y="230"/>
                  <a:pt x="354" y="237"/>
                </a:cubicBezTo>
                <a:cubicBezTo>
                  <a:pt x="356" y="220"/>
                  <a:pt x="356" y="220"/>
                  <a:pt x="356" y="220"/>
                </a:cubicBezTo>
                <a:cubicBezTo>
                  <a:pt x="290" y="213"/>
                  <a:pt x="225" y="175"/>
                  <a:pt x="178" y="114"/>
                </a:cubicBezTo>
                <a:close/>
              </a:path>
            </a:pathLst>
          </a:custGeom>
          <a:gradFill>
            <a:gsLst>
              <a:gs pos="0">
                <a:schemeClr val="accent3"/>
              </a:gs>
              <a:gs pos="72000">
                <a:schemeClr val="accent1"/>
              </a:gs>
              <a:gs pos="100000">
                <a:schemeClr val="accent1">
                  <a:lumMod val="50000"/>
                </a:schemeClr>
              </a:gs>
            </a:gsLst>
            <a:lin ang="0" scaled="0"/>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9"/>
          <p:cNvSpPr>
            <a:spLocks/>
          </p:cNvSpPr>
          <p:nvPr/>
        </p:nvSpPr>
        <p:spPr bwMode="auto">
          <a:xfrm rot="10800000">
            <a:off x="2940024" y="3123045"/>
            <a:ext cx="917511" cy="1037966"/>
          </a:xfrm>
          <a:custGeom>
            <a:avLst/>
            <a:gdLst>
              <a:gd name="T0" fmla="*/ 101 w 101"/>
              <a:gd name="T1" fmla="*/ 0 h 114"/>
              <a:gd name="T2" fmla="*/ 84 w 101"/>
              <a:gd name="T3" fmla="*/ 0 h 114"/>
              <a:gd name="T4" fmla="*/ 31 w 101"/>
              <a:gd name="T5" fmla="*/ 85 h 114"/>
              <a:gd name="T6" fmla="*/ 26 w 101"/>
              <a:gd name="T7" fmla="*/ 73 h 114"/>
              <a:gd name="T8" fmla="*/ 0 w 101"/>
              <a:gd name="T9" fmla="*/ 109 h 114"/>
              <a:gd name="T10" fmla="*/ 44 w 101"/>
              <a:gd name="T11" fmla="*/ 114 h 114"/>
              <a:gd name="T12" fmla="*/ 38 w 101"/>
              <a:gd name="T13" fmla="*/ 100 h 114"/>
              <a:gd name="T14" fmla="*/ 101 w 101"/>
              <a:gd name="T15" fmla="*/ 0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14">
                <a:moveTo>
                  <a:pt x="101" y="0"/>
                </a:moveTo>
                <a:cubicBezTo>
                  <a:pt x="84" y="0"/>
                  <a:pt x="84" y="0"/>
                  <a:pt x="84" y="0"/>
                </a:cubicBezTo>
                <a:cubicBezTo>
                  <a:pt x="84" y="37"/>
                  <a:pt x="65" y="67"/>
                  <a:pt x="31" y="85"/>
                </a:cubicBezTo>
                <a:cubicBezTo>
                  <a:pt x="26" y="73"/>
                  <a:pt x="26" y="73"/>
                  <a:pt x="26" y="73"/>
                </a:cubicBezTo>
                <a:cubicBezTo>
                  <a:pt x="0" y="109"/>
                  <a:pt x="0" y="109"/>
                  <a:pt x="0" y="109"/>
                </a:cubicBezTo>
                <a:cubicBezTo>
                  <a:pt x="44" y="114"/>
                  <a:pt x="44" y="114"/>
                  <a:pt x="44" y="114"/>
                </a:cubicBezTo>
                <a:cubicBezTo>
                  <a:pt x="38" y="100"/>
                  <a:pt x="38" y="100"/>
                  <a:pt x="38" y="100"/>
                </a:cubicBezTo>
                <a:cubicBezTo>
                  <a:pt x="78" y="80"/>
                  <a:pt x="101" y="44"/>
                  <a:pt x="101" y="0"/>
                </a:cubicBezTo>
                <a:close/>
              </a:path>
            </a:pathLst>
          </a:custGeom>
          <a:gradFill>
            <a:gsLst>
              <a:gs pos="4286">
                <a:schemeClr val="accent1"/>
              </a:gs>
              <a:gs pos="62000">
                <a:schemeClr val="accent4"/>
              </a:gs>
              <a:gs pos="100000">
                <a:schemeClr val="accent1">
                  <a:lumMod val="50000"/>
                </a:schemeClr>
              </a:gs>
            </a:gsLst>
            <a:lin ang="16800000" scaled="0"/>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10"/>
          <p:cNvSpPr>
            <a:spLocks/>
          </p:cNvSpPr>
          <p:nvPr/>
        </p:nvSpPr>
        <p:spPr bwMode="auto">
          <a:xfrm rot="10800000">
            <a:off x="3075857" y="4489059"/>
            <a:ext cx="863690" cy="729140"/>
          </a:xfrm>
          <a:custGeom>
            <a:avLst/>
            <a:gdLst>
              <a:gd name="T0" fmla="*/ 83 w 95"/>
              <a:gd name="T1" fmla="*/ 42 h 80"/>
              <a:gd name="T2" fmla="*/ 3 w 95"/>
              <a:gd name="T3" fmla="*/ 0 h 80"/>
              <a:gd name="T4" fmla="*/ 0 w 95"/>
              <a:gd name="T5" fmla="*/ 17 h 80"/>
              <a:gd name="T6" fmla="*/ 67 w 95"/>
              <a:gd name="T7" fmla="*/ 51 h 80"/>
              <a:gd name="T8" fmla="*/ 56 w 95"/>
              <a:gd name="T9" fmla="*/ 57 h 80"/>
              <a:gd name="T10" fmla="*/ 94 w 95"/>
              <a:gd name="T11" fmla="*/ 80 h 80"/>
              <a:gd name="T12" fmla="*/ 95 w 95"/>
              <a:gd name="T13" fmla="*/ 35 h 80"/>
              <a:gd name="T14" fmla="*/ 83 w 95"/>
              <a:gd name="T15" fmla="*/ 42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80">
                <a:moveTo>
                  <a:pt x="83" y="42"/>
                </a:moveTo>
                <a:cubicBezTo>
                  <a:pt x="64" y="21"/>
                  <a:pt x="36" y="6"/>
                  <a:pt x="3" y="0"/>
                </a:cubicBezTo>
                <a:cubicBezTo>
                  <a:pt x="0" y="17"/>
                  <a:pt x="0" y="17"/>
                  <a:pt x="0" y="17"/>
                </a:cubicBezTo>
                <a:cubicBezTo>
                  <a:pt x="28" y="22"/>
                  <a:pt x="51" y="34"/>
                  <a:pt x="67" y="51"/>
                </a:cubicBezTo>
                <a:cubicBezTo>
                  <a:pt x="56" y="57"/>
                  <a:pt x="56" y="57"/>
                  <a:pt x="56" y="57"/>
                </a:cubicBezTo>
                <a:cubicBezTo>
                  <a:pt x="94" y="80"/>
                  <a:pt x="94" y="80"/>
                  <a:pt x="94" y="80"/>
                </a:cubicBezTo>
                <a:cubicBezTo>
                  <a:pt x="95" y="35"/>
                  <a:pt x="95" y="35"/>
                  <a:pt x="95" y="35"/>
                </a:cubicBezTo>
                <a:lnTo>
                  <a:pt x="83" y="42"/>
                </a:lnTo>
                <a:close/>
              </a:path>
            </a:pathLst>
          </a:custGeom>
          <a:gradFill>
            <a:gsLst>
              <a:gs pos="3214">
                <a:schemeClr val="accent4"/>
              </a:gs>
              <a:gs pos="67000">
                <a:schemeClr val="accent6"/>
              </a:gs>
              <a:gs pos="100000">
                <a:schemeClr val="accent6">
                  <a:lumMod val="75000"/>
                </a:schemeClr>
              </a:gs>
            </a:gsLst>
            <a:lin ang="10800000" scaled="0"/>
          </a:gradFill>
          <a:ln>
            <a:noFill/>
          </a:ln>
        </p:spPr>
        <p:txBody>
          <a:bodyPr vert="horz" wrap="square" lIns="91440" tIns="45720" rIns="91440" bIns="45720" numCol="1" anchor="t" anchorCtr="0" compatLnSpc="1">
            <a:prstTxWarp prst="textNoShape">
              <a:avLst/>
            </a:prstTxWarp>
          </a:bodyPr>
          <a:lstStyle/>
          <a:p>
            <a:endParaRPr lang="en-US" dirty="0"/>
          </a:p>
        </p:txBody>
      </p:sp>
      <p:sp useBgFill="1">
        <p:nvSpPr>
          <p:cNvPr id="27" name="Oval 11"/>
          <p:cNvSpPr>
            <a:spLocks noChangeArrowheads="1"/>
          </p:cNvSpPr>
          <p:nvPr/>
        </p:nvSpPr>
        <p:spPr bwMode="auto">
          <a:xfrm>
            <a:off x="7648860" y="4725490"/>
            <a:ext cx="861540" cy="875216"/>
          </a:xfrm>
          <a:prstGeom prst="ellipse">
            <a:avLst/>
          </a:prstGeom>
          <a:ln w="19050" cap="flat">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8" name="Oval 12"/>
          <p:cNvSpPr>
            <a:spLocks noChangeArrowheads="1"/>
          </p:cNvSpPr>
          <p:nvPr/>
        </p:nvSpPr>
        <p:spPr bwMode="auto">
          <a:xfrm>
            <a:off x="3637811" y="4675090"/>
            <a:ext cx="873506" cy="875216"/>
          </a:xfrm>
          <a:prstGeom prst="ellipse">
            <a:avLst/>
          </a:prstGeom>
          <a:ln w="190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9" name="Oval 13"/>
          <p:cNvSpPr>
            <a:spLocks noChangeArrowheads="1"/>
          </p:cNvSpPr>
          <p:nvPr/>
        </p:nvSpPr>
        <p:spPr bwMode="auto">
          <a:xfrm>
            <a:off x="2586141" y="3625871"/>
            <a:ext cx="861540" cy="863250"/>
          </a:xfrm>
          <a:prstGeom prst="ellipse">
            <a:avLst/>
          </a:prstGeom>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30" name="Oval 14"/>
          <p:cNvSpPr>
            <a:spLocks noChangeArrowheads="1"/>
          </p:cNvSpPr>
          <p:nvPr/>
        </p:nvSpPr>
        <p:spPr bwMode="auto">
          <a:xfrm>
            <a:off x="8722739" y="3625871"/>
            <a:ext cx="873506" cy="863250"/>
          </a:xfrm>
          <a:prstGeom prst="ellipse">
            <a:avLst/>
          </a:prstGeom>
          <a:ln w="19050" cap="flat">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31" name="Oval 15"/>
          <p:cNvSpPr>
            <a:spLocks noChangeArrowheads="1"/>
          </p:cNvSpPr>
          <p:nvPr/>
        </p:nvSpPr>
        <p:spPr bwMode="auto">
          <a:xfrm>
            <a:off x="7461660" y="2713845"/>
            <a:ext cx="861540" cy="863250"/>
          </a:xfrm>
          <a:prstGeom prst="ellipse">
            <a:avLst/>
          </a:prstGeom>
          <a:ln w="1905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32" name="Oval 16"/>
          <p:cNvSpPr>
            <a:spLocks noChangeArrowheads="1"/>
          </p:cNvSpPr>
          <p:nvPr/>
        </p:nvSpPr>
        <p:spPr bwMode="auto">
          <a:xfrm>
            <a:off x="3861011" y="2713845"/>
            <a:ext cx="873506" cy="863250"/>
          </a:xfrm>
          <a:prstGeom prst="ellipse">
            <a:avLst/>
          </a:prstGeom>
          <a:ln w="1905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Rectangle 41"/>
          <p:cNvSpPr/>
          <p:nvPr/>
        </p:nvSpPr>
        <p:spPr>
          <a:xfrm>
            <a:off x="1334067" y="1974718"/>
            <a:ext cx="3758261" cy="657424"/>
          </a:xfrm>
          <a:prstGeom prst="rect">
            <a:avLst/>
          </a:prstGeom>
        </p:spPr>
        <p:txBody>
          <a:bodyPr wrap="square" lIns="0" tIns="0" rIns="0" bIns="0">
            <a:spAutoFit/>
          </a:bodyPr>
          <a:lstStyle/>
          <a:p>
            <a:pPr algn="r">
              <a:lnSpc>
                <a:spcPct val="89000"/>
              </a:lnSpc>
            </a:pPr>
            <a:r>
              <a:rPr lang="en-US" dirty="0"/>
              <a:t>A variety of leadership structures/models are provided</a:t>
            </a:r>
          </a:p>
          <a:p>
            <a:pPr algn="r">
              <a:lnSpc>
                <a:spcPct val="89000"/>
              </a:lnSpc>
            </a:pPr>
            <a:r>
              <a:rPr lang="en-US" sz="1200" dirty="0"/>
              <a:t>Teams can choose how to collaborate and make decisions</a:t>
            </a:r>
          </a:p>
        </p:txBody>
      </p:sp>
      <p:sp>
        <p:nvSpPr>
          <p:cNvPr id="43" name="Rectangle 42"/>
          <p:cNvSpPr/>
          <p:nvPr/>
        </p:nvSpPr>
        <p:spPr>
          <a:xfrm>
            <a:off x="7466527" y="1979971"/>
            <a:ext cx="3035648" cy="575222"/>
          </a:xfrm>
          <a:prstGeom prst="rect">
            <a:avLst/>
          </a:prstGeom>
        </p:spPr>
        <p:txBody>
          <a:bodyPr wrap="square" lIns="0" tIns="0" rIns="0" bIns="0">
            <a:spAutoFit/>
          </a:bodyPr>
          <a:lstStyle/>
          <a:p>
            <a:pPr>
              <a:lnSpc>
                <a:spcPct val="89000"/>
              </a:lnSpc>
            </a:pPr>
            <a:r>
              <a:rPr lang="en-US" sz="1800" dirty="0"/>
              <a:t>Specific time-based elements</a:t>
            </a:r>
          </a:p>
          <a:p>
            <a:pPr>
              <a:lnSpc>
                <a:spcPct val="89000"/>
              </a:lnSpc>
            </a:pPr>
            <a:r>
              <a:rPr lang="en-US" sz="1200" dirty="0"/>
              <a:t>Decisions made are then given consequences later in the game</a:t>
            </a:r>
          </a:p>
        </p:txBody>
      </p:sp>
      <p:sp>
        <p:nvSpPr>
          <p:cNvPr id="44" name="Rectangle 43"/>
          <p:cNvSpPr/>
          <p:nvPr/>
        </p:nvSpPr>
        <p:spPr>
          <a:xfrm>
            <a:off x="2116800" y="5713714"/>
            <a:ext cx="2405160" cy="821763"/>
          </a:xfrm>
          <a:prstGeom prst="rect">
            <a:avLst/>
          </a:prstGeom>
        </p:spPr>
        <p:txBody>
          <a:bodyPr wrap="square" lIns="0" tIns="0" rIns="0" bIns="0">
            <a:spAutoFit/>
          </a:bodyPr>
          <a:lstStyle/>
          <a:p>
            <a:pPr algn="r">
              <a:lnSpc>
                <a:spcPct val="89000"/>
              </a:lnSpc>
            </a:pPr>
            <a:r>
              <a:rPr lang="en-US" sz="1800" dirty="0"/>
              <a:t>Partnership Opportunities</a:t>
            </a:r>
          </a:p>
          <a:p>
            <a:pPr algn="r">
              <a:lnSpc>
                <a:spcPct val="89000"/>
              </a:lnSpc>
            </a:pPr>
            <a:r>
              <a:rPr lang="en-US" sz="1200" dirty="0"/>
              <a:t>May choose to partner or outsource specific services </a:t>
            </a:r>
          </a:p>
        </p:txBody>
      </p:sp>
      <p:sp>
        <p:nvSpPr>
          <p:cNvPr id="45" name="Rectangle 44"/>
          <p:cNvSpPr/>
          <p:nvPr/>
        </p:nvSpPr>
        <p:spPr>
          <a:xfrm>
            <a:off x="7756707" y="5713714"/>
            <a:ext cx="3704365" cy="575222"/>
          </a:xfrm>
          <a:prstGeom prst="rect">
            <a:avLst/>
          </a:prstGeom>
        </p:spPr>
        <p:txBody>
          <a:bodyPr wrap="square" lIns="0" tIns="0" rIns="0" bIns="0">
            <a:spAutoFit/>
          </a:bodyPr>
          <a:lstStyle/>
          <a:p>
            <a:pPr>
              <a:lnSpc>
                <a:spcPct val="89000"/>
              </a:lnSpc>
            </a:pPr>
            <a:r>
              <a:rPr lang="en-US" sz="1800" dirty="0" smtClean="0"/>
              <a:t>Opportunities/Threats</a:t>
            </a:r>
          </a:p>
          <a:p>
            <a:pPr>
              <a:lnSpc>
                <a:spcPct val="89000"/>
              </a:lnSpc>
            </a:pPr>
            <a:r>
              <a:rPr lang="en-US" sz="1200" dirty="0" smtClean="0"/>
              <a:t>Game </a:t>
            </a:r>
            <a:r>
              <a:rPr lang="en-US" sz="1200" dirty="0"/>
              <a:t>can be augmented to include </a:t>
            </a:r>
            <a:r>
              <a:rPr lang="en-US" sz="1200" dirty="0" smtClean="0"/>
              <a:t>disrupters, competitors, or policy changes</a:t>
            </a:r>
            <a:endParaRPr lang="en-US" sz="1200" dirty="0"/>
          </a:p>
        </p:txBody>
      </p:sp>
      <p:sp>
        <p:nvSpPr>
          <p:cNvPr id="48" name="Rectangle 47"/>
          <p:cNvSpPr/>
          <p:nvPr/>
        </p:nvSpPr>
        <p:spPr>
          <a:xfrm>
            <a:off x="9777787" y="3734902"/>
            <a:ext cx="2223714" cy="903902"/>
          </a:xfrm>
          <a:prstGeom prst="rect">
            <a:avLst/>
          </a:prstGeom>
        </p:spPr>
        <p:txBody>
          <a:bodyPr wrap="square" lIns="0" tIns="0" rIns="0" bIns="0">
            <a:spAutoFit/>
          </a:bodyPr>
          <a:lstStyle/>
          <a:p>
            <a:pPr>
              <a:lnSpc>
                <a:spcPct val="89000"/>
              </a:lnSpc>
            </a:pPr>
            <a:r>
              <a:rPr lang="en-US" sz="1800" dirty="0"/>
              <a:t>Opportunity Cost</a:t>
            </a:r>
          </a:p>
          <a:p>
            <a:pPr>
              <a:lnSpc>
                <a:spcPct val="89000"/>
              </a:lnSpc>
            </a:pPr>
            <a:r>
              <a:rPr lang="en-US" sz="1200" dirty="0"/>
              <a:t>Students must choose between different options such as investing in a PI project or purchasing capital equipment</a:t>
            </a:r>
          </a:p>
        </p:txBody>
      </p:sp>
      <p:sp>
        <p:nvSpPr>
          <p:cNvPr id="49" name="Rectangle 48"/>
          <p:cNvSpPr/>
          <p:nvPr/>
        </p:nvSpPr>
        <p:spPr>
          <a:xfrm>
            <a:off x="238124" y="3734902"/>
            <a:ext cx="2191886" cy="657424"/>
          </a:xfrm>
          <a:prstGeom prst="rect">
            <a:avLst/>
          </a:prstGeom>
        </p:spPr>
        <p:txBody>
          <a:bodyPr wrap="square" lIns="0" tIns="0" rIns="0" bIns="0">
            <a:spAutoFit/>
          </a:bodyPr>
          <a:lstStyle/>
          <a:p>
            <a:pPr algn="r">
              <a:lnSpc>
                <a:spcPct val="89000"/>
              </a:lnSpc>
            </a:pPr>
            <a:r>
              <a:rPr lang="en-US" dirty="0"/>
              <a:t>Credit and Bond Ratings Provided</a:t>
            </a:r>
            <a:endParaRPr lang="en-US" sz="1800" dirty="0"/>
          </a:p>
          <a:p>
            <a:pPr algn="r">
              <a:lnSpc>
                <a:spcPct val="89000"/>
              </a:lnSpc>
            </a:pPr>
            <a:r>
              <a:rPr lang="en-US" sz="1200" dirty="0"/>
              <a:t> </a:t>
            </a:r>
          </a:p>
        </p:txBody>
      </p:sp>
      <p:sp>
        <p:nvSpPr>
          <p:cNvPr id="50" name="Freeform 78"/>
          <p:cNvSpPr>
            <a:spLocks noEditPoints="1"/>
          </p:cNvSpPr>
          <p:nvPr/>
        </p:nvSpPr>
        <p:spPr bwMode="auto">
          <a:xfrm>
            <a:off x="7874381" y="4930416"/>
            <a:ext cx="448819" cy="451202"/>
          </a:xfrm>
          <a:custGeom>
            <a:avLst/>
            <a:gdLst>
              <a:gd name="T0" fmla="*/ 135 w 631"/>
              <a:gd name="T1" fmla="*/ 621 h 635"/>
              <a:gd name="T2" fmla="*/ 79 w 631"/>
              <a:gd name="T3" fmla="*/ 595 h 635"/>
              <a:gd name="T4" fmla="*/ 14 w 631"/>
              <a:gd name="T5" fmla="*/ 595 h 635"/>
              <a:gd name="T6" fmla="*/ 14 w 631"/>
              <a:gd name="T7" fmla="*/ 530 h 635"/>
              <a:gd name="T8" fmla="*/ 294 w 631"/>
              <a:gd name="T9" fmla="*/ 49 h 635"/>
              <a:gd name="T10" fmla="*/ 544 w 631"/>
              <a:gd name="T11" fmla="*/ 65 h 635"/>
              <a:gd name="T12" fmla="*/ 448 w 631"/>
              <a:gd name="T13" fmla="*/ 363 h 635"/>
              <a:gd name="T14" fmla="*/ 346 w 631"/>
              <a:gd name="T15" fmla="*/ 328 h 635"/>
              <a:gd name="T16" fmla="*/ 273 w 631"/>
              <a:gd name="T17" fmla="*/ 483 h 635"/>
              <a:gd name="T18" fmla="*/ 273 w 631"/>
              <a:gd name="T19" fmla="*/ 547 h 635"/>
              <a:gd name="T20" fmla="*/ 167 w 631"/>
              <a:gd name="T21" fmla="*/ 635 h 635"/>
              <a:gd name="T22" fmla="*/ 94 w 631"/>
              <a:gd name="T23" fmla="*/ 563 h 635"/>
              <a:gd name="T24" fmla="*/ 145 w 631"/>
              <a:gd name="T25" fmla="*/ 611 h 635"/>
              <a:gd name="T26" fmla="*/ 189 w 631"/>
              <a:gd name="T27" fmla="*/ 611 h 635"/>
              <a:gd name="T28" fmla="*/ 273 w 631"/>
              <a:gd name="T29" fmla="*/ 515 h 635"/>
              <a:gd name="T30" fmla="*/ 218 w 631"/>
              <a:gd name="T31" fmla="*/ 447 h 635"/>
              <a:gd name="T32" fmla="*/ 218 w 631"/>
              <a:gd name="T33" fmla="*/ 437 h 635"/>
              <a:gd name="T34" fmla="*/ 349 w 631"/>
              <a:gd name="T35" fmla="*/ 313 h 635"/>
              <a:gd name="T36" fmla="*/ 448 w 631"/>
              <a:gd name="T37" fmla="*/ 349 h 635"/>
              <a:gd name="T38" fmla="*/ 534 w 631"/>
              <a:gd name="T39" fmla="*/ 75 h 635"/>
              <a:gd name="T40" fmla="*/ 304 w 631"/>
              <a:gd name="T41" fmla="*/ 58 h 635"/>
              <a:gd name="T42" fmla="*/ 295 w 631"/>
              <a:gd name="T43" fmla="*/ 268 h 635"/>
              <a:gd name="T44" fmla="*/ 14 w 631"/>
              <a:gd name="T45" fmla="*/ 562 h 635"/>
              <a:gd name="T46" fmla="*/ 46 w 631"/>
              <a:gd name="T47" fmla="*/ 594 h 635"/>
              <a:gd name="T48" fmla="*/ 89 w 631"/>
              <a:gd name="T49" fmla="*/ 565 h 635"/>
              <a:gd name="T50" fmla="*/ 448 w 631"/>
              <a:gd name="T51" fmla="*/ 285 h 635"/>
              <a:gd name="T52" fmla="*/ 350 w 631"/>
              <a:gd name="T53" fmla="*/ 104 h 635"/>
              <a:gd name="T54" fmla="*/ 488 w 631"/>
              <a:gd name="T55" fmla="*/ 120 h 635"/>
              <a:gd name="T56" fmla="*/ 504 w 631"/>
              <a:gd name="T57" fmla="*/ 259 h 635"/>
              <a:gd name="T58" fmla="*/ 406 w 631"/>
              <a:gd name="T59" fmla="*/ 93 h 635"/>
              <a:gd name="T60" fmla="*/ 376 w 631"/>
              <a:gd name="T61" fmla="*/ 233 h 635"/>
              <a:gd name="T62" fmla="*/ 514 w 631"/>
              <a:gd name="T63" fmla="*/ 186 h 635"/>
              <a:gd name="T64" fmla="*/ 406 w 631"/>
              <a:gd name="T65" fmla="*/ 93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31" h="635">
                <a:moveTo>
                  <a:pt x="167" y="635"/>
                </a:moveTo>
                <a:cubicBezTo>
                  <a:pt x="155" y="635"/>
                  <a:pt x="143" y="630"/>
                  <a:pt x="135" y="621"/>
                </a:cubicBezTo>
                <a:cubicBezTo>
                  <a:pt x="94" y="580"/>
                  <a:pt x="94" y="580"/>
                  <a:pt x="94" y="580"/>
                </a:cubicBezTo>
                <a:cubicBezTo>
                  <a:pt x="79" y="595"/>
                  <a:pt x="79" y="595"/>
                  <a:pt x="79" y="595"/>
                </a:cubicBezTo>
                <a:cubicBezTo>
                  <a:pt x="70" y="604"/>
                  <a:pt x="59" y="608"/>
                  <a:pt x="46" y="608"/>
                </a:cubicBezTo>
                <a:cubicBezTo>
                  <a:pt x="34" y="608"/>
                  <a:pt x="22" y="604"/>
                  <a:pt x="14" y="595"/>
                </a:cubicBezTo>
                <a:cubicBezTo>
                  <a:pt x="5" y="586"/>
                  <a:pt x="0" y="575"/>
                  <a:pt x="0" y="562"/>
                </a:cubicBezTo>
                <a:cubicBezTo>
                  <a:pt x="0" y="550"/>
                  <a:pt x="5" y="538"/>
                  <a:pt x="14" y="530"/>
                </a:cubicBezTo>
                <a:cubicBezTo>
                  <a:pt x="281" y="262"/>
                  <a:pt x="281" y="262"/>
                  <a:pt x="281" y="262"/>
                </a:cubicBezTo>
                <a:cubicBezTo>
                  <a:pt x="230" y="189"/>
                  <a:pt x="235" y="108"/>
                  <a:pt x="294" y="49"/>
                </a:cubicBezTo>
                <a:cubicBezTo>
                  <a:pt x="326" y="17"/>
                  <a:pt x="364" y="0"/>
                  <a:pt x="406" y="0"/>
                </a:cubicBezTo>
                <a:cubicBezTo>
                  <a:pt x="453" y="0"/>
                  <a:pt x="503" y="23"/>
                  <a:pt x="544" y="65"/>
                </a:cubicBezTo>
                <a:cubicBezTo>
                  <a:pt x="625" y="145"/>
                  <a:pt x="631" y="243"/>
                  <a:pt x="560" y="314"/>
                </a:cubicBezTo>
                <a:cubicBezTo>
                  <a:pt x="528" y="346"/>
                  <a:pt x="489" y="363"/>
                  <a:pt x="448" y="363"/>
                </a:cubicBezTo>
                <a:cubicBezTo>
                  <a:pt x="448" y="363"/>
                  <a:pt x="448" y="363"/>
                  <a:pt x="448" y="363"/>
                </a:cubicBezTo>
                <a:cubicBezTo>
                  <a:pt x="414" y="363"/>
                  <a:pt x="379" y="351"/>
                  <a:pt x="346" y="328"/>
                </a:cubicBezTo>
                <a:cubicBezTo>
                  <a:pt x="232" y="442"/>
                  <a:pt x="232" y="442"/>
                  <a:pt x="232" y="442"/>
                </a:cubicBezTo>
                <a:cubicBezTo>
                  <a:pt x="273" y="483"/>
                  <a:pt x="273" y="483"/>
                  <a:pt x="273" y="483"/>
                </a:cubicBezTo>
                <a:cubicBezTo>
                  <a:pt x="282" y="491"/>
                  <a:pt x="287" y="503"/>
                  <a:pt x="287" y="515"/>
                </a:cubicBezTo>
                <a:cubicBezTo>
                  <a:pt x="287" y="527"/>
                  <a:pt x="282" y="538"/>
                  <a:pt x="273" y="547"/>
                </a:cubicBezTo>
                <a:cubicBezTo>
                  <a:pt x="199" y="621"/>
                  <a:pt x="199" y="621"/>
                  <a:pt x="199" y="621"/>
                </a:cubicBezTo>
                <a:cubicBezTo>
                  <a:pt x="191" y="630"/>
                  <a:pt x="179" y="635"/>
                  <a:pt x="167" y="635"/>
                </a:cubicBezTo>
                <a:close/>
                <a:moveTo>
                  <a:pt x="94" y="563"/>
                </a:moveTo>
                <a:cubicBezTo>
                  <a:pt x="94" y="563"/>
                  <a:pt x="94" y="563"/>
                  <a:pt x="94" y="563"/>
                </a:cubicBezTo>
                <a:cubicBezTo>
                  <a:pt x="96" y="563"/>
                  <a:pt x="97" y="564"/>
                  <a:pt x="99" y="565"/>
                </a:cubicBezTo>
                <a:cubicBezTo>
                  <a:pt x="145" y="611"/>
                  <a:pt x="145" y="611"/>
                  <a:pt x="145" y="611"/>
                </a:cubicBezTo>
                <a:cubicBezTo>
                  <a:pt x="151" y="617"/>
                  <a:pt x="159" y="621"/>
                  <a:pt x="167" y="621"/>
                </a:cubicBezTo>
                <a:cubicBezTo>
                  <a:pt x="175" y="621"/>
                  <a:pt x="183" y="617"/>
                  <a:pt x="189" y="611"/>
                </a:cubicBezTo>
                <a:cubicBezTo>
                  <a:pt x="263" y="537"/>
                  <a:pt x="263" y="537"/>
                  <a:pt x="263" y="537"/>
                </a:cubicBezTo>
                <a:cubicBezTo>
                  <a:pt x="269" y="531"/>
                  <a:pt x="273" y="523"/>
                  <a:pt x="273" y="515"/>
                </a:cubicBezTo>
                <a:cubicBezTo>
                  <a:pt x="273" y="506"/>
                  <a:pt x="269" y="498"/>
                  <a:pt x="263" y="493"/>
                </a:cubicBezTo>
                <a:cubicBezTo>
                  <a:pt x="218" y="447"/>
                  <a:pt x="218" y="447"/>
                  <a:pt x="218" y="447"/>
                </a:cubicBezTo>
                <a:cubicBezTo>
                  <a:pt x="216" y="445"/>
                  <a:pt x="215" y="443"/>
                  <a:pt x="215" y="442"/>
                </a:cubicBezTo>
                <a:cubicBezTo>
                  <a:pt x="215" y="440"/>
                  <a:pt x="216" y="438"/>
                  <a:pt x="218" y="437"/>
                </a:cubicBezTo>
                <a:cubicBezTo>
                  <a:pt x="340" y="314"/>
                  <a:pt x="340" y="314"/>
                  <a:pt x="340" y="314"/>
                </a:cubicBezTo>
                <a:cubicBezTo>
                  <a:pt x="343" y="312"/>
                  <a:pt x="346" y="311"/>
                  <a:pt x="349" y="313"/>
                </a:cubicBezTo>
                <a:cubicBezTo>
                  <a:pt x="381" y="337"/>
                  <a:pt x="415" y="349"/>
                  <a:pt x="448" y="349"/>
                </a:cubicBezTo>
                <a:cubicBezTo>
                  <a:pt x="448" y="349"/>
                  <a:pt x="448" y="349"/>
                  <a:pt x="448" y="349"/>
                </a:cubicBezTo>
                <a:cubicBezTo>
                  <a:pt x="486" y="349"/>
                  <a:pt x="521" y="334"/>
                  <a:pt x="550" y="304"/>
                </a:cubicBezTo>
                <a:cubicBezTo>
                  <a:pt x="615" y="239"/>
                  <a:pt x="609" y="149"/>
                  <a:pt x="534" y="75"/>
                </a:cubicBezTo>
                <a:cubicBezTo>
                  <a:pt x="495" y="36"/>
                  <a:pt x="450" y="14"/>
                  <a:pt x="406" y="14"/>
                </a:cubicBezTo>
                <a:cubicBezTo>
                  <a:pt x="368" y="14"/>
                  <a:pt x="333" y="30"/>
                  <a:pt x="304" y="58"/>
                </a:cubicBezTo>
                <a:cubicBezTo>
                  <a:pt x="249" y="114"/>
                  <a:pt x="246" y="191"/>
                  <a:pt x="295" y="259"/>
                </a:cubicBezTo>
                <a:cubicBezTo>
                  <a:pt x="297" y="262"/>
                  <a:pt x="297" y="266"/>
                  <a:pt x="295" y="268"/>
                </a:cubicBezTo>
                <a:cubicBezTo>
                  <a:pt x="23" y="539"/>
                  <a:pt x="23" y="539"/>
                  <a:pt x="23" y="539"/>
                </a:cubicBezTo>
                <a:cubicBezTo>
                  <a:pt x="17" y="546"/>
                  <a:pt x="14" y="554"/>
                  <a:pt x="14" y="562"/>
                </a:cubicBezTo>
                <a:cubicBezTo>
                  <a:pt x="14" y="571"/>
                  <a:pt x="17" y="579"/>
                  <a:pt x="23" y="585"/>
                </a:cubicBezTo>
                <a:cubicBezTo>
                  <a:pt x="30" y="591"/>
                  <a:pt x="38" y="594"/>
                  <a:pt x="46" y="594"/>
                </a:cubicBezTo>
                <a:cubicBezTo>
                  <a:pt x="55" y="594"/>
                  <a:pt x="63" y="591"/>
                  <a:pt x="69" y="585"/>
                </a:cubicBezTo>
                <a:cubicBezTo>
                  <a:pt x="89" y="565"/>
                  <a:pt x="89" y="565"/>
                  <a:pt x="89" y="565"/>
                </a:cubicBezTo>
                <a:cubicBezTo>
                  <a:pt x="90" y="564"/>
                  <a:pt x="92" y="563"/>
                  <a:pt x="94" y="563"/>
                </a:cubicBezTo>
                <a:close/>
                <a:moveTo>
                  <a:pt x="448" y="285"/>
                </a:moveTo>
                <a:cubicBezTo>
                  <a:pt x="421" y="285"/>
                  <a:pt x="394" y="271"/>
                  <a:pt x="366" y="243"/>
                </a:cubicBezTo>
                <a:cubicBezTo>
                  <a:pt x="296" y="173"/>
                  <a:pt x="331" y="122"/>
                  <a:pt x="350" y="104"/>
                </a:cubicBezTo>
                <a:cubicBezTo>
                  <a:pt x="367" y="87"/>
                  <a:pt x="386" y="79"/>
                  <a:pt x="406" y="79"/>
                </a:cubicBezTo>
                <a:cubicBezTo>
                  <a:pt x="442" y="79"/>
                  <a:pt x="473" y="105"/>
                  <a:pt x="488" y="120"/>
                </a:cubicBezTo>
                <a:cubicBezTo>
                  <a:pt x="509" y="141"/>
                  <a:pt x="523" y="162"/>
                  <a:pt x="528" y="183"/>
                </a:cubicBezTo>
                <a:cubicBezTo>
                  <a:pt x="535" y="210"/>
                  <a:pt x="527" y="236"/>
                  <a:pt x="504" y="259"/>
                </a:cubicBezTo>
                <a:cubicBezTo>
                  <a:pt x="487" y="276"/>
                  <a:pt x="468" y="285"/>
                  <a:pt x="448" y="285"/>
                </a:cubicBezTo>
                <a:close/>
                <a:moveTo>
                  <a:pt x="406" y="93"/>
                </a:moveTo>
                <a:cubicBezTo>
                  <a:pt x="389" y="93"/>
                  <a:pt x="374" y="100"/>
                  <a:pt x="360" y="114"/>
                </a:cubicBezTo>
                <a:cubicBezTo>
                  <a:pt x="341" y="133"/>
                  <a:pt x="317" y="174"/>
                  <a:pt x="376" y="233"/>
                </a:cubicBezTo>
                <a:cubicBezTo>
                  <a:pt x="420" y="277"/>
                  <a:pt x="460" y="283"/>
                  <a:pt x="495" y="249"/>
                </a:cubicBezTo>
                <a:cubicBezTo>
                  <a:pt x="514" y="229"/>
                  <a:pt x="520" y="209"/>
                  <a:pt x="514" y="186"/>
                </a:cubicBezTo>
                <a:cubicBezTo>
                  <a:pt x="510" y="168"/>
                  <a:pt x="498" y="149"/>
                  <a:pt x="478" y="130"/>
                </a:cubicBezTo>
                <a:cubicBezTo>
                  <a:pt x="465" y="116"/>
                  <a:pt x="437" y="93"/>
                  <a:pt x="406" y="9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81"/>
          <p:cNvSpPr>
            <a:spLocks noEditPoints="1"/>
          </p:cNvSpPr>
          <p:nvPr/>
        </p:nvSpPr>
        <p:spPr bwMode="auto">
          <a:xfrm>
            <a:off x="8897671" y="3860859"/>
            <a:ext cx="468540" cy="469049"/>
          </a:xfrm>
          <a:custGeom>
            <a:avLst/>
            <a:gdLst>
              <a:gd name="T0" fmla="*/ 293 w 659"/>
              <a:gd name="T1" fmla="*/ 658 h 658"/>
              <a:gd name="T2" fmla="*/ 288 w 659"/>
              <a:gd name="T3" fmla="*/ 656 h 658"/>
              <a:gd name="T4" fmla="*/ 2 w 659"/>
              <a:gd name="T5" fmla="*/ 370 h 658"/>
              <a:gd name="T6" fmla="*/ 0 w 659"/>
              <a:gd name="T7" fmla="*/ 366 h 658"/>
              <a:gd name="T8" fmla="*/ 2 w 659"/>
              <a:gd name="T9" fmla="*/ 361 h 658"/>
              <a:gd name="T10" fmla="*/ 361 w 659"/>
              <a:gd name="T11" fmla="*/ 2 h 658"/>
              <a:gd name="T12" fmla="*/ 366 w 659"/>
              <a:gd name="T13" fmla="*/ 0 h 658"/>
              <a:gd name="T14" fmla="*/ 366 w 659"/>
              <a:gd name="T15" fmla="*/ 0 h 658"/>
              <a:gd name="T16" fmla="*/ 652 w 659"/>
              <a:gd name="T17" fmla="*/ 0 h 658"/>
              <a:gd name="T18" fmla="*/ 659 w 659"/>
              <a:gd name="T19" fmla="*/ 7 h 658"/>
              <a:gd name="T20" fmla="*/ 659 w 659"/>
              <a:gd name="T21" fmla="*/ 292 h 658"/>
              <a:gd name="T22" fmla="*/ 657 w 659"/>
              <a:gd name="T23" fmla="*/ 297 h 658"/>
              <a:gd name="T24" fmla="*/ 298 w 659"/>
              <a:gd name="T25" fmla="*/ 656 h 658"/>
              <a:gd name="T26" fmla="*/ 293 w 659"/>
              <a:gd name="T27" fmla="*/ 658 h 658"/>
              <a:gd name="T28" fmla="*/ 17 w 659"/>
              <a:gd name="T29" fmla="*/ 366 h 658"/>
              <a:gd name="T30" fmla="*/ 293 w 659"/>
              <a:gd name="T31" fmla="*/ 641 h 658"/>
              <a:gd name="T32" fmla="*/ 645 w 659"/>
              <a:gd name="T33" fmla="*/ 289 h 658"/>
              <a:gd name="T34" fmla="*/ 645 w 659"/>
              <a:gd name="T35" fmla="*/ 14 h 658"/>
              <a:gd name="T36" fmla="*/ 369 w 659"/>
              <a:gd name="T37" fmla="*/ 14 h 658"/>
              <a:gd name="T38" fmla="*/ 17 w 659"/>
              <a:gd name="T39" fmla="*/ 366 h 658"/>
              <a:gd name="T40" fmla="*/ 515 w 659"/>
              <a:gd name="T41" fmla="*/ 206 h 658"/>
              <a:gd name="T42" fmla="*/ 452 w 659"/>
              <a:gd name="T43" fmla="*/ 144 h 658"/>
              <a:gd name="T44" fmla="*/ 470 w 659"/>
              <a:gd name="T45" fmla="*/ 100 h 658"/>
              <a:gd name="T46" fmla="*/ 515 w 659"/>
              <a:gd name="T47" fmla="*/ 81 h 658"/>
              <a:gd name="T48" fmla="*/ 515 w 659"/>
              <a:gd name="T49" fmla="*/ 81 h 658"/>
              <a:gd name="T50" fmla="*/ 577 w 659"/>
              <a:gd name="T51" fmla="*/ 144 h 658"/>
              <a:gd name="T52" fmla="*/ 515 w 659"/>
              <a:gd name="T53" fmla="*/ 206 h 658"/>
              <a:gd name="T54" fmla="*/ 515 w 659"/>
              <a:gd name="T55" fmla="*/ 95 h 658"/>
              <a:gd name="T56" fmla="*/ 480 w 659"/>
              <a:gd name="T57" fmla="*/ 110 h 658"/>
              <a:gd name="T58" fmla="*/ 466 w 659"/>
              <a:gd name="T59" fmla="*/ 144 h 658"/>
              <a:gd name="T60" fmla="*/ 515 w 659"/>
              <a:gd name="T61" fmla="*/ 192 h 658"/>
              <a:gd name="T62" fmla="*/ 563 w 659"/>
              <a:gd name="T63" fmla="*/ 144 h 658"/>
              <a:gd name="T64" fmla="*/ 515 w 659"/>
              <a:gd name="T65" fmla="*/ 95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9" h="658">
                <a:moveTo>
                  <a:pt x="293" y="658"/>
                </a:moveTo>
                <a:cubicBezTo>
                  <a:pt x="291" y="658"/>
                  <a:pt x="289" y="657"/>
                  <a:pt x="288" y="656"/>
                </a:cubicBezTo>
                <a:cubicBezTo>
                  <a:pt x="2" y="370"/>
                  <a:pt x="2" y="370"/>
                  <a:pt x="2" y="370"/>
                </a:cubicBezTo>
                <a:cubicBezTo>
                  <a:pt x="1" y="369"/>
                  <a:pt x="0" y="367"/>
                  <a:pt x="0" y="366"/>
                </a:cubicBezTo>
                <a:cubicBezTo>
                  <a:pt x="0" y="364"/>
                  <a:pt x="1" y="362"/>
                  <a:pt x="2" y="361"/>
                </a:cubicBezTo>
                <a:cubicBezTo>
                  <a:pt x="361" y="2"/>
                  <a:pt x="361" y="2"/>
                  <a:pt x="361" y="2"/>
                </a:cubicBezTo>
                <a:cubicBezTo>
                  <a:pt x="362" y="0"/>
                  <a:pt x="364" y="0"/>
                  <a:pt x="366" y="0"/>
                </a:cubicBezTo>
                <a:cubicBezTo>
                  <a:pt x="366" y="0"/>
                  <a:pt x="366" y="0"/>
                  <a:pt x="366" y="0"/>
                </a:cubicBezTo>
                <a:cubicBezTo>
                  <a:pt x="652" y="0"/>
                  <a:pt x="652" y="0"/>
                  <a:pt x="652" y="0"/>
                </a:cubicBezTo>
                <a:cubicBezTo>
                  <a:pt x="655" y="0"/>
                  <a:pt x="659" y="3"/>
                  <a:pt x="659" y="7"/>
                </a:cubicBezTo>
                <a:cubicBezTo>
                  <a:pt x="659" y="292"/>
                  <a:pt x="659" y="292"/>
                  <a:pt x="659" y="292"/>
                </a:cubicBezTo>
                <a:cubicBezTo>
                  <a:pt x="659" y="294"/>
                  <a:pt x="658" y="296"/>
                  <a:pt x="657" y="297"/>
                </a:cubicBezTo>
                <a:cubicBezTo>
                  <a:pt x="298" y="656"/>
                  <a:pt x="298" y="656"/>
                  <a:pt x="298" y="656"/>
                </a:cubicBezTo>
                <a:cubicBezTo>
                  <a:pt x="296" y="657"/>
                  <a:pt x="295" y="658"/>
                  <a:pt x="293" y="658"/>
                </a:cubicBezTo>
                <a:close/>
                <a:moveTo>
                  <a:pt x="17" y="366"/>
                </a:moveTo>
                <a:cubicBezTo>
                  <a:pt x="293" y="641"/>
                  <a:pt x="293" y="641"/>
                  <a:pt x="293" y="641"/>
                </a:cubicBezTo>
                <a:cubicBezTo>
                  <a:pt x="645" y="289"/>
                  <a:pt x="645" y="289"/>
                  <a:pt x="645" y="289"/>
                </a:cubicBezTo>
                <a:cubicBezTo>
                  <a:pt x="645" y="14"/>
                  <a:pt x="645" y="14"/>
                  <a:pt x="645" y="14"/>
                </a:cubicBezTo>
                <a:cubicBezTo>
                  <a:pt x="369" y="14"/>
                  <a:pt x="369" y="14"/>
                  <a:pt x="369" y="14"/>
                </a:cubicBezTo>
                <a:lnTo>
                  <a:pt x="17" y="366"/>
                </a:lnTo>
                <a:close/>
                <a:moveTo>
                  <a:pt x="515" y="206"/>
                </a:moveTo>
                <a:cubicBezTo>
                  <a:pt x="480" y="206"/>
                  <a:pt x="452" y="178"/>
                  <a:pt x="452" y="144"/>
                </a:cubicBezTo>
                <a:cubicBezTo>
                  <a:pt x="452" y="127"/>
                  <a:pt x="459" y="111"/>
                  <a:pt x="470" y="100"/>
                </a:cubicBezTo>
                <a:cubicBezTo>
                  <a:pt x="482" y="88"/>
                  <a:pt x="498" y="81"/>
                  <a:pt x="515" y="81"/>
                </a:cubicBezTo>
                <a:cubicBezTo>
                  <a:pt x="515" y="81"/>
                  <a:pt x="515" y="81"/>
                  <a:pt x="515" y="81"/>
                </a:cubicBezTo>
                <a:cubicBezTo>
                  <a:pt x="549" y="81"/>
                  <a:pt x="577" y="109"/>
                  <a:pt x="577" y="144"/>
                </a:cubicBezTo>
                <a:cubicBezTo>
                  <a:pt x="577" y="178"/>
                  <a:pt x="549" y="206"/>
                  <a:pt x="515" y="206"/>
                </a:cubicBezTo>
                <a:close/>
                <a:moveTo>
                  <a:pt x="515" y="95"/>
                </a:moveTo>
                <a:cubicBezTo>
                  <a:pt x="502" y="95"/>
                  <a:pt x="489" y="100"/>
                  <a:pt x="480" y="110"/>
                </a:cubicBezTo>
                <a:cubicBezTo>
                  <a:pt x="471" y="119"/>
                  <a:pt x="466" y="131"/>
                  <a:pt x="466" y="144"/>
                </a:cubicBezTo>
                <a:cubicBezTo>
                  <a:pt x="466" y="171"/>
                  <a:pt x="488" y="192"/>
                  <a:pt x="515" y="192"/>
                </a:cubicBezTo>
                <a:cubicBezTo>
                  <a:pt x="541" y="192"/>
                  <a:pt x="563" y="171"/>
                  <a:pt x="563" y="144"/>
                </a:cubicBezTo>
                <a:cubicBezTo>
                  <a:pt x="563" y="117"/>
                  <a:pt x="541" y="95"/>
                  <a:pt x="515" y="9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82"/>
          <p:cNvSpPr>
            <a:spLocks noEditPoints="1"/>
          </p:cNvSpPr>
          <p:nvPr/>
        </p:nvSpPr>
        <p:spPr bwMode="auto">
          <a:xfrm>
            <a:off x="4074564" y="2938326"/>
            <a:ext cx="489912" cy="414288"/>
          </a:xfrm>
          <a:custGeom>
            <a:avLst/>
            <a:gdLst>
              <a:gd name="T0" fmla="*/ 661 w 689"/>
              <a:gd name="T1" fmla="*/ 516 h 582"/>
              <a:gd name="T2" fmla="*/ 654 w 689"/>
              <a:gd name="T3" fmla="*/ 488 h 582"/>
              <a:gd name="T4" fmla="*/ 609 w 689"/>
              <a:gd name="T5" fmla="*/ 183 h 582"/>
              <a:gd name="T6" fmla="*/ 660 w 689"/>
              <a:gd name="T7" fmla="*/ 176 h 582"/>
              <a:gd name="T8" fmla="*/ 656 w 689"/>
              <a:gd name="T9" fmla="*/ 142 h 582"/>
              <a:gd name="T10" fmla="*/ 339 w 689"/>
              <a:gd name="T11" fmla="*/ 1 h 582"/>
              <a:gd name="T12" fmla="*/ 26 w 689"/>
              <a:gd name="T13" fmla="*/ 149 h 582"/>
              <a:gd name="T14" fmla="*/ 33 w 689"/>
              <a:gd name="T15" fmla="*/ 183 h 582"/>
              <a:gd name="T16" fmla="*/ 80 w 689"/>
              <a:gd name="T17" fmla="*/ 488 h 582"/>
              <a:gd name="T18" fmla="*/ 25 w 689"/>
              <a:gd name="T19" fmla="*/ 495 h 582"/>
              <a:gd name="T20" fmla="*/ 7 w 689"/>
              <a:gd name="T21" fmla="*/ 516 h 582"/>
              <a:gd name="T22" fmla="*/ 0 w 689"/>
              <a:gd name="T23" fmla="*/ 575 h 582"/>
              <a:gd name="T24" fmla="*/ 682 w 689"/>
              <a:gd name="T25" fmla="*/ 582 h 582"/>
              <a:gd name="T26" fmla="*/ 689 w 689"/>
              <a:gd name="T27" fmla="*/ 523 h 582"/>
              <a:gd name="T28" fmla="*/ 595 w 689"/>
              <a:gd name="T29" fmla="*/ 488 h 582"/>
              <a:gd name="T30" fmla="*/ 526 w 689"/>
              <a:gd name="T31" fmla="*/ 183 h 582"/>
              <a:gd name="T32" fmla="*/ 595 w 689"/>
              <a:gd name="T33" fmla="*/ 488 h 582"/>
              <a:gd name="T34" fmla="*/ 392 w 689"/>
              <a:gd name="T35" fmla="*/ 183 h 582"/>
              <a:gd name="T36" fmla="*/ 512 w 689"/>
              <a:gd name="T37" fmla="*/ 488 h 582"/>
              <a:gd name="T38" fmla="*/ 308 w 689"/>
              <a:gd name="T39" fmla="*/ 488 h 582"/>
              <a:gd name="T40" fmla="*/ 378 w 689"/>
              <a:gd name="T41" fmla="*/ 183 h 582"/>
              <a:gd name="T42" fmla="*/ 308 w 689"/>
              <a:gd name="T43" fmla="*/ 488 h 582"/>
              <a:gd name="T44" fmla="*/ 178 w 689"/>
              <a:gd name="T45" fmla="*/ 183 h 582"/>
              <a:gd name="T46" fmla="*/ 294 w 689"/>
              <a:gd name="T47" fmla="*/ 488 h 582"/>
              <a:gd name="T48" fmla="*/ 40 w 689"/>
              <a:gd name="T49" fmla="*/ 153 h 582"/>
              <a:gd name="T50" fmla="*/ 646 w 689"/>
              <a:gd name="T51" fmla="*/ 153 h 582"/>
              <a:gd name="T52" fmla="*/ 40 w 689"/>
              <a:gd name="T53" fmla="*/ 169 h 582"/>
              <a:gd name="T54" fmla="*/ 94 w 689"/>
              <a:gd name="T55" fmla="*/ 183 h 582"/>
              <a:gd name="T56" fmla="*/ 164 w 689"/>
              <a:gd name="T57" fmla="*/ 488 h 582"/>
              <a:gd name="T58" fmla="*/ 94 w 689"/>
              <a:gd name="T59" fmla="*/ 183 h 582"/>
              <a:gd name="T60" fmla="*/ 14 w 689"/>
              <a:gd name="T61" fmla="*/ 568 h 582"/>
              <a:gd name="T62" fmla="*/ 32 w 689"/>
              <a:gd name="T63" fmla="*/ 530 h 582"/>
              <a:gd name="T64" fmla="*/ 39 w 689"/>
              <a:gd name="T65" fmla="*/ 502 h 582"/>
              <a:gd name="T66" fmla="*/ 647 w 689"/>
              <a:gd name="T67" fmla="*/ 523 h 582"/>
              <a:gd name="T68" fmla="*/ 675 w 689"/>
              <a:gd name="T69" fmla="*/ 53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9" h="582">
                <a:moveTo>
                  <a:pt x="682" y="516"/>
                </a:moveTo>
                <a:cubicBezTo>
                  <a:pt x="661" y="516"/>
                  <a:pt x="661" y="516"/>
                  <a:pt x="661" y="516"/>
                </a:cubicBezTo>
                <a:cubicBezTo>
                  <a:pt x="661" y="495"/>
                  <a:pt x="661" y="495"/>
                  <a:pt x="661" y="495"/>
                </a:cubicBezTo>
                <a:cubicBezTo>
                  <a:pt x="661" y="491"/>
                  <a:pt x="658" y="488"/>
                  <a:pt x="654" y="488"/>
                </a:cubicBezTo>
                <a:cubicBezTo>
                  <a:pt x="609" y="488"/>
                  <a:pt x="609" y="488"/>
                  <a:pt x="609" y="488"/>
                </a:cubicBezTo>
                <a:cubicBezTo>
                  <a:pt x="609" y="183"/>
                  <a:pt x="609" y="183"/>
                  <a:pt x="609" y="183"/>
                </a:cubicBezTo>
                <a:cubicBezTo>
                  <a:pt x="653" y="183"/>
                  <a:pt x="653" y="183"/>
                  <a:pt x="653" y="183"/>
                </a:cubicBezTo>
                <a:cubicBezTo>
                  <a:pt x="657" y="183"/>
                  <a:pt x="660" y="180"/>
                  <a:pt x="660" y="176"/>
                </a:cubicBezTo>
                <a:cubicBezTo>
                  <a:pt x="660" y="149"/>
                  <a:pt x="660" y="149"/>
                  <a:pt x="660" y="149"/>
                </a:cubicBezTo>
                <a:cubicBezTo>
                  <a:pt x="660" y="146"/>
                  <a:pt x="658" y="143"/>
                  <a:pt x="656" y="142"/>
                </a:cubicBezTo>
                <a:cubicBezTo>
                  <a:pt x="345" y="1"/>
                  <a:pt x="345" y="1"/>
                  <a:pt x="345" y="1"/>
                </a:cubicBezTo>
                <a:cubicBezTo>
                  <a:pt x="343" y="0"/>
                  <a:pt x="341" y="0"/>
                  <a:pt x="339" y="1"/>
                </a:cubicBezTo>
                <a:cubicBezTo>
                  <a:pt x="30" y="142"/>
                  <a:pt x="30" y="142"/>
                  <a:pt x="30" y="142"/>
                </a:cubicBezTo>
                <a:cubicBezTo>
                  <a:pt x="27" y="143"/>
                  <a:pt x="26" y="146"/>
                  <a:pt x="26" y="149"/>
                </a:cubicBezTo>
                <a:cubicBezTo>
                  <a:pt x="26" y="176"/>
                  <a:pt x="26" y="176"/>
                  <a:pt x="26" y="176"/>
                </a:cubicBezTo>
                <a:cubicBezTo>
                  <a:pt x="26" y="180"/>
                  <a:pt x="29" y="183"/>
                  <a:pt x="33" y="183"/>
                </a:cubicBezTo>
                <a:cubicBezTo>
                  <a:pt x="80" y="183"/>
                  <a:pt x="80" y="183"/>
                  <a:pt x="80" y="183"/>
                </a:cubicBezTo>
                <a:cubicBezTo>
                  <a:pt x="80" y="488"/>
                  <a:pt x="80" y="488"/>
                  <a:pt x="80" y="488"/>
                </a:cubicBezTo>
                <a:cubicBezTo>
                  <a:pt x="32" y="488"/>
                  <a:pt x="32" y="488"/>
                  <a:pt x="32" y="488"/>
                </a:cubicBezTo>
                <a:cubicBezTo>
                  <a:pt x="28" y="488"/>
                  <a:pt x="25" y="491"/>
                  <a:pt x="25" y="495"/>
                </a:cubicBezTo>
                <a:cubicBezTo>
                  <a:pt x="25" y="516"/>
                  <a:pt x="25" y="516"/>
                  <a:pt x="25" y="516"/>
                </a:cubicBezTo>
                <a:cubicBezTo>
                  <a:pt x="7" y="516"/>
                  <a:pt x="7" y="516"/>
                  <a:pt x="7" y="516"/>
                </a:cubicBezTo>
                <a:cubicBezTo>
                  <a:pt x="3" y="516"/>
                  <a:pt x="0" y="520"/>
                  <a:pt x="0" y="523"/>
                </a:cubicBezTo>
                <a:cubicBezTo>
                  <a:pt x="0" y="575"/>
                  <a:pt x="0" y="575"/>
                  <a:pt x="0" y="575"/>
                </a:cubicBezTo>
                <a:cubicBezTo>
                  <a:pt x="0" y="579"/>
                  <a:pt x="3" y="582"/>
                  <a:pt x="7" y="582"/>
                </a:cubicBezTo>
                <a:cubicBezTo>
                  <a:pt x="682" y="582"/>
                  <a:pt x="682" y="582"/>
                  <a:pt x="682" y="582"/>
                </a:cubicBezTo>
                <a:cubicBezTo>
                  <a:pt x="686" y="582"/>
                  <a:pt x="689" y="579"/>
                  <a:pt x="689" y="575"/>
                </a:cubicBezTo>
                <a:cubicBezTo>
                  <a:pt x="689" y="523"/>
                  <a:pt x="689" y="523"/>
                  <a:pt x="689" y="523"/>
                </a:cubicBezTo>
                <a:cubicBezTo>
                  <a:pt x="689" y="520"/>
                  <a:pt x="686" y="516"/>
                  <a:pt x="682" y="516"/>
                </a:cubicBezTo>
                <a:close/>
                <a:moveTo>
                  <a:pt x="595" y="488"/>
                </a:moveTo>
                <a:cubicBezTo>
                  <a:pt x="526" y="488"/>
                  <a:pt x="526" y="488"/>
                  <a:pt x="526" y="488"/>
                </a:cubicBezTo>
                <a:cubicBezTo>
                  <a:pt x="526" y="183"/>
                  <a:pt x="526" y="183"/>
                  <a:pt x="526" y="183"/>
                </a:cubicBezTo>
                <a:cubicBezTo>
                  <a:pt x="595" y="183"/>
                  <a:pt x="595" y="183"/>
                  <a:pt x="595" y="183"/>
                </a:cubicBezTo>
                <a:lnTo>
                  <a:pt x="595" y="488"/>
                </a:lnTo>
                <a:close/>
                <a:moveTo>
                  <a:pt x="392" y="488"/>
                </a:moveTo>
                <a:cubicBezTo>
                  <a:pt x="392" y="183"/>
                  <a:pt x="392" y="183"/>
                  <a:pt x="392" y="183"/>
                </a:cubicBezTo>
                <a:cubicBezTo>
                  <a:pt x="512" y="183"/>
                  <a:pt x="512" y="183"/>
                  <a:pt x="512" y="183"/>
                </a:cubicBezTo>
                <a:cubicBezTo>
                  <a:pt x="512" y="488"/>
                  <a:pt x="512" y="488"/>
                  <a:pt x="512" y="488"/>
                </a:cubicBezTo>
                <a:lnTo>
                  <a:pt x="392" y="488"/>
                </a:lnTo>
                <a:close/>
                <a:moveTo>
                  <a:pt x="308" y="488"/>
                </a:moveTo>
                <a:cubicBezTo>
                  <a:pt x="308" y="183"/>
                  <a:pt x="308" y="183"/>
                  <a:pt x="308" y="183"/>
                </a:cubicBezTo>
                <a:cubicBezTo>
                  <a:pt x="378" y="183"/>
                  <a:pt x="378" y="183"/>
                  <a:pt x="378" y="183"/>
                </a:cubicBezTo>
                <a:cubicBezTo>
                  <a:pt x="378" y="488"/>
                  <a:pt x="378" y="488"/>
                  <a:pt x="378" y="488"/>
                </a:cubicBezTo>
                <a:lnTo>
                  <a:pt x="308" y="488"/>
                </a:lnTo>
                <a:close/>
                <a:moveTo>
                  <a:pt x="178" y="488"/>
                </a:moveTo>
                <a:cubicBezTo>
                  <a:pt x="178" y="183"/>
                  <a:pt x="178" y="183"/>
                  <a:pt x="178" y="183"/>
                </a:cubicBezTo>
                <a:cubicBezTo>
                  <a:pt x="294" y="183"/>
                  <a:pt x="294" y="183"/>
                  <a:pt x="294" y="183"/>
                </a:cubicBezTo>
                <a:cubicBezTo>
                  <a:pt x="294" y="488"/>
                  <a:pt x="294" y="488"/>
                  <a:pt x="294" y="488"/>
                </a:cubicBezTo>
                <a:lnTo>
                  <a:pt x="178" y="488"/>
                </a:lnTo>
                <a:close/>
                <a:moveTo>
                  <a:pt x="40" y="153"/>
                </a:moveTo>
                <a:cubicBezTo>
                  <a:pt x="342" y="15"/>
                  <a:pt x="342" y="15"/>
                  <a:pt x="342" y="15"/>
                </a:cubicBezTo>
                <a:cubicBezTo>
                  <a:pt x="646" y="153"/>
                  <a:pt x="646" y="153"/>
                  <a:pt x="646" y="153"/>
                </a:cubicBezTo>
                <a:cubicBezTo>
                  <a:pt x="646" y="169"/>
                  <a:pt x="646" y="169"/>
                  <a:pt x="646" y="169"/>
                </a:cubicBezTo>
                <a:cubicBezTo>
                  <a:pt x="40" y="169"/>
                  <a:pt x="40" y="169"/>
                  <a:pt x="40" y="169"/>
                </a:cubicBezTo>
                <a:lnTo>
                  <a:pt x="40" y="153"/>
                </a:lnTo>
                <a:close/>
                <a:moveTo>
                  <a:pt x="94" y="183"/>
                </a:moveTo>
                <a:cubicBezTo>
                  <a:pt x="164" y="183"/>
                  <a:pt x="164" y="183"/>
                  <a:pt x="164" y="183"/>
                </a:cubicBezTo>
                <a:cubicBezTo>
                  <a:pt x="164" y="488"/>
                  <a:pt x="164" y="488"/>
                  <a:pt x="164" y="488"/>
                </a:cubicBezTo>
                <a:cubicBezTo>
                  <a:pt x="94" y="488"/>
                  <a:pt x="94" y="488"/>
                  <a:pt x="94" y="488"/>
                </a:cubicBezTo>
                <a:lnTo>
                  <a:pt x="94" y="183"/>
                </a:lnTo>
                <a:close/>
                <a:moveTo>
                  <a:pt x="675" y="568"/>
                </a:moveTo>
                <a:cubicBezTo>
                  <a:pt x="14" y="568"/>
                  <a:pt x="14" y="568"/>
                  <a:pt x="14" y="568"/>
                </a:cubicBezTo>
                <a:cubicBezTo>
                  <a:pt x="14" y="530"/>
                  <a:pt x="14" y="530"/>
                  <a:pt x="14" y="530"/>
                </a:cubicBezTo>
                <a:cubicBezTo>
                  <a:pt x="32" y="530"/>
                  <a:pt x="32" y="530"/>
                  <a:pt x="32" y="530"/>
                </a:cubicBezTo>
                <a:cubicBezTo>
                  <a:pt x="36" y="530"/>
                  <a:pt x="39" y="527"/>
                  <a:pt x="39" y="523"/>
                </a:cubicBezTo>
                <a:cubicBezTo>
                  <a:pt x="39" y="502"/>
                  <a:pt x="39" y="502"/>
                  <a:pt x="39" y="502"/>
                </a:cubicBezTo>
                <a:cubicBezTo>
                  <a:pt x="647" y="502"/>
                  <a:pt x="647" y="502"/>
                  <a:pt x="647" y="502"/>
                </a:cubicBezTo>
                <a:cubicBezTo>
                  <a:pt x="647" y="523"/>
                  <a:pt x="647" y="523"/>
                  <a:pt x="647" y="523"/>
                </a:cubicBezTo>
                <a:cubicBezTo>
                  <a:pt x="647" y="527"/>
                  <a:pt x="650" y="530"/>
                  <a:pt x="654" y="530"/>
                </a:cubicBezTo>
                <a:cubicBezTo>
                  <a:pt x="675" y="530"/>
                  <a:pt x="675" y="530"/>
                  <a:pt x="675" y="530"/>
                </a:cubicBezTo>
                <a:lnTo>
                  <a:pt x="675" y="56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01"/>
          <p:cNvSpPr>
            <a:spLocks noEditPoints="1"/>
          </p:cNvSpPr>
          <p:nvPr/>
        </p:nvSpPr>
        <p:spPr bwMode="auto">
          <a:xfrm>
            <a:off x="2702208" y="3910211"/>
            <a:ext cx="565329" cy="327512"/>
          </a:xfrm>
          <a:custGeom>
            <a:avLst/>
            <a:gdLst>
              <a:gd name="T0" fmla="*/ 329 w 794"/>
              <a:gd name="T1" fmla="*/ 0 h 460"/>
              <a:gd name="T2" fmla="*/ 212 w 794"/>
              <a:gd name="T3" fmla="*/ 39 h 460"/>
              <a:gd name="T4" fmla="*/ 3 w 794"/>
              <a:gd name="T5" fmla="*/ 211 h 460"/>
              <a:gd name="T6" fmla="*/ 13 w 794"/>
              <a:gd name="T7" fmla="*/ 212 h 460"/>
              <a:gd name="T8" fmla="*/ 283 w 794"/>
              <a:gd name="T9" fmla="*/ 32 h 460"/>
              <a:gd name="T10" fmla="*/ 280 w 794"/>
              <a:gd name="T11" fmla="*/ 244 h 460"/>
              <a:gd name="T12" fmla="*/ 241 w 794"/>
              <a:gd name="T13" fmla="*/ 270 h 460"/>
              <a:gd name="T14" fmla="*/ 450 w 794"/>
              <a:gd name="T15" fmla="*/ 182 h 460"/>
              <a:gd name="T16" fmla="*/ 492 w 794"/>
              <a:gd name="T17" fmla="*/ 261 h 460"/>
              <a:gd name="T18" fmla="*/ 371 w 794"/>
              <a:gd name="T19" fmla="*/ 324 h 460"/>
              <a:gd name="T20" fmla="*/ 369 w 794"/>
              <a:gd name="T21" fmla="*/ 326 h 460"/>
              <a:gd name="T22" fmla="*/ 274 w 794"/>
              <a:gd name="T23" fmla="*/ 409 h 460"/>
              <a:gd name="T24" fmla="*/ 74 w 794"/>
              <a:gd name="T25" fmla="*/ 431 h 460"/>
              <a:gd name="T26" fmla="*/ 81 w 794"/>
              <a:gd name="T27" fmla="*/ 438 h 460"/>
              <a:gd name="T28" fmla="*/ 310 w 794"/>
              <a:gd name="T29" fmla="*/ 406 h 460"/>
              <a:gd name="T30" fmla="*/ 354 w 794"/>
              <a:gd name="T31" fmla="*/ 436 h 460"/>
              <a:gd name="T32" fmla="*/ 386 w 794"/>
              <a:gd name="T33" fmla="*/ 428 h 460"/>
              <a:gd name="T34" fmla="*/ 431 w 794"/>
              <a:gd name="T35" fmla="*/ 460 h 460"/>
              <a:gd name="T36" fmla="*/ 485 w 794"/>
              <a:gd name="T37" fmla="*/ 410 h 460"/>
              <a:gd name="T38" fmla="*/ 530 w 794"/>
              <a:gd name="T39" fmla="*/ 442 h 460"/>
              <a:gd name="T40" fmla="*/ 611 w 794"/>
              <a:gd name="T41" fmla="*/ 337 h 460"/>
              <a:gd name="T42" fmla="*/ 794 w 794"/>
              <a:gd name="T43" fmla="*/ 288 h 460"/>
              <a:gd name="T44" fmla="*/ 745 w 794"/>
              <a:gd name="T45" fmla="*/ 0 h 460"/>
              <a:gd name="T46" fmla="*/ 780 w 794"/>
              <a:gd name="T47" fmla="*/ 82 h 460"/>
              <a:gd name="T48" fmla="*/ 294 w 794"/>
              <a:gd name="T49" fmla="*/ 134 h 460"/>
              <a:gd name="T50" fmla="*/ 329 w 794"/>
              <a:gd name="T51" fmla="*/ 14 h 460"/>
              <a:gd name="T52" fmla="*/ 780 w 794"/>
              <a:gd name="T53" fmla="*/ 49 h 460"/>
              <a:gd name="T54" fmla="*/ 294 w 794"/>
              <a:gd name="T55" fmla="*/ 68 h 460"/>
              <a:gd name="T56" fmla="*/ 329 w 794"/>
              <a:gd name="T57" fmla="*/ 14 h 460"/>
              <a:gd name="T58" fmla="*/ 321 w 794"/>
              <a:gd name="T59" fmla="*/ 396 h 460"/>
              <a:gd name="T60" fmla="*/ 378 w 794"/>
              <a:gd name="T61" fmla="*/ 337 h 460"/>
              <a:gd name="T62" fmla="*/ 383 w 794"/>
              <a:gd name="T63" fmla="*/ 403 h 460"/>
              <a:gd name="T64" fmla="*/ 461 w 794"/>
              <a:gd name="T65" fmla="*/ 428 h 460"/>
              <a:gd name="T66" fmla="*/ 400 w 794"/>
              <a:gd name="T67" fmla="*/ 424 h 460"/>
              <a:gd name="T68" fmla="*/ 432 w 794"/>
              <a:gd name="T69" fmla="*/ 337 h 460"/>
              <a:gd name="T70" fmla="*/ 488 w 794"/>
              <a:gd name="T71" fmla="*/ 374 h 460"/>
              <a:gd name="T72" fmla="*/ 461 w 794"/>
              <a:gd name="T73" fmla="*/ 428 h 460"/>
              <a:gd name="T74" fmla="*/ 515 w 794"/>
              <a:gd name="T75" fmla="*/ 425 h 460"/>
              <a:gd name="T76" fmla="*/ 522 w 794"/>
              <a:gd name="T77" fmla="*/ 337 h 460"/>
              <a:gd name="T78" fmla="*/ 560 w 794"/>
              <a:gd name="T79" fmla="*/ 410 h 460"/>
              <a:gd name="T80" fmla="*/ 398 w 794"/>
              <a:gd name="T81" fmla="*/ 323 h 460"/>
              <a:gd name="T82" fmla="*/ 500 w 794"/>
              <a:gd name="T83" fmla="*/ 273 h 460"/>
              <a:gd name="T84" fmla="*/ 445 w 794"/>
              <a:gd name="T85" fmla="*/ 169 h 460"/>
              <a:gd name="T86" fmla="*/ 294 w 794"/>
              <a:gd name="T87" fmla="*/ 148 h 460"/>
              <a:gd name="T88" fmla="*/ 780 w 794"/>
              <a:gd name="T89" fmla="*/ 288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4" h="460">
                <a:moveTo>
                  <a:pt x="745" y="0"/>
                </a:moveTo>
                <a:cubicBezTo>
                  <a:pt x="329" y="0"/>
                  <a:pt x="329" y="0"/>
                  <a:pt x="329" y="0"/>
                </a:cubicBezTo>
                <a:cubicBezTo>
                  <a:pt x="313" y="0"/>
                  <a:pt x="299" y="7"/>
                  <a:pt x="290" y="20"/>
                </a:cubicBezTo>
                <a:cubicBezTo>
                  <a:pt x="278" y="14"/>
                  <a:pt x="248" y="8"/>
                  <a:pt x="212" y="39"/>
                </a:cubicBezTo>
                <a:cubicBezTo>
                  <a:pt x="168" y="77"/>
                  <a:pt x="6" y="200"/>
                  <a:pt x="4" y="201"/>
                </a:cubicBezTo>
                <a:cubicBezTo>
                  <a:pt x="1" y="204"/>
                  <a:pt x="0" y="208"/>
                  <a:pt x="3" y="211"/>
                </a:cubicBezTo>
                <a:cubicBezTo>
                  <a:pt x="4" y="213"/>
                  <a:pt x="6" y="214"/>
                  <a:pt x="8" y="214"/>
                </a:cubicBezTo>
                <a:cubicBezTo>
                  <a:pt x="10" y="214"/>
                  <a:pt x="11" y="213"/>
                  <a:pt x="13" y="212"/>
                </a:cubicBezTo>
                <a:cubicBezTo>
                  <a:pt x="14" y="211"/>
                  <a:pt x="177" y="88"/>
                  <a:pt x="221" y="50"/>
                </a:cubicBezTo>
                <a:cubicBezTo>
                  <a:pt x="251" y="24"/>
                  <a:pt x="274" y="28"/>
                  <a:pt x="283" y="32"/>
                </a:cubicBezTo>
                <a:cubicBezTo>
                  <a:pt x="281" y="37"/>
                  <a:pt x="280" y="43"/>
                  <a:pt x="280" y="49"/>
                </a:cubicBezTo>
                <a:cubicBezTo>
                  <a:pt x="280" y="244"/>
                  <a:pt x="280" y="244"/>
                  <a:pt x="280" y="244"/>
                </a:cubicBezTo>
                <a:cubicBezTo>
                  <a:pt x="260" y="253"/>
                  <a:pt x="246" y="259"/>
                  <a:pt x="245" y="260"/>
                </a:cubicBezTo>
                <a:cubicBezTo>
                  <a:pt x="241" y="262"/>
                  <a:pt x="240" y="266"/>
                  <a:pt x="241" y="270"/>
                </a:cubicBezTo>
                <a:cubicBezTo>
                  <a:pt x="243" y="273"/>
                  <a:pt x="247" y="275"/>
                  <a:pt x="251" y="273"/>
                </a:cubicBezTo>
                <a:cubicBezTo>
                  <a:pt x="252" y="272"/>
                  <a:pt x="410" y="198"/>
                  <a:pt x="450" y="182"/>
                </a:cubicBezTo>
                <a:cubicBezTo>
                  <a:pt x="479" y="170"/>
                  <a:pt x="498" y="184"/>
                  <a:pt x="507" y="201"/>
                </a:cubicBezTo>
                <a:cubicBezTo>
                  <a:pt x="516" y="221"/>
                  <a:pt x="514" y="248"/>
                  <a:pt x="492" y="261"/>
                </a:cubicBezTo>
                <a:cubicBezTo>
                  <a:pt x="482" y="267"/>
                  <a:pt x="464" y="275"/>
                  <a:pt x="444" y="285"/>
                </a:cubicBezTo>
                <a:cubicBezTo>
                  <a:pt x="411" y="300"/>
                  <a:pt x="381" y="315"/>
                  <a:pt x="371" y="324"/>
                </a:cubicBezTo>
                <a:cubicBezTo>
                  <a:pt x="371" y="324"/>
                  <a:pt x="370" y="324"/>
                  <a:pt x="370" y="325"/>
                </a:cubicBezTo>
                <a:cubicBezTo>
                  <a:pt x="370" y="325"/>
                  <a:pt x="369" y="325"/>
                  <a:pt x="369" y="326"/>
                </a:cubicBezTo>
                <a:cubicBezTo>
                  <a:pt x="366" y="329"/>
                  <a:pt x="361" y="334"/>
                  <a:pt x="356" y="340"/>
                </a:cubicBezTo>
                <a:cubicBezTo>
                  <a:pt x="336" y="363"/>
                  <a:pt x="303" y="401"/>
                  <a:pt x="274" y="409"/>
                </a:cubicBezTo>
                <a:cubicBezTo>
                  <a:pt x="236" y="419"/>
                  <a:pt x="82" y="424"/>
                  <a:pt x="80" y="424"/>
                </a:cubicBezTo>
                <a:cubicBezTo>
                  <a:pt x="76" y="424"/>
                  <a:pt x="73" y="428"/>
                  <a:pt x="74" y="431"/>
                </a:cubicBezTo>
                <a:cubicBezTo>
                  <a:pt x="74" y="435"/>
                  <a:pt x="77" y="438"/>
                  <a:pt x="81" y="438"/>
                </a:cubicBezTo>
                <a:cubicBezTo>
                  <a:pt x="81" y="438"/>
                  <a:pt x="81" y="438"/>
                  <a:pt x="81" y="438"/>
                </a:cubicBezTo>
                <a:cubicBezTo>
                  <a:pt x="87" y="438"/>
                  <a:pt x="238" y="433"/>
                  <a:pt x="278" y="422"/>
                </a:cubicBezTo>
                <a:cubicBezTo>
                  <a:pt x="289" y="419"/>
                  <a:pt x="299" y="413"/>
                  <a:pt x="310" y="406"/>
                </a:cubicBezTo>
                <a:cubicBezTo>
                  <a:pt x="314" y="416"/>
                  <a:pt x="322" y="425"/>
                  <a:pt x="333" y="431"/>
                </a:cubicBezTo>
                <a:cubicBezTo>
                  <a:pt x="339" y="434"/>
                  <a:pt x="347" y="436"/>
                  <a:pt x="354" y="436"/>
                </a:cubicBezTo>
                <a:cubicBezTo>
                  <a:pt x="365" y="436"/>
                  <a:pt x="376" y="431"/>
                  <a:pt x="385" y="423"/>
                </a:cubicBezTo>
                <a:cubicBezTo>
                  <a:pt x="386" y="425"/>
                  <a:pt x="386" y="426"/>
                  <a:pt x="386" y="428"/>
                </a:cubicBezTo>
                <a:cubicBezTo>
                  <a:pt x="391" y="440"/>
                  <a:pt x="399" y="450"/>
                  <a:pt x="410" y="455"/>
                </a:cubicBezTo>
                <a:cubicBezTo>
                  <a:pt x="417" y="459"/>
                  <a:pt x="424" y="460"/>
                  <a:pt x="431" y="460"/>
                </a:cubicBezTo>
                <a:cubicBezTo>
                  <a:pt x="449" y="460"/>
                  <a:pt x="465" y="451"/>
                  <a:pt x="474" y="434"/>
                </a:cubicBezTo>
                <a:cubicBezTo>
                  <a:pt x="485" y="410"/>
                  <a:pt x="485" y="410"/>
                  <a:pt x="485" y="410"/>
                </a:cubicBezTo>
                <a:cubicBezTo>
                  <a:pt x="489" y="421"/>
                  <a:pt x="497" y="431"/>
                  <a:pt x="509" y="437"/>
                </a:cubicBezTo>
                <a:cubicBezTo>
                  <a:pt x="516" y="440"/>
                  <a:pt x="523" y="442"/>
                  <a:pt x="530" y="442"/>
                </a:cubicBezTo>
                <a:cubicBezTo>
                  <a:pt x="547" y="442"/>
                  <a:pt x="564" y="432"/>
                  <a:pt x="572" y="416"/>
                </a:cubicBezTo>
                <a:cubicBezTo>
                  <a:pt x="611" y="337"/>
                  <a:pt x="611" y="337"/>
                  <a:pt x="611" y="337"/>
                </a:cubicBezTo>
                <a:cubicBezTo>
                  <a:pt x="745" y="337"/>
                  <a:pt x="745" y="337"/>
                  <a:pt x="745" y="337"/>
                </a:cubicBezTo>
                <a:cubicBezTo>
                  <a:pt x="772" y="337"/>
                  <a:pt x="794" y="315"/>
                  <a:pt x="794" y="288"/>
                </a:cubicBezTo>
                <a:cubicBezTo>
                  <a:pt x="794" y="49"/>
                  <a:pt x="794" y="49"/>
                  <a:pt x="794" y="49"/>
                </a:cubicBezTo>
                <a:cubicBezTo>
                  <a:pt x="794" y="22"/>
                  <a:pt x="772" y="0"/>
                  <a:pt x="745" y="0"/>
                </a:cubicBezTo>
                <a:close/>
                <a:moveTo>
                  <a:pt x="294" y="82"/>
                </a:moveTo>
                <a:cubicBezTo>
                  <a:pt x="780" y="82"/>
                  <a:pt x="780" y="82"/>
                  <a:pt x="780" y="82"/>
                </a:cubicBezTo>
                <a:cubicBezTo>
                  <a:pt x="780" y="134"/>
                  <a:pt x="780" y="134"/>
                  <a:pt x="780" y="134"/>
                </a:cubicBezTo>
                <a:cubicBezTo>
                  <a:pt x="294" y="134"/>
                  <a:pt x="294" y="134"/>
                  <a:pt x="294" y="134"/>
                </a:cubicBezTo>
                <a:lnTo>
                  <a:pt x="294" y="82"/>
                </a:lnTo>
                <a:close/>
                <a:moveTo>
                  <a:pt x="329" y="14"/>
                </a:moveTo>
                <a:cubicBezTo>
                  <a:pt x="745" y="14"/>
                  <a:pt x="745" y="14"/>
                  <a:pt x="745" y="14"/>
                </a:cubicBezTo>
                <a:cubicBezTo>
                  <a:pt x="765" y="14"/>
                  <a:pt x="780" y="29"/>
                  <a:pt x="780" y="49"/>
                </a:cubicBezTo>
                <a:cubicBezTo>
                  <a:pt x="780" y="68"/>
                  <a:pt x="780" y="68"/>
                  <a:pt x="780" y="68"/>
                </a:cubicBezTo>
                <a:cubicBezTo>
                  <a:pt x="294" y="68"/>
                  <a:pt x="294" y="68"/>
                  <a:pt x="294" y="68"/>
                </a:cubicBezTo>
                <a:cubicBezTo>
                  <a:pt x="294" y="49"/>
                  <a:pt x="294" y="49"/>
                  <a:pt x="294" y="49"/>
                </a:cubicBezTo>
                <a:cubicBezTo>
                  <a:pt x="294" y="29"/>
                  <a:pt x="310" y="14"/>
                  <a:pt x="329" y="14"/>
                </a:cubicBezTo>
                <a:close/>
                <a:moveTo>
                  <a:pt x="339" y="418"/>
                </a:moveTo>
                <a:cubicBezTo>
                  <a:pt x="330" y="414"/>
                  <a:pt x="324" y="406"/>
                  <a:pt x="321" y="396"/>
                </a:cubicBezTo>
                <a:cubicBezTo>
                  <a:pt x="338" y="382"/>
                  <a:pt x="354" y="364"/>
                  <a:pt x="366" y="350"/>
                </a:cubicBezTo>
                <a:cubicBezTo>
                  <a:pt x="371" y="345"/>
                  <a:pt x="375" y="340"/>
                  <a:pt x="378" y="337"/>
                </a:cubicBezTo>
                <a:cubicBezTo>
                  <a:pt x="416" y="337"/>
                  <a:pt x="416" y="337"/>
                  <a:pt x="416" y="337"/>
                </a:cubicBezTo>
                <a:cubicBezTo>
                  <a:pt x="383" y="403"/>
                  <a:pt x="383" y="403"/>
                  <a:pt x="383" y="403"/>
                </a:cubicBezTo>
                <a:cubicBezTo>
                  <a:pt x="375" y="420"/>
                  <a:pt x="355" y="426"/>
                  <a:pt x="339" y="418"/>
                </a:cubicBezTo>
                <a:close/>
                <a:moveTo>
                  <a:pt x="461" y="428"/>
                </a:moveTo>
                <a:cubicBezTo>
                  <a:pt x="453" y="444"/>
                  <a:pt x="433" y="451"/>
                  <a:pt x="416" y="443"/>
                </a:cubicBezTo>
                <a:cubicBezTo>
                  <a:pt x="409" y="439"/>
                  <a:pt x="403" y="432"/>
                  <a:pt x="400" y="424"/>
                </a:cubicBezTo>
                <a:cubicBezTo>
                  <a:pt x="397" y="415"/>
                  <a:pt x="398" y="406"/>
                  <a:pt x="401" y="398"/>
                </a:cubicBezTo>
                <a:cubicBezTo>
                  <a:pt x="432" y="337"/>
                  <a:pt x="432" y="337"/>
                  <a:pt x="432" y="337"/>
                </a:cubicBezTo>
                <a:cubicBezTo>
                  <a:pt x="506" y="337"/>
                  <a:pt x="506" y="337"/>
                  <a:pt x="506" y="337"/>
                </a:cubicBezTo>
                <a:cubicBezTo>
                  <a:pt x="488" y="374"/>
                  <a:pt x="488" y="374"/>
                  <a:pt x="488" y="374"/>
                </a:cubicBezTo>
                <a:cubicBezTo>
                  <a:pt x="488" y="374"/>
                  <a:pt x="488" y="374"/>
                  <a:pt x="488" y="374"/>
                </a:cubicBezTo>
                <a:lnTo>
                  <a:pt x="461" y="428"/>
                </a:lnTo>
                <a:close/>
                <a:moveTo>
                  <a:pt x="560" y="410"/>
                </a:moveTo>
                <a:cubicBezTo>
                  <a:pt x="552" y="426"/>
                  <a:pt x="532" y="433"/>
                  <a:pt x="515" y="425"/>
                </a:cubicBezTo>
                <a:cubicBezTo>
                  <a:pt x="499" y="416"/>
                  <a:pt x="492" y="397"/>
                  <a:pt x="500" y="380"/>
                </a:cubicBezTo>
                <a:cubicBezTo>
                  <a:pt x="522" y="337"/>
                  <a:pt x="522" y="337"/>
                  <a:pt x="522" y="337"/>
                </a:cubicBezTo>
                <a:cubicBezTo>
                  <a:pt x="596" y="337"/>
                  <a:pt x="596" y="337"/>
                  <a:pt x="596" y="337"/>
                </a:cubicBezTo>
                <a:lnTo>
                  <a:pt x="560" y="410"/>
                </a:lnTo>
                <a:close/>
                <a:moveTo>
                  <a:pt x="745" y="323"/>
                </a:moveTo>
                <a:cubicBezTo>
                  <a:pt x="398" y="323"/>
                  <a:pt x="398" y="323"/>
                  <a:pt x="398" y="323"/>
                </a:cubicBezTo>
                <a:cubicBezTo>
                  <a:pt x="412" y="315"/>
                  <a:pt x="432" y="306"/>
                  <a:pt x="450" y="297"/>
                </a:cubicBezTo>
                <a:cubicBezTo>
                  <a:pt x="470" y="288"/>
                  <a:pt x="489" y="279"/>
                  <a:pt x="500" y="273"/>
                </a:cubicBezTo>
                <a:cubicBezTo>
                  <a:pt x="529" y="255"/>
                  <a:pt x="531" y="220"/>
                  <a:pt x="519" y="195"/>
                </a:cubicBezTo>
                <a:cubicBezTo>
                  <a:pt x="509" y="174"/>
                  <a:pt x="483" y="154"/>
                  <a:pt x="445" y="169"/>
                </a:cubicBezTo>
                <a:cubicBezTo>
                  <a:pt x="419" y="179"/>
                  <a:pt x="345" y="214"/>
                  <a:pt x="294" y="237"/>
                </a:cubicBezTo>
                <a:cubicBezTo>
                  <a:pt x="294" y="148"/>
                  <a:pt x="294" y="148"/>
                  <a:pt x="294" y="148"/>
                </a:cubicBezTo>
                <a:cubicBezTo>
                  <a:pt x="780" y="148"/>
                  <a:pt x="780" y="148"/>
                  <a:pt x="780" y="148"/>
                </a:cubicBezTo>
                <a:cubicBezTo>
                  <a:pt x="780" y="288"/>
                  <a:pt x="780" y="288"/>
                  <a:pt x="780" y="288"/>
                </a:cubicBezTo>
                <a:cubicBezTo>
                  <a:pt x="780" y="307"/>
                  <a:pt x="765" y="323"/>
                  <a:pt x="745" y="32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17"/>
          <p:cNvSpPr>
            <a:spLocks noEditPoints="1"/>
          </p:cNvSpPr>
          <p:nvPr/>
        </p:nvSpPr>
        <p:spPr bwMode="auto">
          <a:xfrm>
            <a:off x="7712212" y="2928846"/>
            <a:ext cx="372771" cy="420042"/>
          </a:xfrm>
          <a:custGeom>
            <a:avLst/>
            <a:gdLst>
              <a:gd name="T0" fmla="*/ 430 w 524"/>
              <a:gd name="T1" fmla="*/ 53 h 591"/>
              <a:gd name="T2" fmla="*/ 402 w 524"/>
              <a:gd name="T3" fmla="*/ 0 h 591"/>
              <a:gd name="T4" fmla="*/ 373 w 524"/>
              <a:gd name="T5" fmla="*/ 53 h 591"/>
              <a:gd name="T6" fmla="*/ 151 w 524"/>
              <a:gd name="T7" fmla="*/ 29 h 591"/>
              <a:gd name="T8" fmla="*/ 93 w 524"/>
              <a:gd name="T9" fmla="*/ 29 h 591"/>
              <a:gd name="T10" fmla="*/ 7 w 524"/>
              <a:gd name="T11" fmla="*/ 53 h 591"/>
              <a:gd name="T12" fmla="*/ 0 w 524"/>
              <a:gd name="T13" fmla="*/ 584 h 591"/>
              <a:gd name="T14" fmla="*/ 517 w 524"/>
              <a:gd name="T15" fmla="*/ 591 h 591"/>
              <a:gd name="T16" fmla="*/ 524 w 524"/>
              <a:gd name="T17" fmla="*/ 60 h 591"/>
              <a:gd name="T18" fmla="*/ 387 w 524"/>
              <a:gd name="T19" fmla="*/ 29 h 591"/>
              <a:gd name="T20" fmla="*/ 416 w 524"/>
              <a:gd name="T21" fmla="*/ 29 h 591"/>
              <a:gd name="T22" fmla="*/ 402 w 524"/>
              <a:gd name="T23" fmla="*/ 107 h 591"/>
              <a:gd name="T24" fmla="*/ 387 w 524"/>
              <a:gd name="T25" fmla="*/ 29 h 591"/>
              <a:gd name="T26" fmla="*/ 122 w 524"/>
              <a:gd name="T27" fmla="*/ 14 h 591"/>
              <a:gd name="T28" fmla="*/ 137 w 524"/>
              <a:gd name="T29" fmla="*/ 92 h 591"/>
              <a:gd name="T30" fmla="*/ 107 w 524"/>
              <a:gd name="T31" fmla="*/ 92 h 591"/>
              <a:gd name="T32" fmla="*/ 93 w 524"/>
              <a:gd name="T33" fmla="*/ 67 h 591"/>
              <a:gd name="T34" fmla="*/ 122 w 524"/>
              <a:gd name="T35" fmla="*/ 121 h 591"/>
              <a:gd name="T36" fmla="*/ 151 w 524"/>
              <a:gd name="T37" fmla="*/ 67 h 591"/>
              <a:gd name="T38" fmla="*/ 373 w 524"/>
              <a:gd name="T39" fmla="*/ 92 h 591"/>
              <a:gd name="T40" fmla="*/ 430 w 524"/>
              <a:gd name="T41" fmla="*/ 92 h 591"/>
              <a:gd name="T42" fmla="*/ 510 w 524"/>
              <a:gd name="T43" fmla="*/ 67 h 591"/>
              <a:gd name="T44" fmla="*/ 14 w 524"/>
              <a:gd name="T45" fmla="*/ 163 h 591"/>
              <a:gd name="T46" fmla="*/ 93 w 524"/>
              <a:gd name="T47" fmla="*/ 67 h 591"/>
              <a:gd name="T48" fmla="*/ 14 w 524"/>
              <a:gd name="T49" fmla="*/ 177 h 591"/>
              <a:gd name="T50" fmla="*/ 510 w 524"/>
              <a:gd name="T51" fmla="*/ 577 h 591"/>
              <a:gd name="T52" fmla="*/ 175 w 524"/>
              <a:gd name="T53" fmla="*/ 256 h 591"/>
              <a:gd name="T54" fmla="*/ 168 w 524"/>
              <a:gd name="T55" fmla="*/ 522 h 591"/>
              <a:gd name="T56" fmla="*/ 161 w 524"/>
              <a:gd name="T57" fmla="*/ 279 h 591"/>
              <a:gd name="T58" fmla="*/ 81 w 524"/>
              <a:gd name="T59" fmla="*/ 306 h 591"/>
              <a:gd name="T60" fmla="*/ 162 w 524"/>
              <a:gd name="T61" fmla="*/ 254 h 591"/>
              <a:gd name="T62" fmla="*/ 175 w 524"/>
              <a:gd name="T63" fmla="*/ 256 h 591"/>
              <a:gd name="T64" fmla="*/ 420 w 524"/>
              <a:gd name="T65" fmla="*/ 514 h 591"/>
              <a:gd name="T66" fmla="*/ 247 w 524"/>
              <a:gd name="T67" fmla="*/ 512 h 591"/>
              <a:gd name="T68" fmla="*/ 265 w 524"/>
              <a:gd name="T69" fmla="*/ 458 h 591"/>
              <a:gd name="T70" fmla="*/ 363 w 524"/>
              <a:gd name="T71" fmla="*/ 385 h 591"/>
              <a:gd name="T72" fmla="*/ 335 w 524"/>
              <a:gd name="T73" fmla="*/ 260 h 591"/>
              <a:gd name="T74" fmla="*/ 257 w 524"/>
              <a:gd name="T75" fmla="*/ 348 h 591"/>
              <a:gd name="T76" fmla="*/ 270 w 524"/>
              <a:gd name="T77" fmla="*/ 276 h 591"/>
              <a:gd name="T78" fmla="*/ 415 w 524"/>
              <a:gd name="T79" fmla="*/ 318 h 591"/>
              <a:gd name="T80" fmla="*/ 343 w 524"/>
              <a:gd name="T81" fmla="*/ 415 h 591"/>
              <a:gd name="T82" fmla="*/ 261 w 524"/>
              <a:gd name="T83" fmla="*/ 500 h 591"/>
              <a:gd name="T84" fmla="*/ 427 w 524"/>
              <a:gd name="T85" fmla="*/ 50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4" h="591">
                <a:moveTo>
                  <a:pt x="517" y="53"/>
                </a:moveTo>
                <a:cubicBezTo>
                  <a:pt x="430" y="53"/>
                  <a:pt x="430" y="53"/>
                  <a:pt x="430" y="53"/>
                </a:cubicBezTo>
                <a:cubicBezTo>
                  <a:pt x="430" y="29"/>
                  <a:pt x="430" y="29"/>
                  <a:pt x="430" y="29"/>
                </a:cubicBezTo>
                <a:cubicBezTo>
                  <a:pt x="430" y="13"/>
                  <a:pt x="417" y="0"/>
                  <a:pt x="402" y="0"/>
                </a:cubicBezTo>
                <a:cubicBezTo>
                  <a:pt x="386" y="0"/>
                  <a:pt x="373" y="13"/>
                  <a:pt x="373" y="29"/>
                </a:cubicBezTo>
                <a:cubicBezTo>
                  <a:pt x="373" y="53"/>
                  <a:pt x="373" y="53"/>
                  <a:pt x="373" y="53"/>
                </a:cubicBezTo>
                <a:cubicBezTo>
                  <a:pt x="151" y="53"/>
                  <a:pt x="151" y="53"/>
                  <a:pt x="151" y="53"/>
                </a:cubicBezTo>
                <a:cubicBezTo>
                  <a:pt x="151" y="29"/>
                  <a:pt x="151" y="29"/>
                  <a:pt x="151" y="29"/>
                </a:cubicBezTo>
                <a:cubicBezTo>
                  <a:pt x="151" y="13"/>
                  <a:pt x="138" y="0"/>
                  <a:pt x="122" y="0"/>
                </a:cubicBezTo>
                <a:cubicBezTo>
                  <a:pt x="106" y="0"/>
                  <a:pt x="93" y="13"/>
                  <a:pt x="93" y="29"/>
                </a:cubicBezTo>
                <a:cubicBezTo>
                  <a:pt x="93" y="53"/>
                  <a:pt x="93" y="53"/>
                  <a:pt x="93" y="53"/>
                </a:cubicBezTo>
                <a:cubicBezTo>
                  <a:pt x="7" y="53"/>
                  <a:pt x="7" y="53"/>
                  <a:pt x="7" y="53"/>
                </a:cubicBezTo>
                <a:cubicBezTo>
                  <a:pt x="3" y="53"/>
                  <a:pt x="0" y="56"/>
                  <a:pt x="0" y="60"/>
                </a:cubicBezTo>
                <a:cubicBezTo>
                  <a:pt x="0" y="584"/>
                  <a:pt x="0" y="584"/>
                  <a:pt x="0" y="584"/>
                </a:cubicBezTo>
                <a:cubicBezTo>
                  <a:pt x="0" y="588"/>
                  <a:pt x="3" y="591"/>
                  <a:pt x="7" y="591"/>
                </a:cubicBezTo>
                <a:cubicBezTo>
                  <a:pt x="517" y="591"/>
                  <a:pt x="517" y="591"/>
                  <a:pt x="517" y="591"/>
                </a:cubicBezTo>
                <a:cubicBezTo>
                  <a:pt x="521" y="591"/>
                  <a:pt x="524" y="588"/>
                  <a:pt x="524" y="584"/>
                </a:cubicBezTo>
                <a:cubicBezTo>
                  <a:pt x="524" y="60"/>
                  <a:pt x="524" y="60"/>
                  <a:pt x="524" y="60"/>
                </a:cubicBezTo>
                <a:cubicBezTo>
                  <a:pt x="524" y="56"/>
                  <a:pt x="521" y="53"/>
                  <a:pt x="517" y="53"/>
                </a:cubicBezTo>
                <a:close/>
                <a:moveTo>
                  <a:pt x="387" y="29"/>
                </a:moveTo>
                <a:cubicBezTo>
                  <a:pt x="387" y="21"/>
                  <a:pt x="393" y="14"/>
                  <a:pt x="402" y="14"/>
                </a:cubicBezTo>
                <a:cubicBezTo>
                  <a:pt x="410" y="14"/>
                  <a:pt x="416" y="21"/>
                  <a:pt x="416" y="29"/>
                </a:cubicBezTo>
                <a:cubicBezTo>
                  <a:pt x="416" y="92"/>
                  <a:pt x="416" y="92"/>
                  <a:pt x="416" y="92"/>
                </a:cubicBezTo>
                <a:cubicBezTo>
                  <a:pt x="416" y="100"/>
                  <a:pt x="410" y="107"/>
                  <a:pt x="402" y="107"/>
                </a:cubicBezTo>
                <a:cubicBezTo>
                  <a:pt x="393" y="107"/>
                  <a:pt x="387" y="100"/>
                  <a:pt x="387" y="92"/>
                </a:cubicBezTo>
                <a:lnTo>
                  <a:pt x="387" y="29"/>
                </a:lnTo>
                <a:close/>
                <a:moveTo>
                  <a:pt x="107" y="29"/>
                </a:moveTo>
                <a:cubicBezTo>
                  <a:pt x="107" y="21"/>
                  <a:pt x="114" y="14"/>
                  <a:pt x="122" y="14"/>
                </a:cubicBezTo>
                <a:cubicBezTo>
                  <a:pt x="130" y="14"/>
                  <a:pt x="137" y="21"/>
                  <a:pt x="137" y="29"/>
                </a:cubicBezTo>
                <a:cubicBezTo>
                  <a:pt x="137" y="92"/>
                  <a:pt x="137" y="92"/>
                  <a:pt x="137" y="92"/>
                </a:cubicBezTo>
                <a:cubicBezTo>
                  <a:pt x="137" y="100"/>
                  <a:pt x="130" y="107"/>
                  <a:pt x="122" y="107"/>
                </a:cubicBezTo>
                <a:cubicBezTo>
                  <a:pt x="114" y="107"/>
                  <a:pt x="107" y="100"/>
                  <a:pt x="107" y="92"/>
                </a:cubicBezTo>
                <a:lnTo>
                  <a:pt x="107" y="29"/>
                </a:lnTo>
                <a:close/>
                <a:moveTo>
                  <a:pt x="93" y="67"/>
                </a:moveTo>
                <a:cubicBezTo>
                  <a:pt x="93" y="92"/>
                  <a:pt x="93" y="92"/>
                  <a:pt x="93" y="92"/>
                </a:cubicBezTo>
                <a:cubicBezTo>
                  <a:pt x="93" y="108"/>
                  <a:pt x="106" y="121"/>
                  <a:pt x="122" y="121"/>
                </a:cubicBezTo>
                <a:cubicBezTo>
                  <a:pt x="138" y="121"/>
                  <a:pt x="151" y="108"/>
                  <a:pt x="151" y="92"/>
                </a:cubicBezTo>
                <a:cubicBezTo>
                  <a:pt x="151" y="67"/>
                  <a:pt x="151" y="67"/>
                  <a:pt x="151" y="67"/>
                </a:cubicBezTo>
                <a:cubicBezTo>
                  <a:pt x="373" y="67"/>
                  <a:pt x="373" y="67"/>
                  <a:pt x="373" y="67"/>
                </a:cubicBezTo>
                <a:cubicBezTo>
                  <a:pt x="373" y="92"/>
                  <a:pt x="373" y="92"/>
                  <a:pt x="373" y="92"/>
                </a:cubicBezTo>
                <a:cubicBezTo>
                  <a:pt x="373" y="108"/>
                  <a:pt x="386" y="121"/>
                  <a:pt x="402" y="121"/>
                </a:cubicBezTo>
                <a:cubicBezTo>
                  <a:pt x="417" y="121"/>
                  <a:pt x="430" y="108"/>
                  <a:pt x="430" y="92"/>
                </a:cubicBezTo>
                <a:cubicBezTo>
                  <a:pt x="430" y="67"/>
                  <a:pt x="430" y="67"/>
                  <a:pt x="430" y="67"/>
                </a:cubicBezTo>
                <a:cubicBezTo>
                  <a:pt x="510" y="67"/>
                  <a:pt x="510" y="67"/>
                  <a:pt x="510" y="67"/>
                </a:cubicBezTo>
                <a:cubicBezTo>
                  <a:pt x="510" y="163"/>
                  <a:pt x="510" y="163"/>
                  <a:pt x="510" y="163"/>
                </a:cubicBezTo>
                <a:cubicBezTo>
                  <a:pt x="14" y="163"/>
                  <a:pt x="14" y="163"/>
                  <a:pt x="14" y="163"/>
                </a:cubicBezTo>
                <a:cubicBezTo>
                  <a:pt x="14" y="67"/>
                  <a:pt x="14" y="67"/>
                  <a:pt x="14" y="67"/>
                </a:cubicBezTo>
                <a:lnTo>
                  <a:pt x="93" y="67"/>
                </a:lnTo>
                <a:close/>
                <a:moveTo>
                  <a:pt x="14" y="577"/>
                </a:moveTo>
                <a:cubicBezTo>
                  <a:pt x="14" y="177"/>
                  <a:pt x="14" y="177"/>
                  <a:pt x="14" y="177"/>
                </a:cubicBezTo>
                <a:cubicBezTo>
                  <a:pt x="510" y="177"/>
                  <a:pt x="510" y="177"/>
                  <a:pt x="510" y="177"/>
                </a:cubicBezTo>
                <a:cubicBezTo>
                  <a:pt x="510" y="577"/>
                  <a:pt x="510" y="577"/>
                  <a:pt x="510" y="577"/>
                </a:cubicBezTo>
                <a:lnTo>
                  <a:pt x="14" y="577"/>
                </a:lnTo>
                <a:close/>
                <a:moveTo>
                  <a:pt x="175" y="256"/>
                </a:moveTo>
                <a:cubicBezTo>
                  <a:pt x="175" y="515"/>
                  <a:pt x="175" y="515"/>
                  <a:pt x="175" y="515"/>
                </a:cubicBezTo>
                <a:cubicBezTo>
                  <a:pt x="175" y="519"/>
                  <a:pt x="172" y="522"/>
                  <a:pt x="168" y="522"/>
                </a:cubicBezTo>
                <a:cubicBezTo>
                  <a:pt x="165" y="522"/>
                  <a:pt x="161" y="519"/>
                  <a:pt x="161" y="515"/>
                </a:cubicBezTo>
                <a:cubicBezTo>
                  <a:pt x="161" y="279"/>
                  <a:pt x="161" y="279"/>
                  <a:pt x="161" y="279"/>
                </a:cubicBezTo>
                <a:cubicBezTo>
                  <a:pt x="142" y="299"/>
                  <a:pt x="108" y="313"/>
                  <a:pt x="88" y="313"/>
                </a:cubicBezTo>
                <a:cubicBezTo>
                  <a:pt x="85" y="313"/>
                  <a:pt x="81" y="310"/>
                  <a:pt x="81" y="306"/>
                </a:cubicBezTo>
                <a:cubicBezTo>
                  <a:pt x="81" y="303"/>
                  <a:pt x="85" y="299"/>
                  <a:pt x="88" y="299"/>
                </a:cubicBezTo>
                <a:cubicBezTo>
                  <a:pt x="109" y="299"/>
                  <a:pt x="155" y="276"/>
                  <a:pt x="162" y="254"/>
                </a:cubicBezTo>
                <a:cubicBezTo>
                  <a:pt x="163" y="251"/>
                  <a:pt x="166" y="249"/>
                  <a:pt x="169" y="250"/>
                </a:cubicBezTo>
                <a:cubicBezTo>
                  <a:pt x="173" y="250"/>
                  <a:pt x="175" y="253"/>
                  <a:pt x="175" y="256"/>
                </a:cubicBezTo>
                <a:close/>
                <a:moveTo>
                  <a:pt x="427" y="507"/>
                </a:moveTo>
                <a:cubicBezTo>
                  <a:pt x="427" y="511"/>
                  <a:pt x="424" y="514"/>
                  <a:pt x="420" y="514"/>
                </a:cubicBezTo>
                <a:cubicBezTo>
                  <a:pt x="253" y="514"/>
                  <a:pt x="253" y="514"/>
                  <a:pt x="253" y="514"/>
                </a:cubicBezTo>
                <a:cubicBezTo>
                  <a:pt x="251" y="514"/>
                  <a:pt x="249" y="513"/>
                  <a:pt x="247" y="512"/>
                </a:cubicBezTo>
                <a:cubicBezTo>
                  <a:pt x="246" y="510"/>
                  <a:pt x="245" y="508"/>
                  <a:pt x="246" y="506"/>
                </a:cubicBezTo>
                <a:cubicBezTo>
                  <a:pt x="246" y="505"/>
                  <a:pt x="250" y="475"/>
                  <a:pt x="265" y="458"/>
                </a:cubicBezTo>
                <a:cubicBezTo>
                  <a:pt x="287" y="433"/>
                  <a:pt x="313" y="417"/>
                  <a:pt x="336" y="403"/>
                </a:cubicBezTo>
                <a:cubicBezTo>
                  <a:pt x="346" y="397"/>
                  <a:pt x="356" y="391"/>
                  <a:pt x="363" y="385"/>
                </a:cubicBezTo>
                <a:cubicBezTo>
                  <a:pt x="388" y="368"/>
                  <a:pt x="401" y="343"/>
                  <a:pt x="401" y="318"/>
                </a:cubicBezTo>
                <a:cubicBezTo>
                  <a:pt x="401" y="312"/>
                  <a:pt x="399" y="260"/>
                  <a:pt x="335" y="260"/>
                </a:cubicBezTo>
                <a:cubicBezTo>
                  <a:pt x="318" y="260"/>
                  <a:pt x="264" y="266"/>
                  <a:pt x="264" y="341"/>
                </a:cubicBezTo>
                <a:cubicBezTo>
                  <a:pt x="264" y="345"/>
                  <a:pt x="261" y="348"/>
                  <a:pt x="257" y="348"/>
                </a:cubicBezTo>
                <a:cubicBezTo>
                  <a:pt x="253" y="348"/>
                  <a:pt x="250" y="345"/>
                  <a:pt x="250" y="341"/>
                </a:cubicBezTo>
                <a:cubicBezTo>
                  <a:pt x="250" y="315"/>
                  <a:pt x="257" y="293"/>
                  <a:pt x="270" y="276"/>
                </a:cubicBezTo>
                <a:cubicBezTo>
                  <a:pt x="285" y="256"/>
                  <a:pt x="307" y="246"/>
                  <a:pt x="335" y="246"/>
                </a:cubicBezTo>
                <a:cubicBezTo>
                  <a:pt x="398" y="246"/>
                  <a:pt x="415" y="291"/>
                  <a:pt x="415" y="318"/>
                </a:cubicBezTo>
                <a:cubicBezTo>
                  <a:pt x="415" y="348"/>
                  <a:pt x="399" y="376"/>
                  <a:pt x="372" y="397"/>
                </a:cubicBezTo>
                <a:cubicBezTo>
                  <a:pt x="363" y="403"/>
                  <a:pt x="354" y="409"/>
                  <a:pt x="343" y="415"/>
                </a:cubicBezTo>
                <a:cubicBezTo>
                  <a:pt x="321" y="429"/>
                  <a:pt x="296" y="444"/>
                  <a:pt x="276" y="467"/>
                </a:cubicBezTo>
                <a:cubicBezTo>
                  <a:pt x="267" y="476"/>
                  <a:pt x="263" y="491"/>
                  <a:pt x="261" y="500"/>
                </a:cubicBezTo>
                <a:cubicBezTo>
                  <a:pt x="420" y="500"/>
                  <a:pt x="420" y="500"/>
                  <a:pt x="420" y="500"/>
                </a:cubicBezTo>
                <a:cubicBezTo>
                  <a:pt x="424" y="500"/>
                  <a:pt x="427" y="503"/>
                  <a:pt x="427" y="50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135"/>
          <p:cNvSpPr>
            <a:spLocks noEditPoints="1"/>
          </p:cNvSpPr>
          <p:nvPr/>
        </p:nvSpPr>
        <p:spPr bwMode="auto">
          <a:xfrm>
            <a:off x="3851339" y="4921783"/>
            <a:ext cx="416754" cy="378120"/>
          </a:xfrm>
          <a:custGeom>
            <a:avLst/>
            <a:gdLst>
              <a:gd name="T0" fmla="*/ 474 w 586"/>
              <a:gd name="T1" fmla="*/ 532 h 532"/>
              <a:gd name="T2" fmla="*/ 411 w 586"/>
              <a:gd name="T3" fmla="*/ 468 h 532"/>
              <a:gd name="T4" fmla="*/ 474 w 586"/>
              <a:gd name="T5" fmla="*/ 404 h 532"/>
              <a:gd name="T6" fmla="*/ 538 w 586"/>
              <a:gd name="T7" fmla="*/ 468 h 532"/>
              <a:gd name="T8" fmla="*/ 474 w 586"/>
              <a:gd name="T9" fmla="*/ 532 h 532"/>
              <a:gd name="T10" fmla="*/ 474 w 586"/>
              <a:gd name="T11" fmla="*/ 418 h 532"/>
              <a:gd name="T12" fmla="*/ 425 w 586"/>
              <a:gd name="T13" fmla="*/ 468 h 532"/>
              <a:gd name="T14" fmla="*/ 474 w 586"/>
              <a:gd name="T15" fmla="*/ 518 h 532"/>
              <a:gd name="T16" fmla="*/ 524 w 586"/>
              <a:gd name="T17" fmla="*/ 468 h 532"/>
              <a:gd name="T18" fmla="*/ 474 w 586"/>
              <a:gd name="T19" fmla="*/ 418 h 532"/>
              <a:gd name="T20" fmla="*/ 180 w 586"/>
              <a:gd name="T21" fmla="*/ 532 h 532"/>
              <a:gd name="T22" fmla="*/ 116 w 586"/>
              <a:gd name="T23" fmla="*/ 468 h 532"/>
              <a:gd name="T24" fmla="*/ 180 w 586"/>
              <a:gd name="T25" fmla="*/ 404 h 532"/>
              <a:gd name="T26" fmla="*/ 244 w 586"/>
              <a:gd name="T27" fmla="*/ 468 h 532"/>
              <a:gd name="T28" fmla="*/ 180 w 586"/>
              <a:gd name="T29" fmla="*/ 532 h 532"/>
              <a:gd name="T30" fmla="*/ 180 w 586"/>
              <a:gd name="T31" fmla="*/ 418 h 532"/>
              <a:gd name="T32" fmla="*/ 130 w 586"/>
              <a:gd name="T33" fmla="*/ 468 h 532"/>
              <a:gd name="T34" fmla="*/ 180 w 586"/>
              <a:gd name="T35" fmla="*/ 518 h 532"/>
              <a:gd name="T36" fmla="*/ 230 w 586"/>
              <a:gd name="T37" fmla="*/ 468 h 532"/>
              <a:gd name="T38" fmla="*/ 180 w 586"/>
              <a:gd name="T39" fmla="*/ 418 h 532"/>
              <a:gd name="T40" fmla="*/ 140 w 586"/>
              <a:gd name="T41" fmla="*/ 389 h 532"/>
              <a:gd name="T42" fmla="*/ 106 w 586"/>
              <a:gd name="T43" fmla="*/ 360 h 532"/>
              <a:gd name="T44" fmla="*/ 69 w 586"/>
              <a:gd name="T45" fmla="*/ 67 h 532"/>
              <a:gd name="T46" fmla="*/ 34 w 586"/>
              <a:gd name="T47" fmla="*/ 67 h 532"/>
              <a:gd name="T48" fmla="*/ 0 w 586"/>
              <a:gd name="T49" fmla="*/ 33 h 532"/>
              <a:gd name="T50" fmla="*/ 34 w 586"/>
              <a:gd name="T51" fmla="*/ 0 h 532"/>
              <a:gd name="T52" fmla="*/ 99 w 586"/>
              <a:gd name="T53" fmla="*/ 0 h 532"/>
              <a:gd name="T54" fmla="*/ 132 w 586"/>
              <a:gd name="T55" fmla="*/ 29 h 532"/>
              <a:gd name="T56" fmla="*/ 137 w 586"/>
              <a:gd name="T57" fmla="*/ 66 h 532"/>
              <a:gd name="T58" fmla="*/ 551 w 586"/>
              <a:gd name="T59" fmla="*/ 66 h 532"/>
              <a:gd name="T60" fmla="*/ 576 w 586"/>
              <a:gd name="T61" fmla="*/ 77 h 532"/>
              <a:gd name="T62" fmla="*/ 585 w 586"/>
              <a:gd name="T63" fmla="*/ 103 h 532"/>
              <a:gd name="T64" fmla="*/ 560 w 586"/>
              <a:gd name="T65" fmla="*/ 318 h 532"/>
              <a:gd name="T66" fmla="*/ 531 w 586"/>
              <a:gd name="T67" fmla="*/ 348 h 532"/>
              <a:gd name="T68" fmla="*/ 143 w 586"/>
              <a:gd name="T69" fmla="*/ 389 h 532"/>
              <a:gd name="T70" fmla="*/ 142 w 586"/>
              <a:gd name="T71" fmla="*/ 389 h 532"/>
              <a:gd name="T72" fmla="*/ 140 w 586"/>
              <a:gd name="T73" fmla="*/ 389 h 532"/>
              <a:gd name="T74" fmla="*/ 34 w 586"/>
              <a:gd name="T75" fmla="*/ 14 h 532"/>
              <a:gd name="T76" fmla="*/ 14 w 586"/>
              <a:gd name="T77" fmla="*/ 33 h 532"/>
              <a:gd name="T78" fmla="*/ 34 w 586"/>
              <a:gd name="T79" fmla="*/ 53 h 532"/>
              <a:gd name="T80" fmla="*/ 75 w 586"/>
              <a:gd name="T81" fmla="*/ 53 h 532"/>
              <a:gd name="T82" fmla="*/ 82 w 586"/>
              <a:gd name="T83" fmla="*/ 59 h 532"/>
              <a:gd name="T84" fmla="*/ 120 w 586"/>
              <a:gd name="T85" fmla="*/ 358 h 532"/>
              <a:gd name="T86" fmla="*/ 142 w 586"/>
              <a:gd name="T87" fmla="*/ 375 h 532"/>
              <a:gd name="T88" fmla="*/ 142 w 586"/>
              <a:gd name="T89" fmla="*/ 375 h 532"/>
              <a:gd name="T90" fmla="*/ 529 w 586"/>
              <a:gd name="T91" fmla="*/ 334 h 532"/>
              <a:gd name="T92" fmla="*/ 546 w 586"/>
              <a:gd name="T93" fmla="*/ 317 h 532"/>
              <a:gd name="T94" fmla="*/ 571 w 586"/>
              <a:gd name="T95" fmla="*/ 102 h 532"/>
              <a:gd name="T96" fmla="*/ 566 w 586"/>
              <a:gd name="T97" fmla="*/ 86 h 532"/>
              <a:gd name="T98" fmla="*/ 551 w 586"/>
              <a:gd name="T99" fmla="*/ 80 h 532"/>
              <a:gd name="T100" fmla="*/ 131 w 586"/>
              <a:gd name="T101" fmla="*/ 80 h 532"/>
              <a:gd name="T102" fmla="*/ 124 w 586"/>
              <a:gd name="T103" fmla="*/ 74 h 532"/>
              <a:gd name="T104" fmla="*/ 118 w 586"/>
              <a:gd name="T105" fmla="*/ 31 h 532"/>
              <a:gd name="T106" fmla="*/ 99 w 586"/>
              <a:gd name="T107" fmla="*/ 14 h 532"/>
              <a:gd name="T108" fmla="*/ 34 w 586"/>
              <a:gd name="T109" fmla="*/ 14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6" h="532">
                <a:moveTo>
                  <a:pt x="474" y="532"/>
                </a:moveTo>
                <a:cubicBezTo>
                  <a:pt x="439" y="532"/>
                  <a:pt x="411" y="503"/>
                  <a:pt x="411" y="468"/>
                </a:cubicBezTo>
                <a:cubicBezTo>
                  <a:pt x="411" y="433"/>
                  <a:pt x="439" y="404"/>
                  <a:pt x="474" y="404"/>
                </a:cubicBezTo>
                <a:cubicBezTo>
                  <a:pt x="510" y="404"/>
                  <a:pt x="538" y="433"/>
                  <a:pt x="538" y="468"/>
                </a:cubicBezTo>
                <a:cubicBezTo>
                  <a:pt x="538" y="503"/>
                  <a:pt x="510" y="532"/>
                  <a:pt x="474" y="532"/>
                </a:cubicBezTo>
                <a:close/>
                <a:moveTo>
                  <a:pt x="474" y="418"/>
                </a:moveTo>
                <a:cubicBezTo>
                  <a:pt x="447" y="418"/>
                  <a:pt x="425" y="441"/>
                  <a:pt x="425" y="468"/>
                </a:cubicBezTo>
                <a:cubicBezTo>
                  <a:pt x="425" y="496"/>
                  <a:pt x="447" y="518"/>
                  <a:pt x="474" y="518"/>
                </a:cubicBezTo>
                <a:cubicBezTo>
                  <a:pt x="502" y="518"/>
                  <a:pt x="524" y="496"/>
                  <a:pt x="524" y="468"/>
                </a:cubicBezTo>
                <a:cubicBezTo>
                  <a:pt x="524" y="441"/>
                  <a:pt x="502" y="418"/>
                  <a:pt x="474" y="418"/>
                </a:cubicBezTo>
                <a:close/>
                <a:moveTo>
                  <a:pt x="180" y="532"/>
                </a:moveTo>
                <a:cubicBezTo>
                  <a:pt x="145" y="532"/>
                  <a:pt x="116" y="503"/>
                  <a:pt x="116" y="468"/>
                </a:cubicBezTo>
                <a:cubicBezTo>
                  <a:pt x="116" y="433"/>
                  <a:pt x="145" y="404"/>
                  <a:pt x="180" y="404"/>
                </a:cubicBezTo>
                <a:cubicBezTo>
                  <a:pt x="215" y="404"/>
                  <a:pt x="244" y="433"/>
                  <a:pt x="244" y="468"/>
                </a:cubicBezTo>
                <a:cubicBezTo>
                  <a:pt x="244" y="503"/>
                  <a:pt x="215" y="532"/>
                  <a:pt x="180" y="532"/>
                </a:cubicBezTo>
                <a:close/>
                <a:moveTo>
                  <a:pt x="180" y="418"/>
                </a:moveTo>
                <a:cubicBezTo>
                  <a:pt x="153" y="418"/>
                  <a:pt x="130" y="441"/>
                  <a:pt x="130" y="468"/>
                </a:cubicBezTo>
                <a:cubicBezTo>
                  <a:pt x="130" y="496"/>
                  <a:pt x="153" y="518"/>
                  <a:pt x="180" y="518"/>
                </a:cubicBezTo>
                <a:cubicBezTo>
                  <a:pt x="208" y="518"/>
                  <a:pt x="230" y="496"/>
                  <a:pt x="230" y="468"/>
                </a:cubicBezTo>
                <a:cubicBezTo>
                  <a:pt x="230" y="441"/>
                  <a:pt x="208" y="418"/>
                  <a:pt x="180" y="418"/>
                </a:cubicBezTo>
                <a:close/>
                <a:moveTo>
                  <a:pt x="140" y="389"/>
                </a:moveTo>
                <a:cubicBezTo>
                  <a:pt x="123" y="389"/>
                  <a:pt x="108" y="376"/>
                  <a:pt x="106" y="360"/>
                </a:cubicBezTo>
                <a:cubicBezTo>
                  <a:pt x="69" y="67"/>
                  <a:pt x="69" y="67"/>
                  <a:pt x="69" y="67"/>
                </a:cubicBezTo>
                <a:cubicBezTo>
                  <a:pt x="34" y="67"/>
                  <a:pt x="34" y="67"/>
                  <a:pt x="34" y="67"/>
                </a:cubicBezTo>
                <a:cubicBezTo>
                  <a:pt x="16" y="67"/>
                  <a:pt x="0" y="52"/>
                  <a:pt x="0" y="33"/>
                </a:cubicBezTo>
                <a:cubicBezTo>
                  <a:pt x="0" y="15"/>
                  <a:pt x="16" y="0"/>
                  <a:pt x="34" y="0"/>
                </a:cubicBezTo>
                <a:cubicBezTo>
                  <a:pt x="99" y="0"/>
                  <a:pt x="99" y="0"/>
                  <a:pt x="99" y="0"/>
                </a:cubicBezTo>
                <a:cubicBezTo>
                  <a:pt x="116" y="0"/>
                  <a:pt x="130" y="12"/>
                  <a:pt x="132" y="29"/>
                </a:cubicBezTo>
                <a:cubicBezTo>
                  <a:pt x="137" y="66"/>
                  <a:pt x="137" y="66"/>
                  <a:pt x="137" y="66"/>
                </a:cubicBezTo>
                <a:cubicBezTo>
                  <a:pt x="551" y="66"/>
                  <a:pt x="551" y="66"/>
                  <a:pt x="551" y="66"/>
                </a:cubicBezTo>
                <a:cubicBezTo>
                  <a:pt x="561" y="66"/>
                  <a:pt x="570" y="70"/>
                  <a:pt x="576" y="77"/>
                </a:cubicBezTo>
                <a:cubicBezTo>
                  <a:pt x="583" y="84"/>
                  <a:pt x="586" y="94"/>
                  <a:pt x="585" y="103"/>
                </a:cubicBezTo>
                <a:cubicBezTo>
                  <a:pt x="560" y="318"/>
                  <a:pt x="560" y="318"/>
                  <a:pt x="560" y="318"/>
                </a:cubicBezTo>
                <a:cubicBezTo>
                  <a:pt x="559" y="334"/>
                  <a:pt x="546" y="346"/>
                  <a:pt x="531" y="348"/>
                </a:cubicBezTo>
                <a:cubicBezTo>
                  <a:pt x="143" y="389"/>
                  <a:pt x="143" y="389"/>
                  <a:pt x="143" y="389"/>
                </a:cubicBezTo>
                <a:cubicBezTo>
                  <a:pt x="143" y="389"/>
                  <a:pt x="143" y="389"/>
                  <a:pt x="142" y="389"/>
                </a:cubicBezTo>
                <a:cubicBezTo>
                  <a:pt x="142" y="389"/>
                  <a:pt x="141" y="389"/>
                  <a:pt x="140" y="389"/>
                </a:cubicBezTo>
                <a:close/>
                <a:moveTo>
                  <a:pt x="34" y="14"/>
                </a:moveTo>
                <a:cubicBezTo>
                  <a:pt x="23" y="14"/>
                  <a:pt x="14" y="22"/>
                  <a:pt x="14" y="33"/>
                </a:cubicBezTo>
                <a:cubicBezTo>
                  <a:pt x="14" y="44"/>
                  <a:pt x="23" y="53"/>
                  <a:pt x="34" y="53"/>
                </a:cubicBezTo>
                <a:cubicBezTo>
                  <a:pt x="75" y="53"/>
                  <a:pt x="75" y="53"/>
                  <a:pt x="75" y="53"/>
                </a:cubicBezTo>
                <a:cubicBezTo>
                  <a:pt x="79" y="53"/>
                  <a:pt x="82" y="55"/>
                  <a:pt x="82" y="59"/>
                </a:cubicBezTo>
                <a:cubicBezTo>
                  <a:pt x="120" y="358"/>
                  <a:pt x="120" y="358"/>
                  <a:pt x="120" y="358"/>
                </a:cubicBezTo>
                <a:cubicBezTo>
                  <a:pt x="122" y="368"/>
                  <a:pt x="131" y="376"/>
                  <a:pt x="142" y="375"/>
                </a:cubicBezTo>
                <a:cubicBezTo>
                  <a:pt x="142" y="375"/>
                  <a:pt x="142" y="375"/>
                  <a:pt x="142" y="375"/>
                </a:cubicBezTo>
                <a:cubicBezTo>
                  <a:pt x="529" y="334"/>
                  <a:pt x="529" y="334"/>
                  <a:pt x="529" y="334"/>
                </a:cubicBezTo>
                <a:cubicBezTo>
                  <a:pt x="538" y="333"/>
                  <a:pt x="545" y="326"/>
                  <a:pt x="546" y="317"/>
                </a:cubicBezTo>
                <a:cubicBezTo>
                  <a:pt x="571" y="102"/>
                  <a:pt x="571" y="102"/>
                  <a:pt x="571" y="102"/>
                </a:cubicBezTo>
                <a:cubicBezTo>
                  <a:pt x="571" y="96"/>
                  <a:pt x="570" y="91"/>
                  <a:pt x="566" y="86"/>
                </a:cubicBezTo>
                <a:cubicBezTo>
                  <a:pt x="562" y="82"/>
                  <a:pt x="557" y="80"/>
                  <a:pt x="551" y="80"/>
                </a:cubicBezTo>
                <a:cubicBezTo>
                  <a:pt x="131" y="80"/>
                  <a:pt x="131" y="80"/>
                  <a:pt x="131" y="80"/>
                </a:cubicBezTo>
                <a:cubicBezTo>
                  <a:pt x="127" y="80"/>
                  <a:pt x="124" y="77"/>
                  <a:pt x="124" y="74"/>
                </a:cubicBezTo>
                <a:cubicBezTo>
                  <a:pt x="118" y="31"/>
                  <a:pt x="118" y="31"/>
                  <a:pt x="118" y="31"/>
                </a:cubicBezTo>
                <a:cubicBezTo>
                  <a:pt x="117" y="21"/>
                  <a:pt x="109" y="14"/>
                  <a:pt x="99" y="14"/>
                </a:cubicBezTo>
                <a:lnTo>
                  <a:pt x="34" y="1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Title 38"/>
          <p:cNvSpPr>
            <a:spLocks noGrp="1"/>
          </p:cNvSpPr>
          <p:nvPr>
            <p:ph type="title"/>
          </p:nvPr>
        </p:nvSpPr>
        <p:spPr>
          <a:xfrm>
            <a:off x="575894" y="729658"/>
            <a:ext cx="11029616" cy="715844"/>
          </a:xfrm>
        </p:spPr>
        <p:txBody>
          <a:bodyPr/>
          <a:lstStyle/>
          <a:p>
            <a:r>
              <a:rPr lang="en-US" dirty="0"/>
              <a:t>Game Set-Up and </a:t>
            </a:r>
            <a:r>
              <a:rPr lang="en-US" dirty="0" smtClean="0"/>
              <a:t>Scenarios</a:t>
            </a:r>
            <a:endParaRPr lang="en-US" dirty="0"/>
          </a:p>
        </p:txBody>
      </p:sp>
    </p:spTree>
    <p:extLst>
      <p:ext uri="{BB962C8B-B14F-4D97-AF65-F5344CB8AC3E}">
        <p14:creationId xmlns:p14="http://schemas.microsoft.com/office/powerpoint/2010/main" val="54333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30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200"/>
                                        <p:tgtEl>
                                          <p:spTgt spid="42"/>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200"/>
                                        <p:tgtEl>
                                          <p:spTgt spid="43"/>
                                        </p:tgtEl>
                                      </p:cBhvr>
                                    </p:animEffect>
                                  </p:childTnLst>
                                </p:cTn>
                              </p:par>
                              <p:par>
                                <p:cTn id="11" presetID="10" presetClass="entr" presetSubtype="0" fill="hold" grpId="0" nodeType="withEffect">
                                  <p:stCondLst>
                                    <p:cond delay="130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200"/>
                                        <p:tgtEl>
                                          <p:spTgt spid="44"/>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200"/>
                                        <p:tgtEl>
                                          <p:spTgt spid="45"/>
                                        </p:tgtEl>
                                      </p:cBhvr>
                                    </p:animEffect>
                                  </p:childTnLst>
                                </p:cTn>
                              </p:par>
                              <p:par>
                                <p:cTn id="17" presetID="10" presetClass="entr" presetSubtype="0" fill="hold" grpId="0" nodeType="withEffect">
                                  <p:stCondLst>
                                    <p:cond delay="130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200"/>
                                        <p:tgtEl>
                                          <p:spTgt spid="48"/>
                                        </p:tgtEl>
                                      </p:cBhvr>
                                    </p:animEffect>
                                  </p:childTnLst>
                                </p:cTn>
                              </p:par>
                              <p:par>
                                <p:cTn id="20" presetID="10" presetClass="entr" presetSubtype="0" fill="hold" grpId="0" nodeType="withEffect">
                                  <p:stCondLst>
                                    <p:cond delay="130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2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8" grpId="0"/>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Negative Feedback and Potential Limitations</a:t>
            </a:r>
          </a:p>
        </p:txBody>
      </p:sp>
      <p:sp>
        <p:nvSpPr>
          <p:cNvPr id="3" name="Text Placeholder 2"/>
          <p:cNvSpPr>
            <a:spLocks noGrp="1"/>
          </p:cNvSpPr>
          <p:nvPr>
            <p:ph type="body" sz="quarter" idx="10"/>
          </p:nvPr>
        </p:nvSpPr>
        <p:spPr>
          <a:xfrm>
            <a:off x="581192" y="521110"/>
            <a:ext cx="10765234" cy="1189617"/>
          </a:xfrm>
        </p:spPr>
        <p:txBody>
          <a:bodyPr>
            <a:normAutofit/>
          </a:bodyPr>
          <a:lstStyle/>
          <a:p>
            <a:r>
              <a:rPr lang="en-US" sz="3100" dirty="0"/>
              <a:t>Goals of the Game</a:t>
            </a:r>
          </a:p>
          <a:p>
            <a:r>
              <a:rPr lang="en-US" sz="1700" dirty="0"/>
              <a:t>As in real world management scenarios, students need to balance a variety of indicators and outcomes </a:t>
            </a:r>
          </a:p>
          <a:p>
            <a:r>
              <a:rPr lang="en-US" sz="1700" dirty="0"/>
              <a:t>(on a scale of 1-100) in order to compete and win.</a:t>
            </a:r>
          </a:p>
        </p:txBody>
      </p:sp>
      <p:sp>
        <p:nvSpPr>
          <p:cNvPr id="5" name="Up Arrow 4"/>
          <p:cNvSpPr/>
          <p:nvPr/>
        </p:nvSpPr>
        <p:spPr>
          <a:xfrm>
            <a:off x="924411" y="1895460"/>
            <a:ext cx="2513260" cy="3024336"/>
          </a:xfrm>
          <a:prstGeom prst="upArrow">
            <a:avLst>
              <a:gd name="adj1" fmla="val 70794"/>
              <a:gd name="adj2" fmla="val 3742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tIns="243840" bIns="243840" rtlCol="0" anchor="b"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Open Sans Light"/>
                <a:ea typeface="+mn-ea"/>
                <a:cs typeface="+mn-cs"/>
              </a:rPr>
              <a:t>Quality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Light"/>
                <a:ea typeface="+mn-ea"/>
                <a:cs typeface="+mn-cs"/>
              </a:rPr>
              <a:t>Clinical Quality &amp; Patient Safety </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Open Sans Light"/>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1400" dirty="0">
              <a:solidFill>
                <a:srgbClr val="FFFFFF"/>
              </a:solidFill>
              <a:latin typeface="Open Sans Light"/>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13" name="Up Arrow 12"/>
          <p:cNvSpPr/>
          <p:nvPr/>
        </p:nvSpPr>
        <p:spPr>
          <a:xfrm>
            <a:off x="3537721" y="1895460"/>
            <a:ext cx="2513260" cy="3024336"/>
          </a:xfrm>
          <a:prstGeom prst="upArrow">
            <a:avLst>
              <a:gd name="adj1" fmla="val 70794"/>
              <a:gd name="adj2" fmla="val 37427"/>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tIns="243840" bIns="243840" rtlCol="0" anchor="b" anchorCtr="0"/>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2800" dirty="0">
              <a:solidFill>
                <a:srgbClr val="FFFFFF"/>
              </a:solidFill>
              <a:latin typeface="Open Sans Light"/>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2800" dirty="0">
              <a:solidFill>
                <a:srgbClr val="FFFFFF"/>
              </a:solidFill>
              <a:latin typeface="Open Sans Light"/>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2800" dirty="0">
              <a:solidFill>
                <a:srgbClr val="FFFFFF"/>
              </a:solidFill>
              <a:latin typeface="Open Sans Light"/>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2800" dirty="0">
              <a:solidFill>
                <a:srgbClr val="FFFFFF"/>
              </a:solidFill>
              <a:latin typeface="Open Sans Light"/>
            </a:endParaRPr>
          </a:p>
          <a:p>
            <a:pPr marL="0" marR="0" lvl="0" indent="0" algn="ctr" defTabSz="1219170" rtl="0" eaLnBrk="1" fontAlgn="auto" latinLnBrk="0" hangingPunct="1">
              <a:lnSpc>
                <a:spcPct val="100000"/>
              </a:lnSpc>
              <a:spcAft>
                <a:spcPts val="0"/>
              </a:spcAft>
              <a:buClrTx/>
              <a:buSzTx/>
              <a:buFontTx/>
              <a:buNone/>
              <a:tabLst/>
              <a:defRPr/>
            </a:pPr>
            <a:r>
              <a:rPr lang="en-US" sz="2400" dirty="0">
                <a:solidFill>
                  <a:srgbClr val="FFFFFF"/>
                </a:solidFill>
                <a:latin typeface="Open Sans Light"/>
              </a:rPr>
              <a:t>Patient Experience</a:t>
            </a:r>
            <a:endParaRPr lang="en-US" sz="2000" dirty="0">
              <a:solidFill>
                <a:srgbClr val="FFFFFF"/>
              </a:solidFill>
              <a:latin typeface="Open Sans Light"/>
            </a:endParaRPr>
          </a:p>
          <a:p>
            <a:pPr marL="0" marR="0" lvl="0" indent="0" algn="ctr" defTabSz="1219170" rtl="0" eaLnBrk="1" fontAlgn="auto" latinLnBrk="0" hangingPunct="1">
              <a:lnSpc>
                <a:spcPct val="100000"/>
              </a:lnSpc>
              <a:spcAft>
                <a:spcPts val="0"/>
              </a:spcAft>
              <a:buClrTx/>
              <a:buSzTx/>
              <a:buFontTx/>
              <a:buNone/>
              <a:tabLst/>
              <a:defRPr/>
            </a:pPr>
            <a:endParaRPr lang="en-US" sz="2400" dirty="0">
              <a:solidFill>
                <a:srgbClr val="FFFFFF"/>
              </a:solidFill>
              <a:latin typeface="Open Sans Light"/>
            </a:endParaRPr>
          </a:p>
          <a:p>
            <a:pPr marL="0" marR="0" lvl="0" indent="0" algn="ctr" defTabSz="1219170" rtl="0" eaLnBrk="1" fontAlgn="auto" latinLnBrk="0" hangingPunct="1">
              <a:lnSpc>
                <a:spcPct val="100000"/>
              </a:lnSpc>
              <a:spcAft>
                <a:spcPts val="0"/>
              </a:spcAft>
              <a:buClrTx/>
              <a:buSzTx/>
              <a:buFontTx/>
              <a:buNone/>
              <a:tabLst/>
              <a:defRPr/>
            </a:pPr>
            <a:endParaRPr lang="en-US" sz="2400" dirty="0">
              <a:solidFill>
                <a:srgbClr val="FFFFFF"/>
              </a:solidFill>
              <a:latin typeface="Open Sans Light"/>
            </a:endParaRPr>
          </a:p>
        </p:txBody>
      </p:sp>
      <p:sp>
        <p:nvSpPr>
          <p:cNvPr id="14" name="Up Arrow 13"/>
          <p:cNvSpPr/>
          <p:nvPr/>
        </p:nvSpPr>
        <p:spPr>
          <a:xfrm>
            <a:off x="6151031" y="1895460"/>
            <a:ext cx="2724852" cy="3024336"/>
          </a:xfrm>
          <a:prstGeom prst="upArrow">
            <a:avLst>
              <a:gd name="adj1" fmla="val 70794"/>
              <a:gd name="adj2" fmla="val 37427"/>
            </a:avLst>
          </a:prstGeom>
          <a:solidFill>
            <a:srgbClr val="9E87B7"/>
          </a:solidFill>
          <a:ln>
            <a:noFill/>
          </a:ln>
          <a:effectLst/>
        </p:spPr>
        <p:style>
          <a:lnRef idx="1">
            <a:schemeClr val="accent1"/>
          </a:lnRef>
          <a:fillRef idx="3">
            <a:schemeClr val="accent1"/>
          </a:fillRef>
          <a:effectRef idx="2">
            <a:schemeClr val="accent1"/>
          </a:effectRef>
          <a:fontRef idx="minor">
            <a:schemeClr val="lt1"/>
          </a:fontRef>
        </p:style>
        <p:txBody>
          <a:bodyPr tIns="243840" bIns="243840" rtlCol="0" anchor="b"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Open Sans Light"/>
                <a:ea typeface="+mn-ea"/>
                <a:cs typeface="+mn-cs"/>
              </a:rPr>
              <a:t>Employee</a:t>
            </a:r>
            <a:r>
              <a:rPr kumimoji="0" lang="en-US" sz="2400" b="0" i="0" u="none" strike="noStrike" kern="1200" cap="none" spc="0" normalizeH="0" noProof="0" dirty="0">
                <a:ln>
                  <a:noFill/>
                </a:ln>
                <a:solidFill>
                  <a:srgbClr val="FFFFFF"/>
                </a:solidFill>
                <a:effectLst/>
                <a:uLnTx/>
                <a:uFillTx/>
                <a:latin typeface="Open Sans Light"/>
                <a:ea typeface="+mn-ea"/>
                <a:cs typeface="+mn-cs"/>
              </a:rPr>
              <a:t> Engagement</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noProof="0" dirty="0">
              <a:ln>
                <a:noFill/>
              </a:ln>
              <a:solidFill>
                <a:srgbClr val="FFFFFF"/>
              </a:solidFill>
              <a:effectLst/>
              <a:uLnTx/>
              <a:uFillTx/>
              <a:latin typeface="Open Sans Light"/>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noProof="0" dirty="0">
                <a:ln>
                  <a:noFill/>
                </a:ln>
                <a:solidFill>
                  <a:srgbClr val="FFFFFF"/>
                </a:solidFill>
                <a:effectLst/>
                <a:uLnTx/>
                <a:uFillTx/>
                <a:latin typeface="Open Sans Light"/>
                <a:ea typeface="+mn-ea"/>
                <a:cs typeface="+mn-cs"/>
              </a:rPr>
              <a:t> </a:t>
            </a:r>
            <a:endParaRPr kumimoji="0" lang="en-US" sz="1100" b="0" i="0" u="none" strike="noStrike" kern="1200" cap="none" spc="0" normalizeH="0" noProof="0" dirty="0">
              <a:ln>
                <a:noFill/>
              </a:ln>
              <a:solidFill>
                <a:srgbClr val="FFFFFF"/>
              </a:solidFill>
              <a:effectLst/>
              <a:uLnTx/>
              <a:uFillTx/>
              <a:latin typeface="Open Sans Light"/>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15" name="Up Arrow 14"/>
          <p:cNvSpPr/>
          <p:nvPr/>
        </p:nvSpPr>
        <p:spPr>
          <a:xfrm>
            <a:off x="8875883" y="1895460"/>
            <a:ext cx="2513260" cy="3024336"/>
          </a:xfrm>
          <a:prstGeom prst="upArrow">
            <a:avLst>
              <a:gd name="adj1" fmla="val 70794"/>
              <a:gd name="adj2" fmla="val 37427"/>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tIns="243840" bIns="243840" rtlCol="0" anchor="b" anchorCtr="0"/>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Open Sans Light"/>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Open Sans Light"/>
                <a:ea typeface="+mn-ea"/>
                <a:cs typeface="+mn-cs"/>
              </a:rPr>
              <a:t>Market Impact</a:t>
            </a:r>
            <a:endParaRPr lang="en-US" sz="1400" dirty="0">
              <a:solidFill>
                <a:srgbClr val="FFFFFF"/>
              </a:solidFill>
              <a:latin typeface="Open Sans Light"/>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Open Sans Light"/>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2400" dirty="0">
              <a:solidFill>
                <a:srgbClr val="FFFFFF"/>
              </a:solidFill>
              <a:latin typeface="Open Sans Light"/>
            </a:endParaRPr>
          </a:p>
        </p:txBody>
      </p:sp>
      <p:sp>
        <p:nvSpPr>
          <p:cNvPr id="16" name="Text Placeholder 2"/>
          <p:cNvSpPr txBox="1">
            <a:spLocks/>
          </p:cNvSpPr>
          <p:nvPr/>
        </p:nvSpPr>
        <p:spPr>
          <a:xfrm>
            <a:off x="534342" y="5730766"/>
            <a:ext cx="11088304" cy="844220"/>
          </a:xfrm>
          <a:prstGeom prst="rect">
            <a:avLst/>
          </a:prstGeom>
        </p:spPr>
        <p:txBody>
          <a:bodyPr vert="horz" lIns="0" tIns="0" rIns="0" bIns="0" rtlCol="0">
            <a:normAutofit/>
          </a:bodyPr>
          <a:lstStyle>
            <a:lvl1pPr marL="0" indent="0" algn="ctr" defTabSz="1219170" rtl="0" eaLnBrk="1" latinLnBrk="0" hangingPunct="1">
              <a:lnSpc>
                <a:spcPct val="86000"/>
              </a:lnSpc>
              <a:spcBef>
                <a:spcPts val="0"/>
              </a:spcBef>
              <a:buClr>
                <a:schemeClr val="accent1"/>
              </a:buClr>
              <a:buFont typeface="Arial" panose="020B0604020202020204" pitchFamily="34" charset="0"/>
              <a:buNone/>
              <a:defRPr sz="1800" kern="800" spc="-13" baseline="0">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dirty="0"/>
              <a:t>Students may not fully know the impact of an action on each of their goals/KPI areas until the end of the game.</a:t>
            </a:r>
          </a:p>
          <a:p>
            <a:r>
              <a:rPr lang="en-US" u="sng" dirty="0"/>
              <a:t>Example:  If you did not choose to grant your employees a 5% raise during round 1, lower your employee engagement score by 20 points. </a:t>
            </a:r>
          </a:p>
        </p:txBody>
      </p:sp>
      <p:grpSp>
        <p:nvGrpSpPr>
          <p:cNvPr id="22" name="Group 21">
            <a:extLst>
              <a:ext uri="{FF2B5EF4-FFF2-40B4-BE49-F238E27FC236}">
                <a16:creationId xmlns:a16="http://schemas.microsoft.com/office/drawing/2014/main" id="{8F7C67C6-FBF6-4BD6-851E-03C12BFE58F5}"/>
              </a:ext>
            </a:extLst>
          </p:cNvPr>
          <p:cNvGrpSpPr/>
          <p:nvPr/>
        </p:nvGrpSpPr>
        <p:grpSpPr>
          <a:xfrm>
            <a:off x="741821" y="5035577"/>
            <a:ext cx="10618320" cy="453526"/>
            <a:chOff x="711665" y="879881"/>
            <a:chExt cx="5002317" cy="439698"/>
          </a:xfrm>
        </p:grpSpPr>
        <p:sp>
          <p:nvSpPr>
            <p:cNvPr id="23" name="Rectangle 22">
              <a:extLst>
                <a:ext uri="{FF2B5EF4-FFF2-40B4-BE49-F238E27FC236}">
                  <a16:creationId xmlns:a16="http://schemas.microsoft.com/office/drawing/2014/main" id="{2C06B7FF-7DD8-4C35-979F-C1378278ECF0}"/>
                </a:ext>
              </a:extLst>
            </p:cNvPr>
            <p:cNvSpPr/>
            <p:nvPr/>
          </p:nvSpPr>
          <p:spPr>
            <a:xfrm>
              <a:off x="737588" y="879881"/>
              <a:ext cx="4976394" cy="439698"/>
            </a:xfrm>
            <a:prstGeom prst="rect">
              <a:avLst/>
            </a:prstGeom>
          </p:spPr>
          <p:style>
            <a:lnRef idx="2">
              <a:schemeClr val="lt1">
                <a:hueOff val="0"/>
                <a:satOff val="0"/>
                <a:lumOff val="0"/>
                <a:alphaOff val="0"/>
              </a:schemeClr>
            </a:lnRef>
            <a:fillRef idx="1">
              <a:schemeClr val="accent1">
                <a:shade val="50000"/>
                <a:hueOff val="138872"/>
                <a:satOff val="-15724"/>
                <a:lumOff val="15990"/>
                <a:alphaOff val="0"/>
              </a:schemeClr>
            </a:fillRef>
            <a:effectRef idx="0">
              <a:schemeClr val="accent1">
                <a:shade val="50000"/>
                <a:hueOff val="138872"/>
                <a:satOff val="-15724"/>
                <a:lumOff val="15990"/>
                <a:alphaOff val="0"/>
              </a:schemeClr>
            </a:effectRef>
            <a:fontRef idx="minor">
              <a:schemeClr val="lt1"/>
            </a:fontRef>
          </p:style>
        </p:sp>
        <p:sp>
          <p:nvSpPr>
            <p:cNvPr id="24" name="TextBox 23">
              <a:extLst>
                <a:ext uri="{FF2B5EF4-FFF2-40B4-BE49-F238E27FC236}">
                  <a16:creationId xmlns:a16="http://schemas.microsoft.com/office/drawing/2014/main" id="{07B916BB-E132-4B29-9244-B099BEA9C7BD}"/>
                </a:ext>
              </a:extLst>
            </p:cNvPr>
            <p:cNvSpPr txBox="1"/>
            <p:nvPr/>
          </p:nvSpPr>
          <p:spPr>
            <a:xfrm>
              <a:off x="711665" y="879881"/>
              <a:ext cx="4976394" cy="4396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9011" tIns="27940" rIns="27940" bIns="27940" numCol="1" spcCol="1270" anchor="ctr" anchorCtr="0">
              <a:noAutofit/>
            </a:bodyPr>
            <a:lstStyle/>
            <a:p>
              <a:pPr marL="0" lvl="0" indent="0" algn="ctr" defTabSz="488950">
                <a:lnSpc>
                  <a:spcPct val="90000"/>
                </a:lnSpc>
                <a:spcBef>
                  <a:spcPct val="0"/>
                </a:spcBef>
                <a:spcAft>
                  <a:spcPct val="35000"/>
                </a:spcAft>
                <a:buNone/>
              </a:pPr>
              <a:r>
                <a:rPr lang="en-US" b="0" i="0" u="none" kern="1200" dirty="0"/>
                <a:t>Financial </a:t>
              </a:r>
              <a:r>
                <a:rPr lang="en-US" b="0" i="0" u="none" kern="1200" dirty="0" smtClean="0"/>
                <a:t>Results (Positive Net Income &amp; Cash Flow)</a:t>
              </a:r>
              <a:endParaRPr lang="en-US" kern="1200" dirty="0"/>
            </a:p>
          </p:txBody>
        </p:sp>
      </p:grpSp>
      <p:sp>
        <p:nvSpPr>
          <p:cNvPr id="12" name="Freeform 17"/>
          <p:cNvSpPr>
            <a:spLocks noEditPoints="1"/>
          </p:cNvSpPr>
          <p:nvPr/>
        </p:nvSpPr>
        <p:spPr bwMode="auto">
          <a:xfrm>
            <a:off x="7156513" y="2458181"/>
            <a:ext cx="713888" cy="659352"/>
          </a:xfrm>
          <a:custGeom>
            <a:avLst/>
            <a:gdLst>
              <a:gd name="T0" fmla="*/ 647 w 800"/>
              <a:gd name="T1" fmla="*/ 0 h 740"/>
              <a:gd name="T2" fmla="*/ 147 w 800"/>
              <a:gd name="T3" fmla="*/ 0 h 740"/>
              <a:gd name="T4" fmla="*/ 0 w 800"/>
              <a:gd name="T5" fmla="*/ 153 h 740"/>
              <a:gd name="T6" fmla="*/ 130 w 800"/>
              <a:gd name="T7" fmla="*/ 304 h 740"/>
              <a:gd name="T8" fmla="*/ 368 w 800"/>
              <a:gd name="T9" fmla="*/ 537 h 740"/>
              <a:gd name="T10" fmla="*/ 243 w 800"/>
              <a:gd name="T11" fmla="*/ 701 h 740"/>
              <a:gd name="T12" fmla="*/ 224 w 800"/>
              <a:gd name="T13" fmla="*/ 721 h 740"/>
              <a:gd name="T14" fmla="*/ 243 w 800"/>
              <a:gd name="T15" fmla="*/ 740 h 740"/>
              <a:gd name="T16" fmla="*/ 551 w 800"/>
              <a:gd name="T17" fmla="*/ 740 h 740"/>
              <a:gd name="T18" fmla="*/ 570 w 800"/>
              <a:gd name="T19" fmla="*/ 721 h 740"/>
              <a:gd name="T20" fmla="*/ 551 w 800"/>
              <a:gd name="T21" fmla="*/ 701 h 740"/>
              <a:gd name="T22" fmla="*/ 425 w 800"/>
              <a:gd name="T23" fmla="*/ 537 h 740"/>
              <a:gd name="T24" fmla="*/ 663 w 800"/>
              <a:gd name="T25" fmla="*/ 305 h 740"/>
              <a:gd name="T26" fmla="*/ 800 w 800"/>
              <a:gd name="T27" fmla="*/ 153 h 740"/>
              <a:gd name="T28" fmla="*/ 647 w 800"/>
              <a:gd name="T29" fmla="*/ 0 h 740"/>
              <a:gd name="T30" fmla="*/ 127 w 800"/>
              <a:gd name="T31" fmla="*/ 265 h 740"/>
              <a:gd name="T32" fmla="*/ 38 w 800"/>
              <a:gd name="T33" fmla="*/ 153 h 740"/>
              <a:gd name="T34" fmla="*/ 127 w 800"/>
              <a:gd name="T35" fmla="*/ 40 h 740"/>
              <a:gd name="T36" fmla="*/ 127 w 800"/>
              <a:gd name="T37" fmla="*/ 265 h 740"/>
              <a:gd name="T38" fmla="*/ 482 w 800"/>
              <a:gd name="T39" fmla="*/ 701 h 740"/>
              <a:gd name="T40" fmla="*/ 312 w 800"/>
              <a:gd name="T41" fmla="*/ 701 h 740"/>
              <a:gd name="T42" fmla="*/ 397 w 800"/>
              <a:gd name="T43" fmla="*/ 567 h 740"/>
              <a:gd name="T44" fmla="*/ 482 w 800"/>
              <a:gd name="T45" fmla="*/ 701 h 740"/>
              <a:gd name="T46" fmla="*/ 628 w 800"/>
              <a:gd name="T47" fmla="*/ 269 h 740"/>
              <a:gd name="T48" fmla="*/ 397 w 800"/>
              <a:gd name="T49" fmla="*/ 500 h 740"/>
              <a:gd name="T50" fmla="*/ 166 w 800"/>
              <a:gd name="T51" fmla="*/ 269 h 740"/>
              <a:gd name="T52" fmla="*/ 166 w 800"/>
              <a:gd name="T53" fmla="*/ 38 h 740"/>
              <a:gd name="T54" fmla="*/ 628 w 800"/>
              <a:gd name="T55" fmla="*/ 38 h 740"/>
              <a:gd name="T56" fmla="*/ 628 w 800"/>
              <a:gd name="T57" fmla="*/ 269 h 740"/>
              <a:gd name="T58" fmla="*/ 666 w 800"/>
              <a:gd name="T59" fmla="*/ 266 h 740"/>
              <a:gd name="T60" fmla="*/ 666 w 800"/>
              <a:gd name="T61" fmla="*/ 40 h 740"/>
              <a:gd name="T62" fmla="*/ 761 w 800"/>
              <a:gd name="T63" fmla="*/ 153 h 740"/>
              <a:gd name="T64" fmla="*/ 666 w 800"/>
              <a:gd name="T65" fmla="*/ 266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0" h="740">
                <a:moveTo>
                  <a:pt x="647" y="0"/>
                </a:moveTo>
                <a:cubicBezTo>
                  <a:pt x="147" y="0"/>
                  <a:pt x="147" y="0"/>
                  <a:pt x="147" y="0"/>
                </a:cubicBezTo>
                <a:cubicBezTo>
                  <a:pt x="66" y="0"/>
                  <a:pt x="0" y="69"/>
                  <a:pt x="0" y="153"/>
                </a:cubicBezTo>
                <a:cubicBezTo>
                  <a:pt x="0" y="231"/>
                  <a:pt x="57" y="296"/>
                  <a:pt x="130" y="304"/>
                </a:cubicBezTo>
                <a:cubicBezTo>
                  <a:pt x="146" y="427"/>
                  <a:pt x="245" y="524"/>
                  <a:pt x="368" y="537"/>
                </a:cubicBezTo>
                <a:cubicBezTo>
                  <a:pt x="334" y="612"/>
                  <a:pt x="279" y="701"/>
                  <a:pt x="243" y="701"/>
                </a:cubicBezTo>
                <a:cubicBezTo>
                  <a:pt x="232" y="701"/>
                  <a:pt x="224" y="710"/>
                  <a:pt x="224" y="721"/>
                </a:cubicBezTo>
                <a:cubicBezTo>
                  <a:pt x="224" y="731"/>
                  <a:pt x="232" y="740"/>
                  <a:pt x="243" y="740"/>
                </a:cubicBezTo>
                <a:cubicBezTo>
                  <a:pt x="551" y="740"/>
                  <a:pt x="551" y="740"/>
                  <a:pt x="551" y="740"/>
                </a:cubicBezTo>
                <a:cubicBezTo>
                  <a:pt x="561" y="740"/>
                  <a:pt x="570" y="731"/>
                  <a:pt x="570" y="721"/>
                </a:cubicBezTo>
                <a:cubicBezTo>
                  <a:pt x="570" y="710"/>
                  <a:pt x="561" y="701"/>
                  <a:pt x="551" y="701"/>
                </a:cubicBezTo>
                <a:cubicBezTo>
                  <a:pt x="515" y="701"/>
                  <a:pt x="460" y="612"/>
                  <a:pt x="425" y="537"/>
                </a:cubicBezTo>
                <a:cubicBezTo>
                  <a:pt x="549" y="524"/>
                  <a:pt x="647" y="427"/>
                  <a:pt x="663" y="305"/>
                </a:cubicBezTo>
                <a:cubicBezTo>
                  <a:pt x="740" y="297"/>
                  <a:pt x="800" y="232"/>
                  <a:pt x="800" y="153"/>
                </a:cubicBezTo>
                <a:cubicBezTo>
                  <a:pt x="800" y="69"/>
                  <a:pt x="731" y="0"/>
                  <a:pt x="647" y="0"/>
                </a:cubicBezTo>
                <a:close/>
                <a:moveTo>
                  <a:pt x="127" y="265"/>
                </a:moveTo>
                <a:cubicBezTo>
                  <a:pt x="77" y="256"/>
                  <a:pt x="38" y="209"/>
                  <a:pt x="38" y="153"/>
                </a:cubicBezTo>
                <a:cubicBezTo>
                  <a:pt x="38" y="97"/>
                  <a:pt x="77" y="50"/>
                  <a:pt x="127" y="40"/>
                </a:cubicBezTo>
                <a:lnTo>
                  <a:pt x="127" y="265"/>
                </a:lnTo>
                <a:close/>
                <a:moveTo>
                  <a:pt x="482" y="701"/>
                </a:moveTo>
                <a:cubicBezTo>
                  <a:pt x="312" y="701"/>
                  <a:pt x="312" y="701"/>
                  <a:pt x="312" y="701"/>
                </a:cubicBezTo>
                <a:cubicBezTo>
                  <a:pt x="347" y="664"/>
                  <a:pt x="378" y="607"/>
                  <a:pt x="397" y="567"/>
                </a:cubicBezTo>
                <a:cubicBezTo>
                  <a:pt x="416" y="607"/>
                  <a:pt x="447" y="664"/>
                  <a:pt x="482" y="701"/>
                </a:cubicBezTo>
                <a:close/>
                <a:moveTo>
                  <a:pt x="628" y="269"/>
                </a:moveTo>
                <a:cubicBezTo>
                  <a:pt x="628" y="397"/>
                  <a:pt x="524" y="500"/>
                  <a:pt x="397" y="500"/>
                </a:cubicBezTo>
                <a:cubicBezTo>
                  <a:pt x="270" y="500"/>
                  <a:pt x="166" y="397"/>
                  <a:pt x="166" y="269"/>
                </a:cubicBezTo>
                <a:cubicBezTo>
                  <a:pt x="166" y="38"/>
                  <a:pt x="166" y="38"/>
                  <a:pt x="166" y="38"/>
                </a:cubicBezTo>
                <a:cubicBezTo>
                  <a:pt x="628" y="38"/>
                  <a:pt x="628" y="38"/>
                  <a:pt x="628" y="38"/>
                </a:cubicBezTo>
                <a:lnTo>
                  <a:pt x="628" y="269"/>
                </a:lnTo>
                <a:close/>
                <a:moveTo>
                  <a:pt x="666" y="266"/>
                </a:moveTo>
                <a:cubicBezTo>
                  <a:pt x="666" y="40"/>
                  <a:pt x="666" y="40"/>
                  <a:pt x="666" y="40"/>
                </a:cubicBezTo>
                <a:cubicBezTo>
                  <a:pt x="720" y="49"/>
                  <a:pt x="761" y="96"/>
                  <a:pt x="761" y="153"/>
                </a:cubicBezTo>
                <a:cubicBezTo>
                  <a:pt x="761" y="210"/>
                  <a:pt x="720" y="257"/>
                  <a:pt x="666" y="266"/>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3200"/>
          </a:p>
        </p:txBody>
      </p:sp>
      <p:sp>
        <p:nvSpPr>
          <p:cNvPr id="17" name="Freeform 143"/>
          <p:cNvSpPr>
            <a:spLocks noEditPoints="1"/>
          </p:cNvSpPr>
          <p:nvPr/>
        </p:nvSpPr>
        <p:spPr bwMode="auto">
          <a:xfrm>
            <a:off x="9881365" y="2427528"/>
            <a:ext cx="604953" cy="690005"/>
          </a:xfrm>
          <a:custGeom>
            <a:avLst/>
            <a:gdLst>
              <a:gd name="T0" fmla="*/ 671 w 846"/>
              <a:gd name="T1" fmla="*/ 670 h 965"/>
              <a:gd name="T2" fmla="*/ 685 w 846"/>
              <a:gd name="T3" fmla="*/ 51 h 965"/>
              <a:gd name="T4" fmla="*/ 700 w 846"/>
              <a:gd name="T5" fmla="*/ 36 h 965"/>
              <a:gd name="T6" fmla="*/ 700 w 846"/>
              <a:gd name="T7" fmla="*/ 8 h 965"/>
              <a:gd name="T8" fmla="*/ 671 w 846"/>
              <a:gd name="T9" fmla="*/ 8 h 965"/>
              <a:gd name="T10" fmla="*/ 613 w 846"/>
              <a:gd name="T11" fmla="*/ 65 h 965"/>
              <a:gd name="T12" fmla="*/ 613 w 846"/>
              <a:gd name="T13" fmla="*/ 94 h 965"/>
              <a:gd name="T14" fmla="*/ 628 w 846"/>
              <a:gd name="T15" fmla="*/ 100 h 965"/>
              <a:gd name="T16" fmla="*/ 642 w 846"/>
              <a:gd name="T17" fmla="*/ 94 h 965"/>
              <a:gd name="T18" fmla="*/ 656 w 846"/>
              <a:gd name="T19" fmla="*/ 80 h 965"/>
              <a:gd name="T20" fmla="*/ 642 w 846"/>
              <a:gd name="T21" fmla="*/ 642 h 965"/>
              <a:gd name="T22" fmla="*/ 81 w 846"/>
              <a:gd name="T23" fmla="*/ 656 h 965"/>
              <a:gd name="T24" fmla="*/ 95 w 846"/>
              <a:gd name="T25" fmla="*/ 642 h 965"/>
              <a:gd name="T26" fmla="*/ 95 w 846"/>
              <a:gd name="T27" fmla="*/ 613 h 965"/>
              <a:gd name="T28" fmla="*/ 66 w 846"/>
              <a:gd name="T29" fmla="*/ 613 h 965"/>
              <a:gd name="T30" fmla="*/ 8 w 846"/>
              <a:gd name="T31" fmla="*/ 670 h 965"/>
              <a:gd name="T32" fmla="*/ 8 w 846"/>
              <a:gd name="T33" fmla="*/ 699 h 965"/>
              <a:gd name="T34" fmla="*/ 23 w 846"/>
              <a:gd name="T35" fmla="*/ 705 h 965"/>
              <a:gd name="T36" fmla="*/ 37 w 846"/>
              <a:gd name="T37" fmla="*/ 699 h 965"/>
              <a:gd name="T38" fmla="*/ 52 w 846"/>
              <a:gd name="T39" fmla="*/ 684 h 965"/>
              <a:gd name="T40" fmla="*/ 313 w 846"/>
              <a:gd name="T41" fmla="*/ 800 h 965"/>
              <a:gd name="T42" fmla="*/ 313 w 846"/>
              <a:gd name="T43" fmla="*/ 844 h 965"/>
              <a:gd name="T44" fmla="*/ 98 w 846"/>
              <a:gd name="T45" fmla="*/ 928 h 965"/>
              <a:gd name="T46" fmla="*/ 49 w 846"/>
              <a:gd name="T47" fmla="*/ 965 h 965"/>
              <a:gd name="T48" fmla="*/ 659 w 846"/>
              <a:gd name="T49" fmla="*/ 965 h 965"/>
              <a:gd name="T50" fmla="*/ 610 w 846"/>
              <a:gd name="T51" fmla="*/ 928 h 965"/>
              <a:gd name="T52" fmla="*/ 395 w 846"/>
              <a:gd name="T53" fmla="*/ 844 h 965"/>
              <a:gd name="T54" fmla="*/ 395 w 846"/>
              <a:gd name="T55" fmla="*/ 800 h 965"/>
              <a:gd name="T56" fmla="*/ 671 w 846"/>
              <a:gd name="T57" fmla="*/ 670 h 965"/>
              <a:gd name="T58" fmla="*/ 526 w 846"/>
              <a:gd name="T59" fmla="*/ 924 h 965"/>
              <a:gd name="T60" fmla="*/ 182 w 846"/>
              <a:gd name="T61" fmla="*/ 924 h 965"/>
              <a:gd name="T62" fmla="*/ 354 w 846"/>
              <a:gd name="T63" fmla="*/ 883 h 965"/>
              <a:gd name="T64" fmla="*/ 526 w 846"/>
              <a:gd name="T65" fmla="*/ 924 h 965"/>
              <a:gd name="T66" fmla="*/ 354 w 846"/>
              <a:gd name="T67" fmla="*/ 700 h 965"/>
              <a:gd name="T68" fmla="*/ 700 w 846"/>
              <a:gd name="T69" fmla="*/ 353 h 965"/>
              <a:gd name="T70" fmla="*/ 354 w 846"/>
              <a:gd name="T71" fmla="*/ 7 h 965"/>
              <a:gd name="T72" fmla="*/ 8 w 846"/>
              <a:gd name="T73" fmla="*/ 353 h 965"/>
              <a:gd name="T74" fmla="*/ 354 w 846"/>
              <a:gd name="T75" fmla="*/ 700 h 965"/>
              <a:gd name="T76" fmla="*/ 354 w 846"/>
              <a:gd name="T77" fmla="*/ 48 h 965"/>
              <a:gd name="T78" fmla="*/ 660 w 846"/>
              <a:gd name="T79" fmla="*/ 353 h 965"/>
              <a:gd name="T80" fmla="*/ 354 w 846"/>
              <a:gd name="T81" fmla="*/ 659 h 965"/>
              <a:gd name="T82" fmla="*/ 48 w 846"/>
              <a:gd name="T83" fmla="*/ 353 h 965"/>
              <a:gd name="T84" fmla="*/ 354 w 846"/>
              <a:gd name="T85" fmla="*/ 48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6" h="965">
                <a:moveTo>
                  <a:pt x="671" y="670"/>
                </a:moveTo>
                <a:cubicBezTo>
                  <a:pt x="841" y="500"/>
                  <a:pt x="846" y="227"/>
                  <a:pt x="685" y="51"/>
                </a:cubicBezTo>
                <a:cubicBezTo>
                  <a:pt x="700" y="36"/>
                  <a:pt x="700" y="36"/>
                  <a:pt x="700" y="36"/>
                </a:cubicBezTo>
                <a:cubicBezTo>
                  <a:pt x="708" y="28"/>
                  <a:pt x="708" y="15"/>
                  <a:pt x="700" y="8"/>
                </a:cubicBezTo>
                <a:cubicBezTo>
                  <a:pt x="692" y="0"/>
                  <a:pt x="679" y="0"/>
                  <a:pt x="671" y="8"/>
                </a:cubicBezTo>
                <a:cubicBezTo>
                  <a:pt x="613" y="65"/>
                  <a:pt x="613" y="65"/>
                  <a:pt x="613" y="65"/>
                </a:cubicBezTo>
                <a:cubicBezTo>
                  <a:pt x="605" y="73"/>
                  <a:pt x="605" y="86"/>
                  <a:pt x="613" y="94"/>
                </a:cubicBezTo>
                <a:cubicBezTo>
                  <a:pt x="617" y="98"/>
                  <a:pt x="623" y="100"/>
                  <a:pt x="628" y="100"/>
                </a:cubicBezTo>
                <a:cubicBezTo>
                  <a:pt x="633" y="100"/>
                  <a:pt x="638" y="98"/>
                  <a:pt x="642" y="94"/>
                </a:cubicBezTo>
                <a:cubicBezTo>
                  <a:pt x="656" y="80"/>
                  <a:pt x="656" y="80"/>
                  <a:pt x="656" y="80"/>
                </a:cubicBezTo>
                <a:cubicBezTo>
                  <a:pt x="801" y="240"/>
                  <a:pt x="796" y="488"/>
                  <a:pt x="642" y="642"/>
                </a:cubicBezTo>
                <a:cubicBezTo>
                  <a:pt x="488" y="796"/>
                  <a:pt x="240" y="800"/>
                  <a:pt x="81" y="656"/>
                </a:cubicBezTo>
                <a:cubicBezTo>
                  <a:pt x="95" y="642"/>
                  <a:pt x="95" y="642"/>
                  <a:pt x="95" y="642"/>
                </a:cubicBezTo>
                <a:cubicBezTo>
                  <a:pt x="103" y="634"/>
                  <a:pt x="103" y="621"/>
                  <a:pt x="95" y="613"/>
                </a:cubicBezTo>
                <a:cubicBezTo>
                  <a:pt x="87" y="605"/>
                  <a:pt x="74" y="605"/>
                  <a:pt x="66" y="613"/>
                </a:cubicBezTo>
                <a:cubicBezTo>
                  <a:pt x="8" y="670"/>
                  <a:pt x="8" y="670"/>
                  <a:pt x="8" y="670"/>
                </a:cubicBezTo>
                <a:cubicBezTo>
                  <a:pt x="0" y="678"/>
                  <a:pt x="0" y="691"/>
                  <a:pt x="8" y="699"/>
                </a:cubicBezTo>
                <a:cubicBezTo>
                  <a:pt x="12" y="703"/>
                  <a:pt x="17" y="705"/>
                  <a:pt x="23" y="705"/>
                </a:cubicBezTo>
                <a:cubicBezTo>
                  <a:pt x="28" y="705"/>
                  <a:pt x="33" y="703"/>
                  <a:pt x="37" y="699"/>
                </a:cubicBezTo>
                <a:cubicBezTo>
                  <a:pt x="52" y="684"/>
                  <a:pt x="52" y="684"/>
                  <a:pt x="52" y="684"/>
                </a:cubicBezTo>
                <a:cubicBezTo>
                  <a:pt x="126" y="753"/>
                  <a:pt x="219" y="791"/>
                  <a:pt x="313" y="800"/>
                </a:cubicBezTo>
                <a:cubicBezTo>
                  <a:pt x="313" y="844"/>
                  <a:pt x="313" y="844"/>
                  <a:pt x="313" y="844"/>
                </a:cubicBezTo>
                <a:cubicBezTo>
                  <a:pt x="235" y="852"/>
                  <a:pt x="162" y="880"/>
                  <a:pt x="98" y="928"/>
                </a:cubicBezTo>
                <a:cubicBezTo>
                  <a:pt x="49" y="965"/>
                  <a:pt x="49" y="965"/>
                  <a:pt x="49" y="965"/>
                </a:cubicBezTo>
                <a:cubicBezTo>
                  <a:pt x="659" y="965"/>
                  <a:pt x="659" y="965"/>
                  <a:pt x="659" y="965"/>
                </a:cubicBezTo>
                <a:cubicBezTo>
                  <a:pt x="610" y="928"/>
                  <a:pt x="610" y="928"/>
                  <a:pt x="610" y="928"/>
                </a:cubicBezTo>
                <a:cubicBezTo>
                  <a:pt x="546" y="880"/>
                  <a:pt x="473" y="852"/>
                  <a:pt x="395" y="844"/>
                </a:cubicBezTo>
                <a:cubicBezTo>
                  <a:pt x="395" y="800"/>
                  <a:pt x="395" y="800"/>
                  <a:pt x="395" y="800"/>
                </a:cubicBezTo>
                <a:cubicBezTo>
                  <a:pt x="496" y="791"/>
                  <a:pt x="594" y="747"/>
                  <a:pt x="671" y="670"/>
                </a:cubicBezTo>
                <a:close/>
                <a:moveTo>
                  <a:pt x="526" y="924"/>
                </a:moveTo>
                <a:cubicBezTo>
                  <a:pt x="182" y="924"/>
                  <a:pt x="182" y="924"/>
                  <a:pt x="182" y="924"/>
                </a:cubicBezTo>
                <a:cubicBezTo>
                  <a:pt x="235" y="897"/>
                  <a:pt x="293" y="883"/>
                  <a:pt x="354" y="883"/>
                </a:cubicBezTo>
                <a:cubicBezTo>
                  <a:pt x="415" y="883"/>
                  <a:pt x="473" y="897"/>
                  <a:pt x="526" y="924"/>
                </a:cubicBezTo>
                <a:close/>
                <a:moveTo>
                  <a:pt x="354" y="700"/>
                </a:moveTo>
                <a:cubicBezTo>
                  <a:pt x="545" y="700"/>
                  <a:pt x="700" y="544"/>
                  <a:pt x="700" y="353"/>
                </a:cubicBezTo>
                <a:cubicBezTo>
                  <a:pt x="700" y="162"/>
                  <a:pt x="545" y="7"/>
                  <a:pt x="354" y="7"/>
                </a:cubicBezTo>
                <a:cubicBezTo>
                  <a:pt x="163" y="7"/>
                  <a:pt x="8" y="162"/>
                  <a:pt x="8" y="353"/>
                </a:cubicBezTo>
                <a:cubicBezTo>
                  <a:pt x="8" y="544"/>
                  <a:pt x="163" y="700"/>
                  <a:pt x="354" y="700"/>
                </a:cubicBezTo>
                <a:close/>
                <a:moveTo>
                  <a:pt x="354" y="48"/>
                </a:moveTo>
                <a:cubicBezTo>
                  <a:pt x="523" y="48"/>
                  <a:pt x="660" y="185"/>
                  <a:pt x="660" y="353"/>
                </a:cubicBezTo>
                <a:cubicBezTo>
                  <a:pt x="660" y="522"/>
                  <a:pt x="523" y="659"/>
                  <a:pt x="354" y="659"/>
                </a:cubicBezTo>
                <a:cubicBezTo>
                  <a:pt x="185" y="659"/>
                  <a:pt x="48" y="522"/>
                  <a:pt x="48" y="353"/>
                </a:cubicBezTo>
                <a:cubicBezTo>
                  <a:pt x="48" y="185"/>
                  <a:pt x="185" y="48"/>
                  <a:pt x="354" y="48"/>
                </a:cubicBezTo>
                <a:close/>
              </a:path>
            </a:pathLst>
          </a:custGeom>
          <a:solidFill>
            <a:schemeClr val="tx2"/>
          </a:solidFill>
          <a:ln>
            <a:noFill/>
          </a:ln>
        </p:spPr>
        <p:txBody>
          <a:bodyPr vert="horz" wrap="square" lIns="121920" tIns="60960" rIns="121920" bIns="60960" numCol="1" anchor="t" anchorCtr="0" compatLnSpc="1">
            <a:prstTxWarp prst="textNoShape">
              <a:avLst/>
            </a:prstTxWarp>
          </a:bodyPr>
          <a:lstStyle/>
          <a:p>
            <a:endParaRPr lang="en-US" sz="3200"/>
          </a:p>
        </p:txBody>
      </p:sp>
      <p:sp>
        <p:nvSpPr>
          <p:cNvPr id="18" name="Freeform 41"/>
          <p:cNvSpPr>
            <a:spLocks noEditPoints="1"/>
          </p:cNvSpPr>
          <p:nvPr/>
        </p:nvSpPr>
        <p:spPr bwMode="auto">
          <a:xfrm>
            <a:off x="4512446" y="2370997"/>
            <a:ext cx="552319" cy="669301"/>
          </a:xfrm>
          <a:custGeom>
            <a:avLst/>
            <a:gdLst>
              <a:gd name="T0" fmla="*/ 487 w 800"/>
              <a:gd name="T1" fmla="*/ 761 h 969"/>
              <a:gd name="T2" fmla="*/ 487 w 800"/>
              <a:gd name="T3" fmla="*/ 605 h 969"/>
              <a:gd name="T4" fmla="*/ 136 w 800"/>
              <a:gd name="T5" fmla="*/ 254 h 969"/>
              <a:gd name="T6" fmla="*/ 275 w 800"/>
              <a:gd name="T7" fmla="*/ 254 h 969"/>
              <a:gd name="T8" fmla="*/ 275 w 800"/>
              <a:gd name="T9" fmla="*/ 211 h 969"/>
              <a:gd name="T10" fmla="*/ 64 w 800"/>
              <a:gd name="T11" fmla="*/ 211 h 969"/>
              <a:gd name="T12" fmla="*/ 64 w 800"/>
              <a:gd name="T13" fmla="*/ 423 h 969"/>
              <a:gd name="T14" fmla="*/ 106 w 800"/>
              <a:gd name="T15" fmla="*/ 423 h 969"/>
              <a:gd name="T16" fmla="*/ 106 w 800"/>
              <a:gd name="T17" fmla="*/ 283 h 969"/>
              <a:gd name="T18" fmla="*/ 445 w 800"/>
              <a:gd name="T19" fmla="*/ 622 h 969"/>
              <a:gd name="T20" fmla="*/ 445 w 800"/>
              <a:gd name="T21" fmla="*/ 761 h 969"/>
              <a:gd name="T22" fmla="*/ 360 w 800"/>
              <a:gd name="T23" fmla="*/ 863 h 969"/>
              <a:gd name="T24" fmla="*/ 466 w 800"/>
              <a:gd name="T25" fmla="*/ 969 h 969"/>
              <a:gd name="T26" fmla="*/ 572 w 800"/>
              <a:gd name="T27" fmla="*/ 863 h 969"/>
              <a:gd name="T28" fmla="*/ 487 w 800"/>
              <a:gd name="T29" fmla="*/ 761 h 969"/>
              <a:gd name="T30" fmla="*/ 466 w 800"/>
              <a:gd name="T31" fmla="*/ 931 h 969"/>
              <a:gd name="T32" fmla="*/ 403 w 800"/>
              <a:gd name="T33" fmla="*/ 867 h 969"/>
              <a:gd name="T34" fmla="*/ 466 w 800"/>
              <a:gd name="T35" fmla="*/ 804 h 969"/>
              <a:gd name="T36" fmla="*/ 529 w 800"/>
              <a:gd name="T37" fmla="*/ 867 h 969"/>
              <a:gd name="T38" fmla="*/ 466 w 800"/>
              <a:gd name="T39" fmla="*/ 931 h 969"/>
              <a:gd name="T40" fmla="*/ 178 w 800"/>
              <a:gd name="T41" fmla="*/ 592 h 969"/>
              <a:gd name="T42" fmla="*/ 106 w 800"/>
              <a:gd name="T43" fmla="*/ 668 h 969"/>
              <a:gd name="T44" fmla="*/ 30 w 800"/>
              <a:gd name="T45" fmla="*/ 592 h 969"/>
              <a:gd name="T46" fmla="*/ 0 w 800"/>
              <a:gd name="T47" fmla="*/ 622 h 969"/>
              <a:gd name="T48" fmla="*/ 77 w 800"/>
              <a:gd name="T49" fmla="*/ 698 h 969"/>
              <a:gd name="T50" fmla="*/ 0 w 800"/>
              <a:gd name="T51" fmla="*/ 770 h 969"/>
              <a:gd name="T52" fmla="*/ 30 w 800"/>
              <a:gd name="T53" fmla="*/ 800 h 969"/>
              <a:gd name="T54" fmla="*/ 106 w 800"/>
              <a:gd name="T55" fmla="*/ 728 h 969"/>
              <a:gd name="T56" fmla="*/ 178 w 800"/>
              <a:gd name="T57" fmla="*/ 800 h 969"/>
              <a:gd name="T58" fmla="*/ 208 w 800"/>
              <a:gd name="T59" fmla="*/ 770 h 969"/>
              <a:gd name="T60" fmla="*/ 136 w 800"/>
              <a:gd name="T61" fmla="*/ 698 h 969"/>
              <a:gd name="T62" fmla="*/ 208 w 800"/>
              <a:gd name="T63" fmla="*/ 622 h 969"/>
              <a:gd name="T64" fmla="*/ 178 w 800"/>
              <a:gd name="T65" fmla="*/ 592 h 969"/>
              <a:gd name="T66" fmla="*/ 800 w 800"/>
              <a:gd name="T67" fmla="*/ 325 h 969"/>
              <a:gd name="T68" fmla="*/ 771 w 800"/>
              <a:gd name="T69" fmla="*/ 296 h 969"/>
              <a:gd name="T70" fmla="*/ 699 w 800"/>
              <a:gd name="T71" fmla="*/ 372 h 969"/>
              <a:gd name="T72" fmla="*/ 623 w 800"/>
              <a:gd name="T73" fmla="*/ 296 h 969"/>
              <a:gd name="T74" fmla="*/ 593 w 800"/>
              <a:gd name="T75" fmla="*/ 325 h 969"/>
              <a:gd name="T76" fmla="*/ 669 w 800"/>
              <a:gd name="T77" fmla="*/ 402 h 969"/>
              <a:gd name="T78" fmla="*/ 593 w 800"/>
              <a:gd name="T79" fmla="*/ 474 h 969"/>
              <a:gd name="T80" fmla="*/ 623 w 800"/>
              <a:gd name="T81" fmla="*/ 503 h 969"/>
              <a:gd name="T82" fmla="*/ 699 w 800"/>
              <a:gd name="T83" fmla="*/ 431 h 969"/>
              <a:gd name="T84" fmla="*/ 771 w 800"/>
              <a:gd name="T85" fmla="*/ 503 h 969"/>
              <a:gd name="T86" fmla="*/ 800 w 800"/>
              <a:gd name="T87" fmla="*/ 474 h 969"/>
              <a:gd name="T88" fmla="*/ 729 w 800"/>
              <a:gd name="T89" fmla="*/ 402 h 969"/>
              <a:gd name="T90" fmla="*/ 800 w 800"/>
              <a:gd name="T91" fmla="*/ 325 h 969"/>
              <a:gd name="T92" fmla="*/ 559 w 800"/>
              <a:gd name="T93" fmla="*/ 0 h 969"/>
              <a:gd name="T94" fmla="*/ 487 w 800"/>
              <a:gd name="T95" fmla="*/ 76 h 969"/>
              <a:gd name="T96" fmla="*/ 411 w 800"/>
              <a:gd name="T97" fmla="*/ 0 h 969"/>
              <a:gd name="T98" fmla="*/ 381 w 800"/>
              <a:gd name="T99" fmla="*/ 29 h 969"/>
              <a:gd name="T100" fmla="*/ 458 w 800"/>
              <a:gd name="T101" fmla="*/ 105 h 969"/>
              <a:gd name="T102" fmla="*/ 381 w 800"/>
              <a:gd name="T103" fmla="*/ 177 h 969"/>
              <a:gd name="T104" fmla="*/ 411 w 800"/>
              <a:gd name="T105" fmla="*/ 207 h 969"/>
              <a:gd name="T106" fmla="*/ 487 w 800"/>
              <a:gd name="T107" fmla="*/ 135 h 969"/>
              <a:gd name="T108" fmla="*/ 559 w 800"/>
              <a:gd name="T109" fmla="*/ 207 h 969"/>
              <a:gd name="T110" fmla="*/ 589 w 800"/>
              <a:gd name="T111" fmla="*/ 177 h 969"/>
              <a:gd name="T112" fmla="*/ 517 w 800"/>
              <a:gd name="T113" fmla="*/ 105 h 969"/>
              <a:gd name="T114" fmla="*/ 589 w 800"/>
              <a:gd name="T115" fmla="*/ 29 h 969"/>
              <a:gd name="T116" fmla="*/ 559 w 800"/>
              <a:gd name="T117" fmla="*/ 0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0" h="969">
                <a:moveTo>
                  <a:pt x="487" y="761"/>
                </a:moveTo>
                <a:cubicBezTo>
                  <a:pt x="487" y="605"/>
                  <a:pt x="487" y="605"/>
                  <a:pt x="487" y="605"/>
                </a:cubicBezTo>
                <a:cubicBezTo>
                  <a:pt x="136" y="254"/>
                  <a:pt x="136" y="254"/>
                  <a:pt x="136" y="254"/>
                </a:cubicBezTo>
                <a:cubicBezTo>
                  <a:pt x="275" y="254"/>
                  <a:pt x="275" y="254"/>
                  <a:pt x="275" y="254"/>
                </a:cubicBezTo>
                <a:cubicBezTo>
                  <a:pt x="275" y="211"/>
                  <a:pt x="275" y="211"/>
                  <a:pt x="275" y="211"/>
                </a:cubicBezTo>
                <a:cubicBezTo>
                  <a:pt x="64" y="211"/>
                  <a:pt x="64" y="211"/>
                  <a:pt x="64" y="211"/>
                </a:cubicBezTo>
                <a:cubicBezTo>
                  <a:pt x="64" y="423"/>
                  <a:pt x="64" y="423"/>
                  <a:pt x="64" y="423"/>
                </a:cubicBezTo>
                <a:cubicBezTo>
                  <a:pt x="106" y="423"/>
                  <a:pt x="106" y="423"/>
                  <a:pt x="106" y="423"/>
                </a:cubicBezTo>
                <a:cubicBezTo>
                  <a:pt x="106" y="283"/>
                  <a:pt x="106" y="283"/>
                  <a:pt x="106" y="283"/>
                </a:cubicBezTo>
                <a:cubicBezTo>
                  <a:pt x="445" y="622"/>
                  <a:pt x="445" y="622"/>
                  <a:pt x="445" y="622"/>
                </a:cubicBezTo>
                <a:cubicBezTo>
                  <a:pt x="445" y="761"/>
                  <a:pt x="445" y="761"/>
                  <a:pt x="445" y="761"/>
                </a:cubicBezTo>
                <a:cubicBezTo>
                  <a:pt x="398" y="770"/>
                  <a:pt x="360" y="812"/>
                  <a:pt x="360" y="863"/>
                </a:cubicBezTo>
                <a:cubicBezTo>
                  <a:pt x="360" y="922"/>
                  <a:pt x="407" y="969"/>
                  <a:pt x="466" y="969"/>
                </a:cubicBezTo>
                <a:cubicBezTo>
                  <a:pt x="525" y="969"/>
                  <a:pt x="572" y="922"/>
                  <a:pt x="572" y="863"/>
                </a:cubicBezTo>
                <a:cubicBezTo>
                  <a:pt x="572" y="817"/>
                  <a:pt x="534" y="774"/>
                  <a:pt x="487" y="761"/>
                </a:cubicBezTo>
                <a:close/>
                <a:moveTo>
                  <a:pt x="466" y="931"/>
                </a:moveTo>
                <a:cubicBezTo>
                  <a:pt x="432" y="931"/>
                  <a:pt x="403" y="901"/>
                  <a:pt x="403" y="867"/>
                </a:cubicBezTo>
                <a:cubicBezTo>
                  <a:pt x="403" y="834"/>
                  <a:pt x="428" y="804"/>
                  <a:pt x="466" y="804"/>
                </a:cubicBezTo>
                <a:cubicBezTo>
                  <a:pt x="504" y="804"/>
                  <a:pt x="529" y="834"/>
                  <a:pt x="529" y="867"/>
                </a:cubicBezTo>
                <a:cubicBezTo>
                  <a:pt x="529" y="901"/>
                  <a:pt x="500" y="931"/>
                  <a:pt x="466" y="931"/>
                </a:cubicBezTo>
                <a:close/>
                <a:moveTo>
                  <a:pt x="178" y="592"/>
                </a:moveTo>
                <a:cubicBezTo>
                  <a:pt x="106" y="668"/>
                  <a:pt x="106" y="668"/>
                  <a:pt x="106" y="668"/>
                </a:cubicBezTo>
                <a:cubicBezTo>
                  <a:pt x="30" y="592"/>
                  <a:pt x="30" y="592"/>
                  <a:pt x="30" y="592"/>
                </a:cubicBezTo>
                <a:cubicBezTo>
                  <a:pt x="0" y="622"/>
                  <a:pt x="0" y="622"/>
                  <a:pt x="0" y="622"/>
                </a:cubicBezTo>
                <a:cubicBezTo>
                  <a:pt x="77" y="698"/>
                  <a:pt x="77" y="698"/>
                  <a:pt x="77" y="698"/>
                </a:cubicBezTo>
                <a:cubicBezTo>
                  <a:pt x="0" y="770"/>
                  <a:pt x="0" y="770"/>
                  <a:pt x="0" y="770"/>
                </a:cubicBezTo>
                <a:cubicBezTo>
                  <a:pt x="30" y="800"/>
                  <a:pt x="30" y="800"/>
                  <a:pt x="30" y="800"/>
                </a:cubicBezTo>
                <a:cubicBezTo>
                  <a:pt x="106" y="728"/>
                  <a:pt x="106" y="728"/>
                  <a:pt x="106" y="728"/>
                </a:cubicBezTo>
                <a:cubicBezTo>
                  <a:pt x="178" y="800"/>
                  <a:pt x="178" y="800"/>
                  <a:pt x="178" y="800"/>
                </a:cubicBezTo>
                <a:cubicBezTo>
                  <a:pt x="208" y="770"/>
                  <a:pt x="208" y="770"/>
                  <a:pt x="208" y="770"/>
                </a:cubicBezTo>
                <a:cubicBezTo>
                  <a:pt x="136" y="698"/>
                  <a:pt x="136" y="698"/>
                  <a:pt x="136" y="698"/>
                </a:cubicBezTo>
                <a:cubicBezTo>
                  <a:pt x="208" y="622"/>
                  <a:pt x="208" y="622"/>
                  <a:pt x="208" y="622"/>
                </a:cubicBezTo>
                <a:lnTo>
                  <a:pt x="178" y="592"/>
                </a:lnTo>
                <a:close/>
                <a:moveTo>
                  <a:pt x="800" y="325"/>
                </a:moveTo>
                <a:cubicBezTo>
                  <a:pt x="771" y="296"/>
                  <a:pt x="771" y="296"/>
                  <a:pt x="771" y="296"/>
                </a:cubicBezTo>
                <a:cubicBezTo>
                  <a:pt x="699" y="372"/>
                  <a:pt x="699" y="372"/>
                  <a:pt x="699" y="372"/>
                </a:cubicBezTo>
                <a:cubicBezTo>
                  <a:pt x="623" y="296"/>
                  <a:pt x="623" y="296"/>
                  <a:pt x="623" y="296"/>
                </a:cubicBezTo>
                <a:cubicBezTo>
                  <a:pt x="593" y="325"/>
                  <a:pt x="593" y="325"/>
                  <a:pt x="593" y="325"/>
                </a:cubicBezTo>
                <a:cubicBezTo>
                  <a:pt x="669" y="402"/>
                  <a:pt x="669" y="402"/>
                  <a:pt x="669" y="402"/>
                </a:cubicBezTo>
                <a:cubicBezTo>
                  <a:pt x="593" y="474"/>
                  <a:pt x="593" y="474"/>
                  <a:pt x="593" y="474"/>
                </a:cubicBezTo>
                <a:cubicBezTo>
                  <a:pt x="623" y="503"/>
                  <a:pt x="623" y="503"/>
                  <a:pt x="623" y="503"/>
                </a:cubicBezTo>
                <a:cubicBezTo>
                  <a:pt x="699" y="431"/>
                  <a:pt x="699" y="431"/>
                  <a:pt x="699" y="431"/>
                </a:cubicBezTo>
                <a:cubicBezTo>
                  <a:pt x="771" y="503"/>
                  <a:pt x="771" y="503"/>
                  <a:pt x="771" y="503"/>
                </a:cubicBezTo>
                <a:cubicBezTo>
                  <a:pt x="800" y="474"/>
                  <a:pt x="800" y="474"/>
                  <a:pt x="800" y="474"/>
                </a:cubicBezTo>
                <a:cubicBezTo>
                  <a:pt x="729" y="402"/>
                  <a:pt x="729" y="402"/>
                  <a:pt x="729" y="402"/>
                </a:cubicBezTo>
                <a:lnTo>
                  <a:pt x="800" y="325"/>
                </a:lnTo>
                <a:close/>
                <a:moveTo>
                  <a:pt x="559" y="0"/>
                </a:moveTo>
                <a:cubicBezTo>
                  <a:pt x="487" y="76"/>
                  <a:pt x="487" y="76"/>
                  <a:pt x="487" y="76"/>
                </a:cubicBezTo>
                <a:cubicBezTo>
                  <a:pt x="411" y="0"/>
                  <a:pt x="411" y="0"/>
                  <a:pt x="411" y="0"/>
                </a:cubicBezTo>
                <a:cubicBezTo>
                  <a:pt x="381" y="29"/>
                  <a:pt x="381" y="29"/>
                  <a:pt x="381" y="29"/>
                </a:cubicBezTo>
                <a:cubicBezTo>
                  <a:pt x="458" y="105"/>
                  <a:pt x="458" y="105"/>
                  <a:pt x="458" y="105"/>
                </a:cubicBezTo>
                <a:cubicBezTo>
                  <a:pt x="381" y="177"/>
                  <a:pt x="381" y="177"/>
                  <a:pt x="381" y="177"/>
                </a:cubicBezTo>
                <a:cubicBezTo>
                  <a:pt x="411" y="207"/>
                  <a:pt x="411" y="207"/>
                  <a:pt x="411" y="207"/>
                </a:cubicBezTo>
                <a:cubicBezTo>
                  <a:pt x="487" y="135"/>
                  <a:pt x="487" y="135"/>
                  <a:pt x="487" y="135"/>
                </a:cubicBezTo>
                <a:cubicBezTo>
                  <a:pt x="559" y="207"/>
                  <a:pt x="559" y="207"/>
                  <a:pt x="559" y="207"/>
                </a:cubicBezTo>
                <a:cubicBezTo>
                  <a:pt x="589" y="177"/>
                  <a:pt x="589" y="177"/>
                  <a:pt x="589" y="177"/>
                </a:cubicBezTo>
                <a:cubicBezTo>
                  <a:pt x="517" y="105"/>
                  <a:pt x="517" y="105"/>
                  <a:pt x="517" y="105"/>
                </a:cubicBezTo>
                <a:cubicBezTo>
                  <a:pt x="589" y="29"/>
                  <a:pt x="589" y="29"/>
                  <a:pt x="589" y="29"/>
                </a:cubicBezTo>
                <a:lnTo>
                  <a:pt x="559" y="0"/>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3200"/>
          </a:p>
        </p:txBody>
      </p:sp>
      <p:pic>
        <p:nvPicPr>
          <p:cNvPr id="19" name="Picture 18"/>
          <p:cNvPicPr>
            <a:picLocks noChangeAspect="1"/>
          </p:cNvPicPr>
          <p:nvPr/>
        </p:nvPicPr>
        <p:blipFill>
          <a:blip r:embed="rId2"/>
          <a:stretch>
            <a:fillRect/>
          </a:stretch>
        </p:blipFill>
        <p:spPr>
          <a:xfrm>
            <a:off x="1754214" y="2427528"/>
            <a:ext cx="797291" cy="416860"/>
          </a:xfrm>
          <a:prstGeom prst="rect">
            <a:avLst/>
          </a:prstGeom>
        </p:spPr>
      </p:pic>
      <p:grpSp>
        <p:nvGrpSpPr>
          <p:cNvPr id="20" name="Group 19"/>
          <p:cNvGrpSpPr/>
          <p:nvPr/>
        </p:nvGrpSpPr>
        <p:grpSpPr>
          <a:xfrm>
            <a:off x="10915575" y="4919796"/>
            <a:ext cx="787785" cy="754356"/>
            <a:chOff x="3994149" y="2298699"/>
            <a:chExt cx="1018542" cy="1018542"/>
          </a:xfrm>
        </p:grpSpPr>
        <p:sp>
          <p:nvSpPr>
            <p:cNvPr id="21" name="Oval 20"/>
            <p:cNvSpPr>
              <a:spLocks noChangeAspect="1"/>
            </p:cNvSpPr>
            <p:nvPr/>
          </p:nvSpPr>
          <p:spPr>
            <a:xfrm>
              <a:off x="3994149" y="2298699"/>
              <a:ext cx="1018542" cy="1018542"/>
            </a:xfrm>
            <a:prstGeom prst="ellipse">
              <a:avLst/>
            </a:prstGeom>
            <a:solidFill>
              <a:schemeClr val="accent3">
                <a:alpha val="91000"/>
              </a:schemeClr>
            </a:solidFill>
            <a:ln w="952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nvGrpSpPr>
            <p:cNvPr id="25" name="Group 24"/>
            <p:cNvGrpSpPr/>
            <p:nvPr/>
          </p:nvGrpSpPr>
          <p:grpSpPr>
            <a:xfrm>
              <a:off x="4244342" y="2545759"/>
              <a:ext cx="518158" cy="524424"/>
              <a:chOff x="4525886" y="4183659"/>
              <a:chExt cx="558217" cy="564967"/>
            </a:xfrm>
          </p:grpSpPr>
          <p:sp>
            <p:nvSpPr>
              <p:cNvPr id="26" name="Oval 55"/>
              <p:cNvSpPr>
                <a:spLocks noChangeArrowheads="1"/>
              </p:cNvSpPr>
              <p:nvPr/>
            </p:nvSpPr>
            <p:spPr bwMode="auto">
              <a:xfrm>
                <a:off x="4525886" y="4387874"/>
                <a:ext cx="324888" cy="110546"/>
              </a:xfrm>
              <a:prstGeom prst="ellipse">
                <a:avLst/>
              </a:pr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a:p>
            </p:txBody>
          </p:sp>
          <p:sp>
            <p:nvSpPr>
              <p:cNvPr id="27" name="Freeform 56"/>
              <p:cNvSpPr>
                <a:spLocks/>
              </p:cNvSpPr>
              <p:nvPr/>
            </p:nvSpPr>
            <p:spPr bwMode="auto">
              <a:xfrm>
                <a:off x="4525886" y="4443569"/>
                <a:ext cx="324888" cy="305057"/>
              </a:xfrm>
              <a:custGeom>
                <a:avLst/>
                <a:gdLst>
                  <a:gd name="T0" fmla="*/ 326 w 326"/>
                  <a:gd name="T1" fmla="*/ 0 h 306"/>
                  <a:gd name="T2" fmla="*/ 326 w 326"/>
                  <a:gd name="T3" fmla="*/ 250 h 306"/>
                  <a:gd name="T4" fmla="*/ 163 w 326"/>
                  <a:gd name="T5" fmla="*/ 306 h 306"/>
                  <a:gd name="T6" fmla="*/ 0 w 326"/>
                  <a:gd name="T7" fmla="*/ 250 h 306"/>
                  <a:gd name="T8" fmla="*/ 0 w 326"/>
                  <a:gd name="T9" fmla="*/ 0 h 306"/>
                </a:gdLst>
                <a:ahLst/>
                <a:cxnLst>
                  <a:cxn ang="0">
                    <a:pos x="T0" y="T1"/>
                  </a:cxn>
                  <a:cxn ang="0">
                    <a:pos x="T2" y="T3"/>
                  </a:cxn>
                  <a:cxn ang="0">
                    <a:pos x="T4" y="T5"/>
                  </a:cxn>
                  <a:cxn ang="0">
                    <a:pos x="T6" y="T7"/>
                  </a:cxn>
                  <a:cxn ang="0">
                    <a:pos x="T8" y="T9"/>
                  </a:cxn>
                </a:cxnLst>
                <a:rect l="0" t="0" r="r" b="b"/>
                <a:pathLst>
                  <a:path w="326" h="306">
                    <a:moveTo>
                      <a:pt x="326" y="0"/>
                    </a:moveTo>
                    <a:cubicBezTo>
                      <a:pt x="326" y="250"/>
                      <a:pt x="326" y="250"/>
                      <a:pt x="326" y="250"/>
                    </a:cubicBezTo>
                    <a:cubicBezTo>
                      <a:pt x="326" y="281"/>
                      <a:pt x="253" y="306"/>
                      <a:pt x="163" y="306"/>
                    </a:cubicBezTo>
                    <a:cubicBezTo>
                      <a:pt x="73" y="306"/>
                      <a:pt x="0" y="281"/>
                      <a:pt x="0" y="250"/>
                    </a:cubicBezTo>
                    <a:cubicBezTo>
                      <a:pt x="0" y="0"/>
                      <a:pt x="0" y="0"/>
                      <a:pt x="0" y="0"/>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a:p>
            </p:txBody>
          </p:sp>
          <p:sp>
            <p:nvSpPr>
              <p:cNvPr id="28" name="Freeform 57"/>
              <p:cNvSpPr>
                <a:spLocks/>
              </p:cNvSpPr>
              <p:nvPr/>
            </p:nvSpPr>
            <p:spPr bwMode="auto">
              <a:xfrm>
                <a:off x="4525886" y="4612342"/>
                <a:ext cx="324888" cy="55695"/>
              </a:xfrm>
              <a:custGeom>
                <a:avLst/>
                <a:gdLst>
                  <a:gd name="T0" fmla="*/ 326 w 326"/>
                  <a:gd name="T1" fmla="*/ 0 h 56"/>
                  <a:gd name="T2" fmla="*/ 163 w 326"/>
                  <a:gd name="T3" fmla="*/ 56 h 56"/>
                  <a:gd name="T4" fmla="*/ 0 w 326"/>
                  <a:gd name="T5" fmla="*/ 0 h 56"/>
                </a:gdLst>
                <a:ahLst/>
                <a:cxnLst>
                  <a:cxn ang="0">
                    <a:pos x="T0" y="T1"/>
                  </a:cxn>
                  <a:cxn ang="0">
                    <a:pos x="T2" y="T3"/>
                  </a:cxn>
                  <a:cxn ang="0">
                    <a:pos x="T4" y="T5"/>
                  </a:cxn>
                </a:cxnLst>
                <a:rect l="0" t="0" r="r" b="b"/>
                <a:pathLst>
                  <a:path w="326" h="56">
                    <a:moveTo>
                      <a:pt x="326" y="0"/>
                    </a:moveTo>
                    <a:cubicBezTo>
                      <a:pt x="326" y="31"/>
                      <a:pt x="253" y="56"/>
                      <a:pt x="163" y="56"/>
                    </a:cubicBezTo>
                    <a:cubicBezTo>
                      <a:pt x="73" y="56"/>
                      <a:pt x="0" y="31"/>
                      <a:pt x="0" y="0"/>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a:p>
            </p:txBody>
          </p:sp>
          <p:sp>
            <p:nvSpPr>
              <p:cNvPr id="29" name="Freeform 58"/>
              <p:cNvSpPr>
                <a:spLocks/>
              </p:cNvSpPr>
              <p:nvPr/>
            </p:nvSpPr>
            <p:spPr bwMode="auto">
              <a:xfrm>
                <a:off x="4525886" y="4532597"/>
                <a:ext cx="324888" cy="54851"/>
              </a:xfrm>
              <a:custGeom>
                <a:avLst/>
                <a:gdLst>
                  <a:gd name="T0" fmla="*/ 326 w 326"/>
                  <a:gd name="T1" fmla="*/ 0 h 55"/>
                  <a:gd name="T2" fmla="*/ 163 w 326"/>
                  <a:gd name="T3" fmla="*/ 55 h 55"/>
                  <a:gd name="T4" fmla="*/ 0 w 326"/>
                  <a:gd name="T5" fmla="*/ 0 h 55"/>
                </a:gdLst>
                <a:ahLst/>
                <a:cxnLst>
                  <a:cxn ang="0">
                    <a:pos x="T0" y="T1"/>
                  </a:cxn>
                  <a:cxn ang="0">
                    <a:pos x="T2" y="T3"/>
                  </a:cxn>
                  <a:cxn ang="0">
                    <a:pos x="T4" y="T5"/>
                  </a:cxn>
                </a:cxnLst>
                <a:rect l="0" t="0" r="r" b="b"/>
                <a:pathLst>
                  <a:path w="326" h="55">
                    <a:moveTo>
                      <a:pt x="326" y="0"/>
                    </a:moveTo>
                    <a:cubicBezTo>
                      <a:pt x="326" y="30"/>
                      <a:pt x="253" y="55"/>
                      <a:pt x="163" y="55"/>
                    </a:cubicBezTo>
                    <a:cubicBezTo>
                      <a:pt x="73" y="55"/>
                      <a:pt x="0" y="30"/>
                      <a:pt x="0" y="0"/>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a:p>
            </p:txBody>
          </p:sp>
          <p:sp>
            <p:nvSpPr>
              <p:cNvPr id="30" name="Oval 59"/>
              <p:cNvSpPr>
                <a:spLocks noChangeArrowheads="1"/>
              </p:cNvSpPr>
              <p:nvPr/>
            </p:nvSpPr>
            <p:spPr bwMode="auto">
              <a:xfrm>
                <a:off x="4759215" y="4183659"/>
                <a:ext cx="324888" cy="109702"/>
              </a:xfrm>
              <a:prstGeom prst="ellipse">
                <a:avLst/>
              </a:pr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a:p>
            </p:txBody>
          </p:sp>
          <p:sp>
            <p:nvSpPr>
              <p:cNvPr id="31" name="Line 60"/>
              <p:cNvSpPr>
                <a:spLocks noChangeShapeType="1"/>
              </p:cNvSpPr>
              <p:nvPr/>
            </p:nvSpPr>
            <p:spPr bwMode="auto">
              <a:xfrm flipV="1">
                <a:off x="4759215" y="4238510"/>
                <a:ext cx="0" cy="155271"/>
              </a:xfrm>
              <a:prstGeom prst="line">
                <a:avLst/>
              </a:prstGeom>
              <a:noFill/>
              <a:ln w="1905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3200"/>
              </a:p>
            </p:txBody>
          </p:sp>
          <p:sp>
            <p:nvSpPr>
              <p:cNvPr id="32" name="Freeform 61"/>
              <p:cNvSpPr>
                <a:spLocks/>
              </p:cNvSpPr>
              <p:nvPr/>
            </p:nvSpPr>
            <p:spPr bwMode="auto">
              <a:xfrm>
                <a:off x="4850774" y="4238510"/>
                <a:ext cx="233329" cy="400414"/>
              </a:xfrm>
              <a:custGeom>
                <a:avLst/>
                <a:gdLst>
                  <a:gd name="T0" fmla="*/ 234 w 234"/>
                  <a:gd name="T1" fmla="*/ 0 h 402"/>
                  <a:gd name="T2" fmla="*/ 234 w 234"/>
                  <a:gd name="T3" fmla="*/ 347 h 402"/>
                  <a:gd name="T4" fmla="*/ 71 w 234"/>
                  <a:gd name="T5" fmla="*/ 402 h 402"/>
                  <a:gd name="T6" fmla="*/ 0 w 234"/>
                  <a:gd name="T7" fmla="*/ 397 h 402"/>
                </a:gdLst>
                <a:ahLst/>
                <a:cxnLst>
                  <a:cxn ang="0">
                    <a:pos x="T0" y="T1"/>
                  </a:cxn>
                  <a:cxn ang="0">
                    <a:pos x="T2" y="T3"/>
                  </a:cxn>
                  <a:cxn ang="0">
                    <a:pos x="T4" y="T5"/>
                  </a:cxn>
                  <a:cxn ang="0">
                    <a:pos x="T6" y="T7"/>
                  </a:cxn>
                </a:cxnLst>
                <a:rect l="0" t="0" r="r" b="b"/>
                <a:pathLst>
                  <a:path w="234" h="402">
                    <a:moveTo>
                      <a:pt x="234" y="0"/>
                    </a:moveTo>
                    <a:cubicBezTo>
                      <a:pt x="234" y="347"/>
                      <a:pt x="234" y="347"/>
                      <a:pt x="234" y="347"/>
                    </a:cubicBezTo>
                    <a:cubicBezTo>
                      <a:pt x="234" y="377"/>
                      <a:pt x="161" y="402"/>
                      <a:pt x="71" y="402"/>
                    </a:cubicBezTo>
                    <a:cubicBezTo>
                      <a:pt x="46" y="402"/>
                      <a:pt x="22" y="400"/>
                      <a:pt x="0" y="397"/>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a:p>
            </p:txBody>
          </p:sp>
          <p:sp>
            <p:nvSpPr>
              <p:cNvPr id="33" name="Freeform 62"/>
              <p:cNvSpPr>
                <a:spLocks/>
              </p:cNvSpPr>
              <p:nvPr/>
            </p:nvSpPr>
            <p:spPr bwMode="auto">
              <a:xfrm>
                <a:off x="4850774" y="4503483"/>
                <a:ext cx="233329" cy="54851"/>
              </a:xfrm>
              <a:custGeom>
                <a:avLst/>
                <a:gdLst>
                  <a:gd name="T0" fmla="*/ 234 w 234"/>
                  <a:gd name="T1" fmla="*/ 0 h 55"/>
                  <a:gd name="T2" fmla="*/ 71 w 234"/>
                  <a:gd name="T3" fmla="*/ 55 h 55"/>
                  <a:gd name="T4" fmla="*/ 0 w 234"/>
                  <a:gd name="T5" fmla="*/ 50 h 55"/>
                </a:gdLst>
                <a:ahLst/>
                <a:cxnLst>
                  <a:cxn ang="0">
                    <a:pos x="T0" y="T1"/>
                  </a:cxn>
                  <a:cxn ang="0">
                    <a:pos x="T2" y="T3"/>
                  </a:cxn>
                  <a:cxn ang="0">
                    <a:pos x="T4" y="T5"/>
                  </a:cxn>
                </a:cxnLst>
                <a:rect l="0" t="0" r="r" b="b"/>
                <a:pathLst>
                  <a:path w="234" h="55">
                    <a:moveTo>
                      <a:pt x="234" y="0"/>
                    </a:moveTo>
                    <a:cubicBezTo>
                      <a:pt x="234" y="30"/>
                      <a:pt x="161" y="55"/>
                      <a:pt x="71" y="55"/>
                    </a:cubicBezTo>
                    <a:cubicBezTo>
                      <a:pt x="46" y="55"/>
                      <a:pt x="22" y="53"/>
                      <a:pt x="0" y="50"/>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a:p>
            </p:txBody>
          </p:sp>
          <p:sp>
            <p:nvSpPr>
              <p:cNvPr id="34" name="Freeform 63"/>
              <p:cNvSpPr>
                <a:spLocks/>
              </p:cNvSpPr>
              <p:nvPr/>
            </p:nvSpPr>
            <p:spPr bwMode="auto">
              <a:xfrm>
                <a:off x="4850774" y="4417831"/>
                <a:ext cx="233329" cy="55695"/>
              </a:xfrm>
              <a:custGeom>
                <a:avLst/>
                <a:gdLst>
                  <a:gd name="T0" fmla="*/ 234 w 234"/>
                  <a:gd name="T1" fmla="*/ 0 h 56"/>
                  <a:gd name="T2" fmla="*/ 71 w 234"/>
                  <a:gd name="T3" fmla="*/ 56 h 56"/>
                  <a:gd name="T4" fmla="*/ 0 w 234"/>
                  <a:gd name="T5" fmla="*/ 50 h 56"/>
                </a:gdLst>
                <a:ahLst/>
                <a:cxnLst>
                  <a:cxn ang="0">
                    <a:pos x="T0" y="T1"/>
                  </a:cxn>
                  <a:cxn ang="0">
                    <a:pos x="T2" y="T3"/>
                  </a:cxn>
                  <a:cxn ang="0">
                    <a:pos x="T4" y="T5"/>
                  </a:cxn>
                </a:cxnLst>
                <a:rect l="0" t="0" r="r" b="b"/>
                <a:pathLst>
                  <a:path w="234" h="56">
                    <a:moveTo>
                      <a:pt x="234" y="0"/>
                    </a:moveTo>
                    <a:cubicBezTo>
                      <a:pt x="234" y="31"/>
                      <a:pt x="161" y="56"/>
                      <a:pt x="71" y="56"/>
                    </a:cubicBezTo>
                    <a:cubicBezTo>
                      <a:pt x="46" y="56"/>
                      <a:pt x="22" y="54"/>
                      <a:pt x="0" y="50"/>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a:p>
            </p:txBody>
          </p:sp>
          <p:sp>
            <p:nvSpPr>
              <p:cNvPr id="35" name="Freeform 64"/>
              <p:cNvSpPr>
                <a:spLocks/>
              </p:cNvSpPr>
              <p:nvPr/>
            </p:nvSpPr>
            <p:spPr bwMode="auto">
              <a:xfrm>
                <a:off x="4759215" y="4333023"/>
                <a:ext cx="324888" cy="54851"/>
              </a:xfrm>
              <a:custGeom>
                <a:avLst/>
                <a:gdLst>
                  <a:gd name="T0" fmla="*/ 326 w 326"/>
                  <a:gd name="T1" fmla="*/ 0 h 55"/>
                  <a:gd name="T2" fmla="*/ 163 w 326"/>
                  <a:gd name="T3" fmla="*/ 55 h 55"/>
                  <a:gd name="T4" fmla="*/ 0 w 326"/>
                  <a:gd name="T5" fmla="*/ 0 h 55"/>
                </a:gdLst>
                <a:ahLst/>
                <a:cxnLst>
                  <a:cxn ang="0">
                    <a:pos x="T0" y="T1"/>
                  </a:cxn>
                  <a:cxn ang="0">
                    <a:pos x="T2" y="T3"/>
                  </a:cxn>
                  <a:cxn ang="0">
                    <a:pos x="T4" y="T5"/>
                  </a:cxn>
                </a:cxnLst>
                <a:rect l="0" t="0" r="r" b="b"/>
                <a:pathLst>
                  <a:path w="326" h="55">
                    <a:moveTo>
                      <a:pt x="326" y="0"/>
                    </a:moveTo>
                    <a:cubicBezTo>
                      <a:pt x="326" y="30"/>
                      <a:pt x="253" y="55"/>
                      <a:pt x="163" y="55"/>
                    </a:cubicBezTo>
                    <a:cubicBezTo>
                      <a:pt x="73" y="55"/>
                      <a:pt x="0" y="30"/>
                      <a:pt x="0" y="0"/>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a:p>
            </p:txBody>
          </p:sp>
        </p:grpSp>
      </p:grpSp>
    </p:spTree>
    <p:extLst>
      <p:ext uri="{BB962C8B-B14F-4D97-AF65-F5344CB8AC3E}">
        <p14:creationId xmlns:p14="http://schemas.microsoft.com/office/powerpoint/2010/main" val="7606634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9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9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667">
                                      <p:stCondLst>
                                        <p:cond delay="400"/>
                                      </p:stCondLst>
                                      <p:childTnLst>
                                        <p:set>
                                          <p:cBhvr>
                                            <p:cTn id="10" dur="1" fill="hold">
                                              <p:stCondLst>
                                                <p:cond delay="0"/>
                                              </p:stCondLst>
                                            </p:cTn>
                                            <p:tgtEl>
                                              <p:spTgt spid="13"/>
                                            </p:tgtEl>
                                            <p:attrNameLst>
                                              <p:attrName>style.visibility</p:attrName>
                                            </p:attrNameLst>
                                          </p:cBhvr>
                                          <p:to>
                                            <p:strVal val="visible"/>
                                          </p:to>
                                        </p:set>
                                        <p:anim calcmode="lin" valueType="num" p14:bounceEnd="66667">
                                          <p:cBhvr additive="base">
                                            <p:cTn id="11" dur="900" fill="hold"/>
                                            <p:tgtEl>
                                              <p:spTgt spid="13"/>
                                            </p:tgtEl>
                                            <p:attrNameLst>
                                              <p:attrName>ppt_x</p:attrName>
                                            </p:attrNameLst>
                                          </p:cBhvr>
                                          <p:tavLst>
                                            <p:tav tm="0">
                                              <p:val>
                                                <p:strVal val="#ppt_x"/>
                                              </p:val>
                                            </p:tav>
                                            <p:tav tm="100000">
                                              <p:val>
                                                <p:strVal val="#ppt_x"/>
                                              </p:val>
                                            </p:tav>
                                          </p:tavLst>
                                        </p:anim>
                                        <p:anim calcmode="lin" valueType="num" p14:bounceEnd="66667">
                                          <p:cBhvr additive="base">
                                            <p:cTn id="12" dur="9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6667">
                                      <p:stCondLst>
                                        <p:cond delay="600"/>
                                      </p:stCondLst>
                                      <p:childTnLst>
                                        <p:set>
                                          <p:cBhvr>
                                            <p:cTn id="14" dur="1" fill="hold">
                                              <p:stCondLst>
                                                <p:cond delay="0"/>
                                              </p:stCondLst>
                                            </p:cTn>
                                            <p:tgtEl>
                                              <p:spTgt spid="14"/>
                                            </p:tgtEl>
                                            <p:attrNameLst>
                                              <p:attrName>style.visibility</p:attrName>
                                            </p:attrNameLst>
                                          </p:cBhvr>
                                          <p:to>
                                            <p:strVal val="visible"/>
                                          </p:to>
                                        </p:set>
                                        <p:anim calcmode="lin" valueType="num" p14:bounceEnd="66667">
                                          <p:cBhvr additive="base">
                                            <p:cTn id="15" dur="900" fill="hold"/>
                                            <p:tgtEl>
                                              <p:spTgt spid="14"/>
                                            </p:tgtEl>
                                            <p:attrNameLst>
                                              <p:attrName>ppt_x</p:attrName>
                                            </p:attrNameLst>
                                          </p:cBhvr>
                                          <p:tavLst>
                                            <p:tav tm="0">
                                              <p:val>
                                                <p:strVal val="#ppt_x"/>
                                              </p:val>
                                            </p:tav>
                                            <p:tav tm="100000">
                                              <p:val>
                                                <p:strVal val="#ppt_x"/>
                                              </p:val>
                                            </p:tav>
                                          </p:tavLst>
                                        </p:anim>
                                        <p:anim calcmode="lin" valueType="num" p14:bounceEnd="66667">
                                          <p:cBhvr additive="base">
                                            <p:cTn id="16" dur="9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6667">
                                      <p:stCondLst>
                                        <p:cond delay="800"/>
                                      </p:stCondLst>
                                      <p:childTnLst>
                                        <p:set>
                                          <p:cBhvr>
                                            <p:cTn id="18" dur="1" fill="hold">
                                              <p:stCondLst>
                                                <p:cond delay="0"/>
                                              </p:stCondLst>
                                            </p:cTn>
                                            <p:tgtEl>
                                              <p:spTgt spid="15"/>
                                            </p:tgtEl>
                                            <p:attrNameLst>
                                              <p:attrName>style.visibility</p:attrName>
                                            </p:attrNameLst>
                                          </p:cBhvr>
                                          <p:to>
                                            <p:strVal val="visible"/>
                                          </p:to>
                                        </p:set>
                                        <p:anim calcmode="lin" valueType="num" p14:bounceEnd="66667">
                                          <p:cBhvr additive="base">
                                            <p:cTn id="19" dur="900" fill="hold"/>
                                            <p:tgtEl>
                                              <p:spTgt spid="15"/>
                                            </p:tgtEl>
                                            <p:attrNameLst>
                                              <p:attrName>ppt_x</p:attrName>
                                            </p:attrNameLst>
                                          </p:cBhvr>
                                          <p:tavLst>
                                            <p:tav tm="0">
                                              <p:val>
                                                <p:strVal val="#ppt_x"/>
                                              </p:val>
                                            </p:tav>
                                            <p:tav tm="100000">
                                              <p:val>
                                                <p:strVal val="#ppt_x"/>
                                              </p:val>
                                            </p:tav>
                                          </p:tavLst>
                                        </p:anim>
                                        <p:anim calcmode="lin" valueType="num" p14:bounceEnd="66667">
                                          <p:cBhvr additive="base">
                                            <p:cTn id="20" dur="900" fill="hold"/>
                                            <p:tgtEl>
                                              <p:spTgt spid="15"/>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15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900" fill="hold"/>
                                            <p:tgtEl>
                                              <p:spTgt spid="5"/>
                                            </p:tgtEl>
                                            <p:attrNameLst>
                                              <p:attrName>ppt_x</p:attrName>
                                            </p:attrNameLst>
                                          </p:cBhvr>
                                          <p:tavLst>
                                            <p:tav tm="0">
                                              <p:val>
                                                <p:strVal val="#ppt_x"/>
                                              </p:val>
                                            </p:tav>
                                            <p:tav tm="100000">
                                              <p:val>
                                                <p:strVal val="#ppt_x"/>
                                              </p:val>
                                            </p:tav>
                                          </p:tavLst>
                                        </p:anim>
                                        <p:anim calcmode="lin" valueType="num">
                                          <p:cBhvr additive="base">
                                            <p:cTn id="8" dur="9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4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900" fill="hold"/>
                                            <p:tgtEl>
                                              <p:spTgt spid="13"/>
                                            </p:tgtEl>
                                            <p:attrNameLst>
                                              <p:attrName>ppt_x</p:attrName>
                                            </p:attrNameLst>
                                          </p:cBhvr>
                                          <p:tavLst>
                                            <p:tav tm="0">
                                              <p:val>
                                                <p:strVal val="#ppt_x"/>
                                              </p:val>
                                            </p:tav>
                                            <p:tav tm="100000">
                                              <p:val>
                                                <p:strVal val="#ppt_x"/>
                                              </p:val>
                                            </p:tav>
                                          </p:tavLst>
                                        </p:anim>
                                        <p:anim calcmode="lin" valueType="num">
                                          <p:cBhvr additive="base">
                                            <p:cTn id="12" dur="9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6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900" fill="hold"/>
                                            <p:tgtEl>
                                              <p:spTgt spid="14"/>
                                            </p:tgtEl>
                                            <p:attrNameLst>
                                              <p:attrName>ppt_x</p:attrName>
                                            </p:attrNameLst>
                                          </p:cBhvr>
                                          <p:tavLst>
                                            <p:tav tm="0">
                                              <p:val>
                                                <p:strVal val="#ppt_x"/>
                                              </p:val>
                                            </p:tav>
                                            <p:tav tm="100000">
                                              <p:val>
                                                <p:strVal val="#ppt_x"/>
                                              </p:val>
                                            </p:tav>
                                          </p:tavLst>
                                        </p:anim>
                                        <p:anim calcmode="lin" valueType="num">
                                          <p:cBhvr additive="base">
                                            <p:cTn id="16" dur="9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8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900" fill="hold"/>
                                            <p:tgtEl>
                                              <p:spTgt spid="15"/>
                                            </p:tgtEl>
                                            <p:attrNameLst>
                                              <p:attrName>ppt_x</p:attrName>
                                            </p:attrNameLst>
                                          </p:cBhvr>
                                          <p:tavLst>
                                            <p:tav tm="0">
                                              <p:val>
                                                <p:strVal val="#ppt_x"/>
                                              </p:val>
                                            </p:tav>
                                            <p:tav tm="100000">
                                              <p:val>
                                                <p:strVal val="#ppt_x"/>
                                              </p:val>
                                            </p:tav>
                                          </p:tavLst>
                                        </p:anim>
                                        <p:anim calcmode="lin" valueType="num">
                                          <p:cBhvr additive="base">
                                            <p:cTn id="20" dur="900" fill="hold"/>
                                            <p:tgtEl>
                                              <p:spTgt spid="15"/>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15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5124"/>
            <a:ext cx="11509208" cy="810160"/>
          </a:xfrm>
        </p:spPr>
        <p:txBody>
          <a:bodyPr>
            <a:normAutofit/>
          </a:bodyPr>
          <a:lstStyle/>
          <a:p>
            <a:r>
              <a:rPr lang="en-US" dirty="0" smtClean="0">
                <a:solidFill>
                  <a:schemeClr val="tx1"/>
                </a:solidFill>
              </a:rPr>
              <a:t>GAME CARDS:  A </a:t>
            </a:r>
            <a:r>
              <a:rPr lang="en-US" dirty="0">
                <a:solidFill>
                  <a:schemeClr val="tx1"/>
                </a:solidFill>
              </a:rPr>
              <a:t>F</a:t>
            </a:r>
            <a:r>
              <a:rPr lang="en-US" dirty="0" smtClean="0">
                <a:solidFill>
                  <a:schemeClr val="tx1"/>
                </a:solidFill>
              </a:rPr>
              <a:t>ew examples Of Decision Points In The Game</a:t>
            </a:r>
            <a:endParaRPr lang="en-US" dirty="0">
              <a:solidFill>
                <a:schemeClr val="tx1"/>
              </a:solidFill>
            </a:endParaRPr>
          </a:p>
        </p:txBody>
      </p:sp>
      <p:sp>
        <p:nvSpPr>
          <p:cNvPr id="35" name="Rectangle 34"/>
          <p:cNvSpPr/>
          <p:nvPr/>
        </p:nvSpPr>
        <p:spPr>
          <a:xfrm>
            <a:off x="8941635" y="3137316"/>
            <a:ext cx="3148765" cy="3088451"/>
          </a:xfrm>
          <a:prstGeom prst="rect">
            <a:avLst/>
          </a:prstGeom>
          <a:solidFill>
            <a:srgbClr val="57565A">
              <a:alpha val="10000"/>
            </a:srgbClr>
          </a:solidFill>
          <a:ln w="25400" cap="flat" cmpd="sng" algn="ctr">
            <a:noFill/>
            <a:prstDash val="solid"/>
          </a:ln>
          <a:effectLst/>
        </p:spPr>
        <p:txBody>
          <a:bodyPr spcFirstLastPara="0" vert="horz" wrap="square" lIns="243840" tIns="243840" rIns="243840" bIns="243840" numCol="1" spcCol="1270" anchor="t" anchorCtr="0">
            <a:noAutofit/>
          </a:bodyPr>
          <a:lstStyle/>
          <a:p>
            <a:pPr marL="0" marR="0" lvl="0" indent="0" defTabSz="888978" eaLnBrk="1" fontAlgn="auto" latinLnBrk="0" hangingPunct="1">
              <a:lnSpc>
                <a:spcPct val="90000"/>
              </a:lnSpc>
              <a:spcBef>
                <a:spcPct val="0"/>
              </a:spcBef>
              <a:spcAft>
                <a:spcPts val="267"/>
              </a:spcAft>
              <a:buClrTx/>
              <a:buSzTx/>
              <a:buFontTx/>
              <a:buNone/>
              <a:tabLst/>
              <a:defRPr/>
            </a:pPr>
            <a:r>
              <a:rPr kumimoji="0" lang="en-US" sz="2133" b="0" i="0" u="none" strike="noStrike" kern="0" cap="none" spc="0" normalizeH="0" baseline="0" noProof="0" dirty="0" smtClean="0">
                <a:ln>
                  <a:noFill/>
                </a:ln>
                <a:solidFill>
                  <a:srgbClr val="57565A"/>
                </a:solidFill>
                <a:effectLst/>
                <a:uLnTx/>
                <a:uFillTx/>
                <a:latin typeface="Open Sans Light"/>
                <a:ea typeface="+mn-ea"/>
                <a:cs typeface="+mn-cs"/>
              </a:rPr>
              <a:t>Failed Negotiations</a:t>
            </a:r>
          </a:p>
          <a:p>
            <a:pPr marL="0" marR="0" lvl="0" indent="0" defTabSz="888978" eaLnBrk="1" fontAlgn="auto" latinLnBrk="0" hangingPunct="1">
              <a:lnSpc>
                <a:spcPct val="90000"/>
              </a:lnSpc>
              <a:spcBef>
                <a:spcPct val="0"/>
              </a:spcBef>
              <a:spcAft>
                <a:spcPts val="267"/>
              </a:spcAft>
              <a:buClrTx/>
              <a:buSzTx/>
              <a:buFontTx/>
              <a:buNone/>
              <a:tabLst/>
              <a:defRPr/>
            </a:pPr>
            <a:r>
              <a:rPr kumimoji="0" lang="en-US" sz="1600" b="0" i="0" u="none" strike="noStrike" kern="0" cap="none" spc="0" normalizeH="0" baseline="0" noProof="0" dirty="0" smtClean="0">
                <a:ln>
                  <a:noFill/>
                </a:ln>
                <a:solidFill>
                  <a:srgbClr val="57565A"/>
                </a:solidFill>
                <a:effectLst/>
                <a:uLnTx/>
                <a:uFillTx/>
                <a:latin typeface="Open Sans Light"/>
                <a:ea typeface="+mn-ea"/>
                <a:cs typeface="+mn-cs"/>
              </a:rPr>
              <a:t>Your Electronic Health Record vendor has insisted on a substantially larger than usual set</a:t>
            </a:r>
            <a:r>
              <a:rPr kumimoji="0" lang="en-US" sz="1600" b="0" i="0" u="none" strike="noStrike" kern="0" cap="none" spc="0" normalizeH="0" noProof="0" dirty="0" smtClean="0">
                <a:ln>
                  <a:noFill/>
                </a:ln>
                <a:solidFill>
                  <a:srgbClr val="57565A"/>
                </a:solidFill>
                <a:effectLst/>
                <a:uLnTx/>
                <a:uFillTx/>
                <a:latin typeface="Open Sans Light"/>
                <a:ea typeface="+mn-ea"/>
                <a:cs typeface="+mn-cs"/>
              </a:rPr>
              <a:t> of costs and licensing fees for a 5 year contract extension. This increase in cost far exceeds current budgetary limits.  Do you agree or implement a new system from another vendor?</a:t>
            </a:r>
            <a:endParaRPr kumimoji="0" lang="en-US" sz="1467" b="0" i="0" u="none" strike="noStrike" kern="0" cap="none" spc="0" normalizeH="0" baseline="0" noProof="0" dirty="0" smtClean="0">
              <a:ln>
                <a:noFill/>
              </a:ln>
              <a:solidFill>
                <a:srgbClr val="57565A"/>
              </a:solidFill>
              <a:effectLst/>
              <a:uLnTx/>
              <a:uFillTx/>
              <a:latin typeface="Open Sans Light"/>
              <a:ea typeface="+mn-ea"/>
              <a:cs typeface="+mn-cs"/>
            </a:endParaRPr>
          </a:p>
        </p:txBody>
      </p:sp>
      <p:sp>
        <p:nvSpPr>
          <p:cNvPr id="36" name="Rectangle 35"/>
          <p:cNvSpPr/>
          <p:nvPr/>
        </p:nvSpPr>
        <p:spPr>
          <a:xfrm>
            <a:off x="8941637" y="2186084"/>
            <a:ext cx="3250363" cy="947952"/>
          </a:xfrm>
          <a:prstGeom prst="rect">
            <a:avLst/>
          </a:prstGeom>
          <a:gradFill>
            <a:gsLst>
              <a:gs pos="0">
                <a:srgbClr val="1C5686">
                  <a:lumMod val="75000"/>
                </a:srgbClr>
              </a:gs>
              <a:gs pos="32000">
                <a:srgbClr val="1C5686"/>
              </a:gs>
            </a:gsLst>
            <a:lin ang="0" scaled="1"/>
          </a:gradFill>
          <a:ln w="25400" cap="flat" cmpd="sng" algn="ctr">
            <a:noFill/>
            <a:prstDash val="solid"/>
          </a:ln>
          <a:effectLst/>
        </p:spPr>
        <p:txBody>
          <a:bodyPr spcFirstLastPara="0" vert="horz" wrap="square" lIns="365760" tIns="304800" rIns="243840" bIns="304800" numCol="1" spcCol="1270" anchor="t" anchorCtr="0">
            <a:spAutoFit/>
          </a:bodyPr>
          <a:lstStyle/>
          <a:p>
            <a:pPr marL="0" marR="0" lvl="0" indent="0" defTabSz="888978" eaLnBrk="1" fontAlgn="auto" latinLnBrk="0" hangingPunct="1">
              <a:lnSpc>
                <a:spcPct val="90000"/>
              </a:lnSpc>
              <a:spcBef>
                <a:spcPct val="0"/>
              </a:spcBef>
              <a:spcAft>
                <a:spcPts val="267"/>
              </a:spcAft>
              <a:buClrTx/>
              <a:buSzTx/>
              <a:buFontTx/>
              <a:buNone/>
              <a:tabLst/>
              <a:defRPr/>
            </a:pPr>
            <a:r>
              <a:rPr kumimoji="0" lang="en-US" sz="2400" b="0" i="0" u="none" strike="noStrike" kern="0" cap="none" spc="0" normalizeH="0" baseline="0" noProof="0" dirty="0" smtClean="0">
                <a:ln>
                  <a:noFill/>
                </a:ln>
                <a:solidFill>
                  <a:srgbClr val="FFFFFF"/>
                </a:solidFill>
                <a:effectLst/>
                <a:uLnTx/>
                <a:uFillTx/>
                <a:latin typeface="Open Sans Light"/>
                <a:ea typeface="+mn-ea"/>
                <a:cs typeface="+mn-cs"/>
              </a:rPr>
              <a:t>    Technology</a:t>
            </a:r>
          </a:p>
        </p:txBody>
      </p:sp>
      <p:sp>
        <p:nvSpPr>
          <p:cNvPr id="37" name="Rectangle 36"/>
          <p:cNvSpPr/>
          <p:nvPr/>
        </p:nvSpPr>
        <p:spPr>
          <a:xfrm>
            <a:off x="8941635" y="6215630"/>
            <a:ext cx="3148765" cy="578620"/>
          </a:xfrm>
          <a:prstGeom prst="rect">
            <a:avLst/>
          </a:prstGeom>
          <a:solidFill>
            <a:srgbClr val="57565A">
              <a:lumMod val="75000"/>
              <a:alpha val="10000"/>
            </a:srgbClr>
          </a:solidFill>
          <a:ln w="25400" cap="flat" cmpd="sng" algn="ctr">
            <a:noFill/>
            <a:prstDash val="solid"/>
          </a:ln>
          <a:effectLst/>
        </p:spPr>
        <p:txBody>
          <a:bodyPr spcFirstLastPara="0" vert="horz" wrap="square" lIns="121920" tIns="121920" rIns="121920" bIns="121920" numCol="1" spcCol="1270" anchor="t" anchorCtr="0">
            <a:spAutoFit/>
          </a:bodyPr>
          <a:lstStyle/>
          <a:p>
            <a:pPr marL="0" marR="0" lvl="0" indent="0" algn="r" defTabSz="888978" eaLnBrk="1" fontAlgn="auto" latinLnBrk="0" hangingPunct="1">
              <a:lnSpc>
                <a:spcPct val="90000"/>
              </a:lnSpc>
              <a:spcBef>
                <a:spcPct val="0"/>
              </a:spcBef>
              <a:spcAft>
                <a:spcPts val="267"/>
              </a:spcAft>
              <a:buClrTx/>
              <a:buSzTx/>
              <a:buFontTx/>
              <a:buNone/>
              <a:tabLst/>
              <a:defRPr/>
            </a:pPr>
            <a:endParaRPr kumimoji="0" lang="en-US" sz="2400" b="0" i="0" u="none" strike="noStrike" kern="0" cap="none" spc="0" normalizeH="0" baseline="0" noProof="0" dirty="0" smtClean="0">
              <a:ln>
                <a:noFill/>
              </a:ln>
              <a:solidFill>
                <a:srgbClr val="57565A"/>
              </a:solidFill>
              <a:effectLst/>
              <a:uLnTx/>
              <a:uFillTx/>
              <a:latin typeface="Open Sans Light"/>
              <a:ea typeface="+mn-ea"/>
              <a:cs typeface="+mn-cs"/>
            </a:endParaRPr>
          </a:p>
        </p:txBody>
      </p:sp>
      <p:sp>
        <p:nvSpPr>
          <p:cNvPr id="38" name="Parallelogram 37"/>
          <p:cNvSpPr/>
          <p:nvPr/>
        </p:nvSpPr>
        <p:spPr>
          <a:xfrm rot="5400000" flipV="1">
            <a:off x="8513094" y="2435674"/>
            <a:ext cx="1126908" cy="269817"/>
          </a:xfrm>
          <a:prstGeom prst="parallelogram">
            <a:avLst>
              <a:gd name="adj" fmla="val 66077"/>
            </a:avLst>
          </a:prstGeom>
          <a:solidFill>
            <a:srgbClr val="0086AC">
              <a:lumMod val="50000"/>
            </a:srgbClr>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smtClean="0">
              <a:ln>
                <a:noFill/>
              </a:ln>
              <a:solidFill>
                <a:prstClr val="white"/>
              </a:solidFill>
              <a:effectLst/>
              <a:uLnTx/>
              <a:uFillTx/>
              <a:latin typeface="Open Sans Light"/>
              <a:ea typeface="+mn-ea"/>
              <a:cs typeface="+mn-cs"/>
            </a:endParaRPr>
          </a:p>
        </p:txBody>
      </p:sp>
      <p:sp>
        <p:nvSpPr>
          <p:cNvPr id="39" name="Rectangle 38"/>
          <p:cNvSpPr/>
          <p:nvPr/>
        </p:nvSpPr>
        <p:spPr>
          <a:xfrm>
            <a:off x="5961089" y="2945784"/>
            <a:ext cx="2887380" cy="3011424"/>
          </a:xfrm>
          <a:prstGeom prst="rect">
            <a:avLst/>
          </a:prstGeom>
          <a:solidFill>
            <a:srgbClr val="57565A">
              <a:alpha val="10000"/>
            </a:srgbClr>
          </a:solidFill>
          <a:ln w="25400" cap="flat" cmpd="sng" algn="ctr">
            <a:noFill/>
            <a:prstDash val="solid"/>
          </a:ln>
          <a:effectLst/>
        </p:spPr>
        <p:txBody>
          <a:bodyPr spcFirstLastPara="0" vert="horz" wrap="square" lIns="243840" tIns="243840" rIns="243840" bIns="243840" numCol="1" spcCol="1270" anchor="t" anchorCtr="0">
            <a:noAutofit/>
          </a:bodyPr>
          <a:lstStyle/>
          <a:p>
            <a:pPr marL="0" marR="0" lvl="0" indent="0" defTabSz="888978" eaLnBrk="1" fontAlgn="auto" latinLnBrk="0" hangingPunct="1">
              <a:lnSpc>
                <a:spcPct val="90000"/>
              </a:lnSpc>
              <a:spcBef>
                <a:spcPct val="0"/>
              </a:spcBef>
              <a:spcAft>
                <a:spcPts val="267"/>
              </a:spcAft>
              <a:buClrTx/>
              <a:buSzTx/>
              <a:buFontTx/>
              <a:buNone/>
              <a:tabLst/>
              <a:defRPr/>
            </a:pPr>
            <a:r>
              <a:rPr kumimoji="0" lang="en-US" sz="2133" b="0" i="0" u="none" strike="noStrike" kern="0" cap="none" spc="0" normalizeH="0" baseline="0" noProof="0" dirty="0" smtClean="0">
                <a:ln>
                  <a:noFill/>
                </a:ln>
                <a:solidFill>
                  <a:srgbClr val="57565A"/>
                </a:solidFill>
                <a:effectLst/>
                <a:uLnTx/>
                <a:uFillTx/>
                <a:latin typeface="Open Sans Light"/>
                <a:ea typeface="+mn-ea"/>
                <a:cs typeface="+mn-cs"/>
              </a:rPr>
              <a:t>Congratulations!</a:t>
            </a:r>
          </a:p>
          <a:p>
            <a:pPr marL="0" marR="0" lvl="0" indent="0" defTabSz="888978" eaLnBrk="1" fontAlgn="auto" latinLnBrk="0" hangingPunct="1">
              <a:lnSpc>
                <a:spcPct val="90000"/>
              </a:lnSpc>
              <a:spcBef>
                <a:spcPct val="0"/>
              </a:spcBef>
              <a:spcAft>
                <a:spcPts val="267"/>
              </a:spcAft>
              <a:buClrTx/>
              <a:buSzTx/>
              <a:buFontTx/>
              <a:buNone/>
              <a:tabLst/>
              <a:defRPr/>
            </a:pPr>
            <a:r>
              <a:rPr kumimoji="0" lang="en-US" sz="1600" b="0" i="0" u="none" strike="noStrike" kern="0" cap="none" spc="0" normalizeH="0" baseline="0" noProof="0" dirty="0" smtClean="0">
                <a:ln>
                  <a:noFill/>
                </a:ln>
                <a:solidFill>
                  <a:srgbClr val="57565A"/>
                </a:solidFill>
                <a:effectLst/>
                <a:uLnTx/>
                <a:uFillTx/>
                <a:latin typeface="Open Sans Light"/>
                <a:ea typeface="+mn-ea"/>
                <a:cs typeface="+mn-cs"/>
              </a:rPr>
              <a:t>Your controller informs you that there have</a:t>
            </a:r>
            <a:r>
              <a:rPr kumimoji="0" lang="en-US" sz="1600" b="0" i="0" u="none" strike="noStrike" kern="0" cap="none" spc="0" normalizeH="0" noProof="0" dirty="0" smtClean="0">
                <a:ln>
                  <a:noFill/>
                </a:ln>
                <a:solidFill>
                  <a:srgbClr val="57565A"/>
                </a:solidFill>
                <a:effectLst/>
                <a:uLnTx/>
                <a:uFillTx/>
                <a:latin typeface="Open Sans Light"/>
                <a:ea typeface="+mn-ea"/>
                <a:cs typeface="+mn-cs"/>
              </a:rPr>
              <a:t> been considerable savings in the labor budget this year.  Will you re-purpose remaining funds for salary increases, a one-time bonus, or staff education?</a:t>
            </a:r>
            <a:endParaRPr kumimoji="0" lang="en-US" sz="1467" b="0" i="0" u="none" strike="noStrike" kern="0" cap="none" spc="0" normalizeH="0" baseline="0" noProof="0" dirty="0" smtClean="0">
              <a:ln>
                <a:noFill/>
              </a:ln>
              <a:solidFill>
                <a:srgbClr val="57565A"/>
              </a:solidFill>
              <a:effectLst/>
              <a:uLnTx/>
              <a:uFillTx/>
              <a:latin typeface="Open Sans Light"/>
              <a:ea typeface="+mn-ea"/>
              <a:cs typeface="+mn-cs"/>
            </a:endParaRPr>
          </a:p>
        </p:txBody>
      </p:sp>
      <p:sp>
        <p:nvSpPr>
          <p:cNvPr id="40" name="Rectangle 39"/>
          <p:cNvSpPr/>
          <p:nvPr/>
        </p:nvSpPr>
        <p:spPr>
          <a:xfrm>
            <a:off x="5961091" y="1992168"/>
            <a:ext cx="3250363" cy="947952"/>
          </a:xfrm>
          <a:prstGeom prst="rect">
            <a:avLst/>
          </a:prstGeom>
          <a:gradFill>
            <a:gsLst>
              <a:gs pos="0">
                <a:srgbClr val="0086AC">
                  <a:lumMod val="75000"/>
                </a:srgbClr>
              </a:gs>
              <a:gs pos="32000">
                <a:srgbClr val="0086AC"/>
              </a:gs>
            </a:gsLst>
            <a:lin ang="0" scaled="1"/>
          </a:gradFill>
          <a:ln w="25400" cap="flat" cmpd="sng" algn="ctr">
            <a:noFill/>
            <a:prstDash val="solid"/>
          </a:ln>
          <a:effectLst/>
        </p:spPr>
        <p:txBody>
          <a:bodyPr spcFirstLastPara="0" vert="horz" wrap="square" lIns="365760" tIns="304800" rIns="243840" bIns="304800" numCol="1" spcCol="1270" anchor="t" anchorCtr="0">
            <a:spAutoFit/>
          </a:bodyPr>
          <a:lstStyle/>
          <a:p>
            <a:pPr marL="0" marR="0" lvl="0" indent="0" defTabSz="888978" eaLnBrk="1" fontAlgn="auto" latinLnBrk="0" hangingPunct="1">
              <a:lnSpc>
                <a:spcPct val="90000"/>
              </a:lnSpc>
              <a:spcBef>
                <a:spcPct val="0"/>
              </a:spcBef>
              <a:spcAft>
                <a:spcPts val="267"/>
              </a:spcAft>
              <a:buClrTx/>
              <a:buSzTx/>
              <a:buFontTx/>
              <a:buNone/>
              <a:tabLst/>
              <a:defRPr/>
            </a:pPr>
            <a:r>
              <a:rPr lang="en-US" sz="2400" kern="0" noProof="0" dirty="0" smtClean="0">
                <a:solidFill>
                  <a:srgbClr val="FFFFFF"/>
                </a:solidFill>
                <a:latin typeface="Open Sans Light"/>
              </a:rPr>
              <a:t>Budget Surplus</a:t>
            </a:r>
            <a:endParaRPr kumimoji="0" lang="en-US" sz="2400" b="0" i="0" u="none" strike="noStrike" kern="0" cap="none" spc="0" normalizeH="0" baseline="0" noProof="0" dirty="0" smtClean="0">
              <a:ln>
                <a:noFill/>
              </a:ln>
              <a:solidFill>
                <a:srgbClr val="FFFFFF"/>
              </a:solidFill>
              <a:effectLst/>
              <a:uLnTx/>
              <a:uFillTx/>
              <a:latin typeface="Open Sans Light"/>
              <a:ea typeface="+mn-ea"/>
              <a:cs typeface="+mn-cs"/>
            </a:endParaRPr>
          </a:p>
        </p:txBody>
      </p:sp>
      <p:sp>
        <p:nvSpPr>
          <p:cNvPr id="41" name="Rectangle 40"/>
          <p:cNvSpPr/>
          <p:nvPr/>
        </p:nvSpPr>
        <p:spPr>
          <a:xfrm>
            <a:off x="5961089" y="5372849"/>
            <a:ext cx="2887380" cy="578620"/>
          </a:xfrm>
          <a:prstGeom prst="rect">
            <a:avLst/>
          </a:prstGeom>
          <a:solidFill>
            <a:srgbClr val="57565A">
              <a:lumMod val="75000"/>
              <a:alpha val="10000"/>
            </a:srgbClr>
          </a:solidFill>
          <a:ln w="25400" cap="flat" cmpd="sng" algn="ctr">
            <a:noFill/>
            <a:prstDash val="solid"/>
          </a:ln>
          <a:effectLst/>
        </p:spPr>
        <p:txBody>
          <a:bodyPr spcFirstLastPara="0" vert="horz" wrap="square" lIns="121920" tIns="121920" rIns="121920" bIns="121920" numCol="1" spcCol="1270" anchor="t" anchorCtr="0">
            <a:spAutoFit/>
          </a:bodyPr>
          <a:lstStyle/>
          <a:p>
            <a:pPr marL="0" marR="0" lvl="0" indent="0" algn="r" defTabSz="888978" eaLnBrk="1" fontAlgn="auto" latinLnBrk="0" hangingPunct="1">
              <a:lnSpc>
                <a:spcPct val="90000"/>
              </a:lnSpc>
              <a:spcBef>
                <a:spcPct val="0"/>
              </a:spcBef>
              <a:spcAft>
                <a:spcPts val="267"/>
              </a:spcAft>
              <a:buClrTx/>
              <a:buSzTx/>
              <a:buFontTx/>
              <a:buNone/>
              <a:tabLst/>
              <a:defRPr/>
            </a:pPr>
            <a:endParaRPr kumimoji="0" lang="en-US" sz="2400" b="0" i="0" u="none" strike="noStrike" kern="0" cap="none" spc="0" normalizeH="0" baseline="0" noProof="0" dirty="0" smtClean="0">
              <a:ln>
                <a:noFill/>
              </a:ln>
              <a:solidFill>
                <a:srgbClr val="57565A"/>
              </a:solidFill>
              <a:effectLst/>
              <a:uLnTx/>
              <a:uFillTx/>
              <a:latin typeface="Open Sans Light"/>
              <a:ea typeface="+mn-ea"/>
              <a:cs typeface="+mn-cs"/>
            </a:endParaRPr>
          </a:p>
        </p:txBody>
      </p:sp>
      <p:sp>
        <p:nvSpPr>
          <p:cNvPr id="42" name="Parallelogram 41"/>
          <p:cNvSpPr/>
          <p:nvPr/>
        </p:nvSpPr>
        <p:spPr>
          <a:xfrm rot="5400000" flipV="1">
            <a:off x="5532549" y="2242402"/>
            <a:ext cx="1126907" cy="269817"/>
          </a:xfrm>
          <a:prstGeom prst="parallelogram">
            <a:avLst>
              <a:gd name="adj" fmla="val 66077"/>
            </a:avLst>
          </a:prstGeom>
          <a:solidFill>
            <a:srgbClr val="1AA5BD">
              <a:lumMod val="50000"/>
            </a:srgbClr>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smtClean="0">
              <a:ln>
                <a:noFill/>
              </a:ln>
              <a:solidFill>
                <a:prstClr val="white"/>
              </a:solidFill>
              <a:effectLst/>
              <a:uLnTx/>
              <a:uFillTx/>
              <a:latin typeface="Open Sans Light"/>
              <a:ea typeface="+mn-ea"/>
              <a:cs typeface="+mn-cs"/>
            </a:endParaRPr>
          </a:p>
        </p:txBody>
      </p:sp>
      <p:sp>
        <p:nvSpPr>
          <p:cNvPr id="43" name="Rectangle 42"/>
          <p:cNvSpPr/>
          <p:nvPr/>
        </p:nvSpPr>
        <p:spPr>
          <a:xfrm>
            <a:off x="2980546" y="2756684"/>
            <a:ext cx="2887377" cy="3011424"/>
          </a:xfrm>
          <a:prstGeom prst="rect">
            <a:avLst/>
          </a:prstGeom>
          <a:solidFill>
            <a:srgbClr val="57565A">
              <a:alpha val="10000"/>
            </a:srgbClr>
          </a:solidFill>
          <a:ln w="25400" cap="flat" cmpd="sng" algn="ctr">
            <a:noFill/>
            <a:prstDash val="solid"/>
          </a:ln>
          <a:effectLst/>
        </p:spPr>
        <p:txBody>
          <a:bodyPr spcFirstLastPara="0" vert="horz" wrap="square" lIns="243840" tIns="243840" rIns="243840" bIns="243840" numCol="1" spcCol="1270" anchor="t" anchorCtr="0">
            <a:noAutofit/>
          </a:bodyPr>
          <a:lstStyle/>
          <a:p>
            <a:pPr marL="0" marR="0" lvl="0" indent="0" defTabSz="888978" eaLnBrk="1" fontAlgn="auto" latinLnBrk="0" hangingPunct="1">
              <a:lnSpc>
                <a:spcPct val="90000"/>
              </a:lnSpc>
              <a:spcBef>
                <a:spcPct val="0"/>
              </a:spcBef>
              <a:spcAft>
                <a:spcPts val="267"/>
              </a:spcAft>
              <a:buClrTx/>
              <a:buSzTx/>
              <a:buFontTx/>
              <a:buNone/>
              <a:tabLst/>
              <a:defRPr/>
            </a:pPr>
            <a:r>
              <a:rPr kumimoji="0" lang="en-US" sz="2000" b="0" i="0" u="none" strike="noStrike" kern="0" cap="none" spc="0" normalizeH="0" baseline="0" noProof="0" dirty="0" smtClean="0">
                <a:ln>
                  <a:noFill/>
                </a:ln>
                <a:solidFill>
                  <a:srgbClr val="57565A"/>
                </a:solidFill>
                <a:effectLst/>
                <a:uLnTx/>
                <a:uFillTx/>
                <a:latin typeface="Open Sans Light"/>
                <a:ea typeface="+mn-ea"/>
                <a:cs typeface="+mn-cs"/>
              </a:rPr>
              <a:t>Expansion Strategy</a:t>
            </a:r>
          </a:p>
          <a:p>
            <a:pPr marL="0" marR="0" lvl="0" indent="0" defTabSz="888978" eaLnBrk="1" fontAlgn="auto" latinLnBrk="0" hangingPunct="1">
              <a:lnSpc>
                <a:spcPct val="90000"/>
              </a:lnSpc>
              <a:spcBef>
                <a:spcPct val="0"/>
              </a:spcBef>
              <a:spcAft>
                <a:spcPts val="267"/>
              </a:spcAft>
              <a:buClrTx/>
              <a:buSzTx/>
              <a:buFontTx/>
              <a:buNone/>
              <a:tabLst/>
              <a:defRPr/>
            </a:pPr>
            <a:r>
              <a:rPr lang="en-US" sz="1600" kern="0" dirty="0" smtClean="0">
                <a:solidFill>
                  <a:srgbClr val="57565A"/>
                </a:solidFill>
                <a:latin typeface="Open Sans Light"/>
              </a:rPr>
              <a:t>You are running low on OR space. Do you expand your existing OR space in the hospital or open a Joint Venture outpatient surgery center with a local physician group?</a:t>
            </a:r>
            <a:endParaRPr kumimoji="0" lang="en-US" sz="1200" b="0" i="0" u="none" strike="noStrike" kern="0" cap="none" spc="0" normalizeH="0" baseline="0" noProof="0" dirty="0" smtClean="0">
              <a:ln>
                <a:noFill/>
              </a:ln>
              <a:solidFill>
                <a:srgbClr val="57565A"/>
              </a:solidFill>
              <a:effectLst/>
              <a:uLnTx/>
              <a:uFillTx/>
              <a:latin typeface="Open Sans Light"/>
              <a:ea typeface="+mn-ea"/>
              <a:cs typeface="+mn-cs"/>
            </a:endParaRPr>
          </a:p>
        </p:txBody>
      </p:sp>
      <p:sp>
        <p:nvSpPr>
          <p:cNvPr id="44" name="Rectangle 43"/>
          <p:cNvSpPr/>
          <p:nvPr/>
        </p:nvSpPr>
        <p:spPr>
          <a:xfrm>
            <a:off x="2980545" y="1810564"/>
            <a:ext cx="3250363" cy="947952"/>
          </a:xfrm>
          <a:prstGeom prst="rect">
            <a:avLst/>
          </a:prstGeom>
          <a:gradFill>
            <a:gsLst>
              <a:gs pos="0">
                <a:srgbClr val="1AA5BD">
                  <a:lumMod val="75000"/>
                </a:srgbClr>
              </a:gs>
              <a:gs pos="32000">
                <a:srgbClr val="1AA5BD"/>
              </a:gs>
            </a:gsLst>
            <a:lin ang="0" scaled="1"/>
          </a:gradFill>
          <a:ln w="25400" cap="flat" cmpd="sng" algn="ctr">
            <a:noFill/>
            <a:prstDash val="solid"/>
          </a:ln>
          <a:effectLst/>
        </p:spPr>
        <p:txBody>
          <a:bodyPr spcFirstLastPara="0" vert="horz" wrap="square" lIns="365760" tIns="304800" rIns="243840" bIns="304800" numCol="1" spcCol="1270" anchor="t" anchorCtr="0">
            <a:spAutoFit/>
          </a:bodyPr>
          <a:lstStyle/>
          <a:p>
            <a:pPr marL="0" marR="0" lvl="0" indent="0" defTabSz="888978" eaLnBrk="1" fontAlgn="auto" latinLnBrk="0" hangingPunct="1">
              <a:lnSpc>
                <a:spcPct val="90000"/>
              </a:lnSpc>
              <a:spcBef>
                <a:spcPct val="0"/>
              </a:spcBef>
              <a:spcAft>
                <a:spcPts val="267"/>
              </a:spcAft>
              <a:buClrTx/>
              <a:buSzTx/>
              <a:buFontTx/>
              <a:buNone/>
              <a:tabLst/>
              <a:defRPr/>
            </a:pPr>
            <a:r>
              <a:rPr kumimoji="0" lang="en-US" sz="2400" b="0" i="0" u="none" strike="noStrike" kern="0" cap="none" spc="0" normalizeH="0" baseline="0" noProof="0" dirty="0" smtClean="0">
                <a:ln>
                  <a:noFill/>
                </a:ln>
                <a:solidFill>
                  <a:srgbClr val="FFFFFF"/>
                </a:solidFill>
                <a:effectLst/>
                <a:uLnTx/>
                <a:uFillTx/>
                <a:latin typeface="Open Sans Light"/>
                <a:ea typeface="+mn-ea"/>
                <a:cs typeface="+mn-cs"/>
              </a:rPr>
              <a:t>Growth</a:t>
            </a:r>
          </a:p>
        </p:txBody>
      </p:sp>
      <p:sp>
        <p:nvSpPr>
          <p:cNvPr id="45" name="Rectangle 44"/>
          <p:cNvSpPr/>
          <p:nvPr/>
        </p:nvSpPr>
        <p:spPr>
          <a:xfrm>
            <a:off x="2980546" y="5177916"/>
            <a:ext cx="2887377" cy="578620"/>
          </a:xfrm>
          <a:prstGeom prst="rect">
            <a:avLst/>
          </a:prstGeom>
          <a:solidFill>
            <a:srgbClr val="57565A">
              <a:lumMod val="75000"/>
              <a:alpha val="10000"/>
            </a:srgbClr>
          </a:solidFill>
          <a:ln w="25400" cap="flat" cmpd="sng" algn="ctr">
            <a:noFill/>
            <a:prstDash val="solid"/>
          </a:ln>
          <a:effectLst/>
        </p:spPr>
        <p:txBody>
          <a:bodyPr spcFirstLastPara="0" vert="horz" wrap="square" lIns="121920" tIns="121920" rIns="121920" bIns="121920" numCol="1" spcCol="1270" anchor="t" anchorCtr="0">
            <a:spAutoFit/>
          </a:bodyPr>
          <a:lstStyle/>
          <a:p>
            <a:pPr marL="0" marR="0" lvl="0" indent="0" algn="r" defTabSz="888978" eaLnBrk="1" fontAlgn="auto" latinLnBrk="0" hangingPunct="1">
              <a:lnSpc>
                <a:spcPct val="90000"/>
              </a:lnSpc>
              <a:spcBef>
                <a:spcPct val="0"/>
              </a:spcBef>
              <a:spcAft>
                <a:spcPts val="267"/>
              </a:spcAft>
              <a:buClrTx/>
              <a:buSzTx/>
              <a:buFontTx/>
              <a:buNone/>
              <a:tabLst/>
              <a:defRPr/>
            </a:pPr>
            <a:endParaRPr kumimoji="0" lang="en-US" sz="2400" b="0" i="0" u="none" strike="noStrike" kern="0" cap="none" spc="0" normalizeH="0" baseline="0" noProof="0" dirty="0" smtClean="0">
              <a:ln>
                <a:noFill/>
              </a:ln>
              <a:solidFill>
                <a:srgbClr val="57565A"/>
              </a:solidFill>
              <a:effectLst/>
              <a:uLnTx/>
              <a:uFillTx/>
              <a:latin typeface="Open Sans Light"/>
              <a:ea typeface="+mn-ea"/>
              <a:cs typeface="+mn-cs"/>
            </a:endParaRPr>
          </a:p>
        </p:txBody>
      </p:sp>
      <p:sp>
        <p:nvSpPr>
          <p:cNvPr id="46" name="Rectangle 45"/>
          <p:cNvSpPr/>
          <p:nvPr/>
        </p:nvSpPr>
        <p:spPr>
          <a:xfrm>
            <a:off x="-5241" y="2582651"/>
            <a:ext cx="2892456" cy="3007167"/>
          </a:xfrm>
          <a:prstGeom prst="rect">
            <a:avLst/>
          </a:prstGeom>
          <a:solidFill>
            <a:srgbClr val="57565A">
              <a:alpha val="10000"/>
            </a:srgbClr>
          </a:solidFill>
          <a:ln w="25400" cap="flat" cmpd="sng" algn="ctr">
            <a:noFill/>
            <a:prstDash val="solid"/>
          </a:ln>
          <a:effectLst/>
        </p:spPr>
        <p:txBody>
          <a:bodyPr spcFirstLastPara="0" vert="horz" wrap="square" lIns="243840" tIns="243840" rIns="243840" bIns="243840" numCol="1" spcCol="1270" anchor="t" anchorCtr="0">
            <a:noAutofit/>
          </a:bodyPr>
          <a:lstStyle/>
          <a:p>
            <a:pPr marL="0" marR="0" lvl="0" indent="0" defTabSz="888978" eaLnBrk="1" fontAlgn="auto" latinLnBrk="0" hangingPunct="1">
              <a:lnSpc>
                <a:spcPct val="90000"/>
              </a:lnSpc>
              <a:spcBef>
                <a:spcPct val="0"/>
              </a:spcBef>
              <a:spcAft>
                <a:spcPts val="267"/>
              </a:spcAft>
              <a:buClrTx/>
              <a:buSzTx/>
              <a:buFontTx/>
              <a:buNone/>
              <a:tabLst/>
              <a:defRPr/>
            </a:pPr>
            <a:r>
              <a:rPr lang="en-US" sz="2133" kern="0" dirty="0" smtClean="0">
                <a:solidFill>
                  <a:srgbClr val="57565A"/>
                </a:solidFill>
                <a:latin typeface="Open Sans Light"/>
              </a:rPr>
              <a:t>Elevated HAI Rates</a:t>
            </a:r>
          </a:p>
          <a:p>
            <a:pPr marL="0" marR="0" lvl="0" indent="0" defTabSz="888978" eaLnBrk="1" fontAlgn="auto" latinLnBrk="0" hangingPunct="1">
              <a:lnSpc>
                <a:spcPct val="90000"/>
              </a:lnSpc>
              <a:spcBef>
                <a:spcPct val="0"/>
              </a:spcBef>
              <a:spcAft>
                <a:spcPts val="267"/>
              </a:spcAft>
              <a:buClrTx/>
              <a:buSzTx/>
              <a:buFontTx/>
              <a:buNone/>
              <a:tabLst/>
              <a:defRPr/>
            </a:pPr>
            <a:r>
              <a:rPr kumimoji="0" lang="en-US" sz="1600" b="0" i="0" u="none" strike="noStrike" kern="0" cap="none" spc="0" normalizeH="0" baseline="0" noProof="0" dirty="0" smtClean="0">
                <a:ln>
                  <a:noFill/>
                </a:ln>
                <a:solidFill>
                  <a:srgbClr val="57565A"/>
                </a:solidFill>
                <a:effectLst/>
                <a:uLnTx/>
                <a:uFillTx/>
                <a:latin typeface="Open Sans Light"/>
                <a:ea typeface="+mn-ea"/>
                <a:cs typeface="+mn-cs"/>
              </a:rPr>
              <a:t>The CLABSI</a:t>
            </a:r>
            <a:r>
              <a:rPr kumimoji="0" lang="en-US" sz="1600" b="0" i="0" u="none" strike="noStrike" kern="0" cap="none" spc="0" normalizeH="0" noProof="0" dirty="0" smtClean="0">
                <a:ln>
                  <a:noFill/>
                </a:ln>
                <a:solidFill>
                  <a:srgbClr val="57565A"/>
                </a:solidFill>
                <a:effectLst/>
                <a:uLnTx/>
                <a:uFillTx/>
                <a:latin typeface="Open Sans Light"/>
                <a:ea typeface="+mn-ea"/>
                <a:cs typeface="+mn-cs"/>
              </a:rPr>
              <a:t> rates in your hospital have been on the rise this year. </a:t>
            </a:r>
            <a:r>
              <a:rPr lang="en-US" sz="1600" kern="0" noProof="0" dirty="0" smtClean="0">
                <a:solidFill>
                  <a:srgbClr val="57565A"/>
                </a:solidFill>
                <a:latin typeface="Open Sans Light"/>
              </a:rPr>
              <a:t>How do you address this? </a:t>
            </a:r>
          </a:p>
          <a:p>
            <a:pPr marL="285750" marR="0" lvl="0" indent="-285750" defTabSz="888978" eaLnBrk="1" fontAlgn="auto" latinLnBrk="0" hangingPunct="1">
              <a:lnSpc>
                <a:spcPct val="90000"/>
              </a:lnSpc>
              <a:spcBef>
                <a:spcPct val="0"/>
              </a:spcBef>
              <a:spcAft>
                <a:spcPts val="267"/>
              </a:spcAft>
              <a:buClrTx/>
              <a:buSzTx/>
              <a:buFontTx/>
              <a:buChar char="-"/>
              <a:tabLst/>
              <a:defRPr/>
            </a:pPr>
            <a:r>
              <a:rPr kumimoji="0" lang="en-US" sz="1600" b="0" i="0" u="none" strike="noStrike" kern="0" cap="none" spc="0" normalizeH="0" dirty="0" smtClean="0">
                <a:ln>
                  <a:noFill/>
                </a:ln>
                <a:solidFill>
                  <a:srgbClr val="57565A"/>
                </a:solidFill>
                <a:effectLst/>
                <a:uLnTx/>
                <a:uFillTx/>
                <a:latin typeface="Open Sans Light"/>
                <a:ea typeface="+mn-ea"/>
                <a:cs typeface="+mn-cs"/>
              </a:rPr>
              <a:t>Nursing education</a:t>
            </a:r>
          </a:p>
          <a:p>
            <a:pPr marL="285750" marR="0" lvl="0" indent="-285750" defTabSz="888978" eaLnBrk="1" fontAlgn="auto" latinLnBrk="0" hangingPunct="1">
              <a:lnSpc>
                <a:spcPct val="90000"/>
              </a:lnSpc>
              <a:spcBef>
                <a:spcPct val="0"/>
              </a:spcBef>
              <a:spcAft>
                <a:spcPts val="267"/>
              </a:spcAft>
              <a:buClrTx/>
              <a:buSzTx/>
              <a:buFontTx/>
              <a:buChar char="-"/>
              <a:tabLst/>
              <a:defRPr/>
            </a:pPr>
            <a:r>
              <a:rPr lang="en-US" sz="1600" kern="0" dirty="0" smtClean="0">
                <a:solidFill>
                  <a:srgbClr val="57565A"/>
                </a:solidFill>
                <a:latin typeface="Open Sans Light"/>
              </a:rPr>
              <a:t>Bring in consultants to address the problem</a:t>
            </a:r>
            <a:endParaRPr lang="en-US" sz="1600" kern="0" dirty="0">
              <a:solidFill>
                <a:srgbClr val="57565A"/>
              </a:solidFill>
              <a:latin typeface="Open Sans Light"/>
            </a:endParaRPr>
          </a:p>
          <a:p>
            <a:pPr marL="285750" marR="0" lvl="0" indent="-285750" defTabSz="888978" eaLnBrk="1" fontAlgn="auto" latinLnBrk="0" hangingPunct="1">
              <a:lnSpc>
                <a:spcPct val="90000"/>
              </a:lnSpc>
              <a:spcBef>
                <a:spcPct val="0"/>
              </a:spcBef>
              <a:spcAft>
                <a:spcPts val="267"/>
              </a:spcAft>
              <a:buClrTx/>
              <a:buSzTx/>
              <a:buFontTx/>
              <a:buChar char="-"/>
              <a:tabLst/>
              <a:defRPr/>
            </a:pPr>
            <a:r>
              <a:rPr kumimoji="0" lang="en-US" sz="1600" b="0" i="0" u="none" strike="noStrike" kern="0" cap="none" spc="0" normalizeH="0" dirty="0" smtClean="0">
                <a:ln>
                  <a:noFill/>
                </a:ln>
                <a:solidFill>
                  <a:srgbClr val="57565A"/>
                </a:solidFill>
                <a:effectLst/>
                <a:uLnTx/>
                <a:uFillTx/>
                <a:latin typeface="Open Sans Light"/>
                <a:ea typeface="+mn-ea"/>
                <a:cs typeface="+mn-cs"/>
              </a:rPr>
              <a:t>Disciplinary action for staff involved</a:t>
            </a:r>
          </a:p>
        </p:txBody>
      </p:sp>
      <p:sp>
        <p:nvSpPr>
          <p:cNvPr id="47" name="Rectangle 46">
            <a:hlinkClick r:id="rId2" action="ppaction://hlinksldjump"/>
          </p:cNvPr>
          <p:cNvSpPr/>
          <p:nvPr/>
        </p:nvSpPr>
        <p:spPr>
          <a:xfrm>
            <a:off x="-5241" y="5570623"/>
            <a:ext cx="2892456" cy="578620"/>
          </a:xfrm>
          <a:prstGeom prst="rect">
            <a:avLst/>
          </a:prstGeom>
          <a:solidFill>
            <a:srgbClr val="57565A">
              <a:lumMod val="75000"/>
              <a:alpha val="10000"/>
            </a:srgbClr>
          </a:solidFill>
          <a:ln w="25400" cap="flat" cmpd="sng" algn="ctr">
            <a:noFill/>
            <a:prstDash val="solid"/>
          </a:ln>
          <a:effectLst/>
        </p:spPr>
        <p:txBody>
          <a:bodyPr spcFirstLastPara="0" vert="horz" wrap="square" lIns="121920" tIns="121920" rIns="121920" bIns="121920" numCol="1" spcCol="1270" anchor="t" anchorCtr="0">
            <a:spAutoFit/>
          </a:bodyPr>
          <a:lstStyle/>
          <a:p>
            <a:pPr marL="0" marR="0" lvl="0" indent="0" algn="r" defTabSz="888978" eaLnBrk="1" fontAlgn="auto" latinLnBrk="0" hangingPunct="1">
              <a:lnSpc>
                <a:spcPct val="90000"/>
              </a:lnSpc>
              <a:spcBef>
                <a:spcPct val="0"/>
              </a:spcBef>
              <a:spcAft>
                <a:spcPts val="267"/>
              </a:spcAft>
              <a:buClrTx/>
              <a:buSzTx/>
              <a:buFontTx/>
              <a:buNone/>
              <a:tabLst/>
              <a:defRPr/>
            </a:pPr>
            <a:endParaRPr kumimoji="0" lang="en-US" sz="2400" b="0" i="0" u="none" strike="noStrike" kern="0" cap="none" spc="0" normalizeH="0" baseline="0" noProof="0" dirty="0" smtClean="0">
              <a:ln>
                <a:noFill/>
              </a:ln>
              <a:solidFill>
                <a:srgbClr val="57565A"/>
              </a:solidFill>
              <a:effectLst/>
              <a:uLnTx/>
              <a:uFillTx/>
              <a:latin typeface="Open Sans Light"/>
              <a:ea typeface="+mn-ea"/>
              <a:cs typeface="+mn-cs"/>
            </a:endParaRPr>
          </a:p>
        </p:txBody>
      </p:sp>
      <p:sp>
        <p:nvSpPr>
          <p:cNvPr id="48" name="Parallelogram 47"/>
          <p:cNvSpPr/>
          <p:nvPr/>
        </p:nvSpPr>
        <p:spPr>
          <a:xfrm rot="5400000" flipV="1">
            <a:off x="2552002" y="2060798"/>
            <a:ext cx="1126908" cy="269817"/>
          </a:xfrm>
          <a:prstGeom prst="parallelogram">
            <a:avLst>
              <a:gd name="adj" fmla="val 66077"/>
            </a:avLst>
          </a:prstGeom>
          <a:solidFill>
            <a:srgbClr val="51C3CA">
              <a:lumMod val="50000"/>
            </a:srgbClr>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smtClean="0">
              <a:ln>
                <a:noFill/>
              </a:ln>
              <a:solidFill>
                <a:prstClr val="white"/>
              </a:solidFill>
              <a:effectLst/>
              <a:uLnTx/>
              <a:uFillTx/>
              <a:latin typeface="Open Sans Light"/>
              <a:ea typeface="+mn-ea"/>
              <a:cs typeface="+mn-cs"/>
            </a:endParaRPr>
          </a:p>
        </p:txBody>
      </p:sp>
      <p:sp>
        <p:nvSpPr>
          <p:cNvPr id="49" name="Rectangle 48"/>
          <p:cNvSpPr/>
          <p:nvPr/>
        </p:nvSpPr>
        <p:spPr>
          <a:xfrm>
            <a:off x="0" y="1628960"/>
            <a:ext cx="3250363" cy="947952"/>
          </a:xfrm>
          <a:prstGeom prst="rect">
            <a:avLst/>
          </a:prstGeom>
          <a:solidFill>
            <a:srgbClr val="51C3CA"/>
          </a:solidFill>
          <a:ln w="25400" cap="flat" cmpd="sng" algn="ctr">
            <a:noFill/>
            <a:prstDash val="solid"/>
          </a:ln>
          <a:effectLst/>
        </p:spPr>
        <p:txBody>
          <a:bodyPr spcFirstLastPara="0" vert="horz" wrap="square" lIns="243840" tIns="304800" rIns="243840" bIns="304800" numCol="1" spcCol="1270" anchor="t" anchorCtr="0">
            <a:spAutoFit/>
          </a:bodyPr>
          <a:lstStyle/>
          <a:p>
            <a:pPr marL="0" marR="0" lvl="0" indent="0" defTabSz="888978" eaLnBrk="1" fontAlgn="auto" latinLnBrk="0" hangingPunct="1">
              <a:lnSpc>
                <a:spcPct val="90000"/>
              </a:lnSpc>
              <a:spcBef>
                <a:spcPct val="0"/>
              </a:spcBef>
              <a:spcAft>
                <a:spcPts val="267"/>
              </a:spcAft>
              <a:buClrTx/>
              <a:buSzTx/>
              <a:buFontTx/>
              <a:buNone/>
              <a:tabLst/>
              <a:defRPr/>
            </a:pPr>
            <a:r>
              <a:rPr kumimoji="0" lang="en-US" sz="2400" b="0" i="0" u="none" strike="noStrike" kern="0" cap="none" spc="0" normalizeH="0" baseline="0" noProof="0" dirty="0" smtClean="0">
                <a:ln>
                  <a:noFill/>
                </a:ln>
                <a:solidFill>
                  <a:srgbClr val="FFFFFF"/>
                </a:solidFill>
                <a:effectLst/>
                <a:uLnTx/>
                <a:uFillTx/>
                <a:latin typeface="Open Sans Light"/>
                <a:ea typeface="+mn-ea"/>
                <a:cs typeface="+mn-cs"/>
              </a:rPr>
              <a:t>Performance</a:t>
            </a:r>
          </a:p>
        </p:txBody>
      </p:sp>
      <p:grpSp>
        <p:nvGrpSpPr>
          <p:cNvPr id="50" name="Group 49"/>
          <p:cNvGrpSpPr/>
          <p:nvPr/>
        </p:nvGrpSpPr>
        <p:grpSpPr>
          <a:xfrm>
            <a:off x="95767" y="5652706"/>
            <a:ext cx="414456" cy="414453"/>
            <a:chOff x="6564979" y="4358506"/>
            <a:chExt cx="674638" cy="674638"/>
          </a:xfrm>
        </p:grpSpPr>
        <p:sp>
          <p:nvSpPr>
            <p:cNvPr id="51" name="Oval 50"/>
            <p:cNvSpPr/>
            <p:nvPr/>
          </p:nvSpPr>
          <p:spPr>
            <a:xfrm>
              <a:off x="6564979" y="4358506"/>
              <a:ext cx="674638" cy="674638"/>
            </a:xfrm>
            <a:prstGeom prst="ellipse">
              <a:avLst/>
            </a:prstGeom>
            <a:solidFill>
              <a:srgbClr val="51C3CA"/>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smtClean="0">
                <a:ln>
                  <a:noFill/>
                </a:ln>
                <a:solidFill>
                  <a:prstClr val="white"/>
                </a:solidFill>
                <a:effectLst/>
                <a:uLnTx/>
                <a:uFillTx/>
                <a:latin typeface="Open Sans Light"/>
                <a:ea typeface="+mn-ea"/>
                <a:cs typeface="+mn-cs"/>
              </a:endParaRPr>
            </a:p>
          </p:txBody>
        </p:sp>
        <p:sp>
          <p:nvSpPr>
            <p:cNvPr id="52" name="Freeform 13"/>
            <p:cNvSpPr>
              <a:spLocks/>
            </p:cNvSpPr>
            <p:nvPr/>
          </p:nvSpPr>
          <p:spPr bwMode="auto">
            <a:xfrm>
              <a:off x="6709217" y="4527690"/>
              <a:ext cx="386162" cy="336270"/>
            </a:xfrm>
            <a:custGeom>
              <a:avLst/>
              <a:gdLst>
                <a:gd name="T0" fmla="*/ 326 w 577"/>
                <a:gd name="T1" fmla="*/ 502 h 502"/>
                <a:gd name="T2" fmla="*/ 299 w 577"/>
                <a:gd name="T3" fmla="*/ 491 h 502"/>
                <a:gd name="T4" fmla="*/ 299 w 577"/>
                <a:gd name="T5" fmla="*/ 436 h 502"/>
                <a:gd name="T6" fmla="*/ 445 w 577"/>
                <a:gd name="T7" fmla="*/ 289 h 502"/>
                <a:gd name="T8" fmla="*/ 39 w 577"/>
                <a:gd name="T9" fmla="*/ 289 h 502"/>
                <a:gd name="T10" fmla="*/ 0 w 577"/>
                <a:gd name="T11" fmla="*/ 251 h 502"/>
                <a:gd name="T12" fmla="*/ 39 w 577"/>
                <a:gd name="T13" fmla="*/ 212 h 502"/>
                <a:gd name="T14" fmla="*/ 445 w 577"/>
                <a:gd name="T15" fmla="*/ 212 h 502"/>
                <a:gd name="T16" fmla="*/ 299 w 577"/>
                <a:gd name="T17" fmla="*/ 65 h 502"/>
                <a:gd name="T18" fmla="*/ 299 w 577"/>
                <a:gd name="T19" fmla="*/ 11 h 502"/>
                <a:gd name="T20" fmla="*/ 326 w 577"/>
                <a:gd name="T21" fmla="*/ 0 h 502"/>
                <a:gd name="T22" fmla="*/ 353 w 577"/>
                <a:gd name="T23" fmla="*/ 11 h 502"/>
                <a:gd name="T24" fmla="*/ 566 w 577"/>
                <a:gd name="T25" fmla="*/ 224 h 502"/>
                <a:gd name="T26" fmla="*/ 571 w 577"/>
                <a:gd name="T27" fmla="*/ 229 h 502"/>
                <a:gd name="T28" fmla="*/ 571 w 577"/>
                <a:gd name="T29" fmla="*/ 230 h 502"/>
                <a:gd name="T30" fmla="*/ 572 w 577"/>
                <a:gd name="T31" fmla="*/ 231 h 502"/>
                <a:gd name="T32" fmla="*/ 574 w 577"/>
                <a:gd name="T33" fmla="*/ 236 h 502"/>
                <a:gd name="T34" fmla="*/ 575 w 577"/>
                <a:gd name="T35" fmla="*/ 238 h 502"/>
                <a:gd name="T36" fmla="*/ 576 w 577"/>
                <a:gd name="T37" fmla="*/ 243 h 502"/>
                <a:gd name="T38" fmla="*/ 577 w 577"/>
                <a:gd name="T39" fmla="*/ 251 h 502"/>
                <a:gd name="T40" fmla="*/ 576 w 577"/>
                <a:gd name="T41" fmla="*/ 258 h 502"/>
                <a:gd name="T42" fmla="*/ 575 w 577"/>
                <a:gd name="T43" fmla="*/ 263 h 502"/>
                <a:gd name="T44" fmla="*/ 574 w 577"/>
                <a:gd name="T45" fmla="*/ 266 h 502"/>
                <a:gd name="T46" fmla="*/ 572 w 577"/>
                <a:gd name="T47" fmla="*/ 271 h 502"/>
                <a:gd name="T48" fmla="*/ 571 w 577"/>
                <a:gd name="T49" fmla="*/ 272 h 502"/>
                <a:gd name="T50" fmla="*/ 566 w 577"/>
                <a:gd name="T51" fmla="*/ 278 h 502"/>
                <a:gd name="T52" fmla="*/ 353 w 577"/>
                <a:gd name="T53" fmla="*/ 491 h 502"/>
                <a:gd name="T54" fmla="*/ 326 w 577"/>
                <a:gd name="T55"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7" h="502">
                  <a:moveTo>
                    <a:pt x="326" y="502"/>
                  </a:moveTo>
                  <a:cubicBezTo>
                    <a:pt x="316" y="502"/>
                    <a:pt x="306" y="498"/>
                    <a:pt x="299" y="491"/>
                  </a:cubicBezTo>
                  <a:cubicBezTo>
                    <a:pt x="284" y="476"/>
                    <a:pt x="284" y="451"/>
                    <a:pt x="299" y="436"/>
                  </a:cubicBezTo>
                  <a:cubicBezTo>
                    <a:pt x="445" y="289"/>
                    <a:pt x="445" y="289"/>
                    <a:pt x="445" y="289"/>
                  </a:cubicBezTo>
                  <a:cubicBezTo>
                    <a:pt x="39" y="289"/>
                    <a:pt x="39" y="289"/>
                    <a:pt x="39" y="289"/>
                  </a:cubicBezTo>
                  <a:cubicBezTo>
                    <a:pt x="17" y="289"/>
                    <a:pt x="0" y="272"/>
                    <a:pt x="0" y="251"/>
                  </a:cubicBezTo>
                  <a:cubicBezTo>
                    <a:pt x="0" y="230"/>
                    <a:pt x="17" y="212"/>
                    <a:pt x="39" y="212"/>
                  </a:cubicBezTo>
                  <a:cubicBezTo>
                    <a:pt x="445" y="212"/>
                    <a:pt x="445" y="212"/>
                    <a:pt x="445" y="212"/>
                  </a:cubicBezTo>
                  <a:cubicBezTo>
                    <a:pt x="299" y="65"/>
                    <a:pt x="299" y="65"/>
                    <a:pt x="299" y="65"/>
                  </a:cubicBezTo>
                  <a:cubicBezTo>
                    <a:pt x="284" y="50"/>
                    <a:pt x="284" y="26"/>
                    <a:pt x="299" y="11"/>
                  </a:cubicBezTo>
                  <a:cubicBezTo>
                    <a:pt x="306" y="4"/>
                    <a:pt x="316" y="0"/>
                    <a:pt x="326" y="0"/>
                  </a:cubicBezTo>
                  <a:cubicBezTo>
                    <a:pt x="336" y="0"/>
                    <a:pt x="346" y="4"/>
                    <a:pt x="353" y="11"/>
                  </a:cubicBezTo>
                  <a:cubicBezTo>
                    <a:pt x="566" y="224"/>
                    <a:pt x="566" y="224"/>
                    <a:pt x="566" y="224"/>
                  </a:cubicBezTo>
                  <a:cubicBezTo>
                    <a:pt x="568" y="225"/>
                    <a:pt x="569" y="227"/>
                    <a:pt x="571" y="229"/>
                  </a:cubicBezTo>
                  <a:cubicBezTo>
                    <a:pt x="571" y="230"/>
                    <a:pt x="571" y="230"/>
                    <a:pt x="571" y="230"/>
                  </a:cubicBezTo>
                  <a:cubicBezTo>
                    <a:pt x="572" y="231"/>
                    <a:pt x="572" y="231"/>
                    <a:pt x="572" y="231"/>
                  </a:cubicBezTo>
                  <a:cubicBezTo>
                    <a:pt x="572" y="232"/>
                    <a:pt x="573" y="234"/>
                    <a:pt x="574" y="236"/>
                  </a:cubicBezTo>
                  <a:cubicBezTo>
                    <a:pt x="574" y="237"/>
                    <a:pt x="575" y="238"/>
                    <a:pt x="575" y="238"/>
                  </a:cubicBezTo>
                  <a:cubicBezTo>
                    <a:pt x="575" y="240"/>
                    <a:pt x="576" y="241"/>
                    <a:pt x="576" y="243"/>
                  </a:cubicBezTo>
                  <a:cubicBezTo>
                    <a:pt x="577" y="246"/>
                    <a:pt x="577" y="248"/>
                    <a:pt x="577" y="251"/>
                  </a:cubicBezTo>
                  <a:cubicBezTo>
                    <a:pt x="577" y="253"/>
                    <a:pt x="577" y="256"/>
                    <a:pt x="576" y="258"/>
                  </a:cubicBezTo>
                  <a:cubicBezTo>
                    <a:pt x="576" y="260"/>
                    <a:pt x="575" y="262"/>
                    <a:pt x="575" y="263"/>
                  </a:cubicBezTo>
                  <a:cubicBezTo>
                    <a:pt x="575" y="264"/>
                    <a:pt x="575" y="265"/>
                    <a:pt x="574" y="266"/>
                  </a:cubicBezTo>
                  <a:cubicBezTo>
                    <a:pt x="573" y="267"/>
                    <a:pt x="573" y="269"/>
                    <a:pt x="572" y="271"/>
                  </a:cubicBezTo>
                  <a:cubicBezTo>
                    <a:pt x="571" y="271"/>
                    <a:pt x="571" y="272"/>
                    <a:pt x="571" y="272"/>
                  </a:cubicBezTo>
                  <a:cubicBezTo>
                    <a:pt x="569" y="274"/>
                    <a:pt x="568" y="276"/>
                    <a:pt x="566" y="278"/>
                  </a:cubicBezTo>
                  <a:cubicBezTo>
                    <a:pt x="353" y="491"/>
                    <a:pt x="353" y="491"/>
                    <a:pt x="353" y="491"/>
                  </a:cubicBezTo>
                  <a:cubicBezTo>
                    <a:pt x="346" y="498"/>
                    <a:pt x="336" y="502"/>
                    <a:pt x="326" y="5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smtClean="0">
                <a:ln>
                  <a:noFill/>
                </a:ln>
                <a:solidFill>
                  <a:srgbClr val="57565A"/>
                </a:solidFill>
                <a:effectLst/>
                <a:uLnTx/>
                <a:uFillTx/>
                <a:latin typeface="Open Sans Light"/>
              </a:endParaRPr>
            </a:p>
          </p:txBody>
        </p:sp>
      </p:grpSp>
      <p:pic>
        <p:nvPicPr>
          <p:cNvPr id="53" name="Picture 52"/>
          <p:cNvPicPr>
            <a:picLocks noChangeAspect="1"/>
          </p:cNvPicPr>
          <p:nvPr/>
        </p:nvPicPr>
        <p:blipFill>
          <a:blip r:embed="rId3"/>
          <a:stretch>
            <a:fillRect/>
          </a:stretch>
        </p:blipFill>
        <p:spPr>
          <a:xfrm>
            <a:off x="8489833" y="2155830"/>
            <a:ext cx="600923" cy="620627"/>
          </a:xfrm>
          <a:prstGeom prst="rect">
            <a:avLst/>
          </a:prstGeom>
        </p:spPr>
      </p:pic>
      <p:grpSp>
        <p:nvGrpSpPr>
          <p:cNvPr id="54" name="Group 53"/>
          <p:cNvGrpSpPr/>
          <p:nvPr/>
        </p:nvGrpSpPr>
        <p:grpSpPr>
          <a:xfrm>
            <a:off x="3088349" y="5270781"/>
            <a:ext cx="414456" cy="414453"/>
            <a:chOff x="6564979" y="4358506"/>
            <a:chExt cx="674638" cy="674638"/>
          </a:xfrm>
        </p:grpSpPr>
        <p:sp>
          <p:nvSpPr>
            <p:cNvPr id="55" name="Oval 54"/>
            <p:cNvSpPr/>
            <p:nvPr/>
          </p:nvSpPr>
          <p:spPr>
            <a:xfrm>
              <a:off x="6564979" y="4358506"/>
              <a:ext cx="674638" cy="674638"/>
            </a:xfrm>
            <a:prstGeom prst="ellipse">
              <a:avLst/>
            </a:prstGeom>
            <a:solidFill>
              <a:srgbClr val="1AA5BD"/>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smtClean="0">
                <a:ln>
                  <a:noFill/>
                </a:ln>
                <a:solidFill>
                  <a:prstClr val="white"/>
                </a:solidFill>
                <a:effectLst/>
                <a:uLnTx/>
                <a:uFillTx/>
                <a:latin typeface="Open Sans Light"/>
                <a:ea typeface="+mn-ea"/>
                <a:cs typeface="+mn-cs"/>
              </a:endParaRPr>
            </a:p>
          </p:txBody>
        </p:sp>
        <p:sp>
          <p:nvSpPr>
            <p:cNvPr id="56" name="Freeform 13"/>
            <p:cNvSpPr>
              <a:spLocks/>
            </p:cNvSpPr>
            <p:nvPr/>
          </p:nvSpPr>
          <p:spPr bwMode="auto">
            <a:xfrm>
              <a:off x="6709217" y="4527690"/>
              <a:ext cx="386162" cy="336270"/>
            </a:xfrm>
            <a:custGeom>
              <a:avLst/>
              <a:gdLst>
                <a:gd name="T0" fmla="*/ 326 w 577"/>
                <a:gd name="T1" fmla="*/ 502 h 502"/>
                <a:gd name="T2" fmla="*/ 299 w 577"/>
                <a:gd name="T3" fmla="*/ 491 h 502"/>
                <a:gd name="T4" fmla="*/ 299 w 577"/>
                <a:gd name="T5" fmla="*/ 436 h 502"/>
                <a:gd name="T6" fmla="*/ 445 w 577"/>
                <a:gd name="T7" fmla="*/ 289 h 502"/>
                <a:gd name="T8" fmla="*/ 39 w 577"/>
                <a:gd name="T9" fmla="*/ 289 h 502"/>
                <a:gd name="T10" fmla="*/ 0 w 577"/>
                <a:gd name="T11" fmla="*/ 251 h 502"/>
                <a:gd name="T12" fmla="*/ 39 w 577"/>
                <a:gd name="T13" fmla="*/ 212 h 502"/>
                <a:gd name="T14" fmla="*/ 445 w 577"/>
                <a:gd name="T15" fmla="*/ 212 h 502"/>
                <a:gd name="T16" fmla="*/ 299 w 577"/>
                <a:gd name="T17" fmla="*/ 65 h 502"/>
                <a:gd name="T18" fmla="*/ 299 w 577"/>
                <a:gd name="T19" fmla="*/ 11 h 502"/>
                <a:gd name="T20" fmla="*/ 326 w 577"/>
                <a:gd name="T21" fmla="*/ 0 h 502"/>
                <a:gd name="T22" fmla="*/ 353 w 577"/>
                <a:gd name="T23" fmla="*/ 11 h 502"/>
                <a:gd name="T24" fmla="*/ 566 w 577"/>
                <a:gd name="T25" fmla="*/ 224 h 502"/>
                <a:gd name="T26" fmla="*/ 571 w 577"/>
                <a:gd name="T27" fmla="*/ 229 h 502"/>
                <a:gd name="T28" fmla="*/ 571 w 577"/>
                <a:gd name="T29" fmla="*/ 230 h 502"/>
                <a:gd name="T30" fmla="*/ 572 w 577"/>
                <a:gd name="T31" fmla="*/ 231 h 502"/>
                <a:gd name="T32" fmla="*/ 574 w 577"/>
                <a:gd name="T33" fmla="*/ 236 h 502"/>
                <a:gd name="T34" fmla="*/ 575 w 577"/>
                <a:gd name="T35" fmla="*/ 238 h 502"/>
                <a:gd name="T36" fmla="*/ 576 w 577"/>
                <a:gd name="T37" fmla="*/ 243 h 502"/>
                <a:gd name="T38" fmla="*/ 577 w 577"/>
                <a:gd name="T39" fmla="*/ 251 h 502"/>
                <a:gd name="T40" fmla="*/ 576 w 577"/>
                <a:gd name="T41" fmla="*/ 258 h 502"/>
                <a:gd name="T42" fmla="*/ 575 w 577"/>
                <a:gd name="T43" fmla="*/ 263 h 502"/>
                <a:gd name="T44" fmla="*/ 574 w 577"/>
                <a:gd name="T45" fmla="*/ 266 h 502"/>
                <a:gd name="T46" fmla="*/ 572 w 577"/>
                <a:gd name="T47" fmla="*/ 271 h 502"/>
                <a:gd name="T48" fmla="*/ 571 w 577"/>
                <a:gd name="T49" fmla="*/ 272 h 502"/>
                <a:gd name="T50" fmla="*/ 566 w 577"/>
                <a:gd name="T51" fmla="*/ 278 h 502"/>
                <a:gd name="T52" fmla="*/ 353 w 577"/>
                <a:gd name="T53" fmla="*/ 491 h 502"/>
                <a:gd name="T54" fmla="*/ 326 w 577"/>
                <a:gd name="T55"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7" h="502">
                  <a:moveTo>
                    <a:pt x="326" y="502"/>
                  </a:moveTo>
                  <a:cubicBezTo>
                    <a:pt x="316" y="502"/>
                    <a:pt x="306" y="498"/>
                    <a:pt x="299" y="491"/>
                  </a:cubicBezTo>
                  <a:cubicBezTo>
                    <a:pt x="284" y="476"/>
                    <a:pt x="284" y="451"/>
                    <a:pt x="299" y="436"/>
                  </a:cubicBezTo>
                  <a:cubicBezTo>
                    <a:pt x="445" y="289"/>
                    <a:pt x="445" y="289"/>
                    <a:pt x="445" y="289"/>
                  </a:cubicBezTo>
                  <a:cubicBezTo>
                    <a:pt x="39" y="289"/>
                    <a:pt x="39" y="289"/>
                    <a:pt x="39" y="289"/>
                  </a:cubicBezTo>
                  <a:cubicBezTo>
                    <a:pt x="17" y="289"/>
                    <a:pt x="0" y="272"/>
                    <a:pt x="0" y="251"/>
                  </a:cubicBezTo>
                  <a:cubicBezTo>
                    <a:pt x="0" y="230"/>
                    <a:pt x="17" y="212"/>
                    <a:pt x="39" y="212"/>
                  </a:cubicBezTo>
                  <a:cubicBezTo>
                    <a:pt x="445" y="212"/>
                    <a:pt x="445" y="212"/>
                    <a:pt x="445" y="212"/>
                  </a:cubicBezTo>
                  <a:cubicBezTo>
                    <a:pt x="299" y="65"/>
                    <a:pt x="299" y="65"/>
                    <a:pt x="299" y="65"/>
                  </a:cubicBezTo>
                  <a:cubicBezTo>
                    <a:pt x="284" y="50"/>
                    <a:pt x="284" y="26"/>
                    <a:pt x="299" y="11"/>
                  </a:cubicBezTo>
                  <a:cubicBezTo>
                    <a:pt x="306" y="4"/>
                    <a:pt x="316" y="0"/>
                    <a:pt x="326" y="0"/>
                  </a:cubicBezTo>
                  <a:cubicBezTo>
                    <a:pt x="336" y="0"/>
                    <a:pt x="346" y="4"/>
                    <a:pt x="353" y="11"/>
                  </a:cubicBezTo>
                  <a:cubicBezTo>
                    <a:pt x="566" y="224"/>
                    <a:pt x="566" y="224"/>
                    <a:pt x="566" y="224"/>
                  </a:cubicBezTo>
                  <a:cubicBezTo>
                    <a:pt x="568" y="225"/>
                    <a:pt x="569" y="227"/>
                    <a:pt x="571" y="229"/>
                  </a:cubicBezTo>
                  <a:cubicBezTo>
                    <a:pt x="571" y="230"/>
                    <a:pt x="571" y="230"/>
                    <a:pt x="571" y="230"/>
                  </a:cubicBezTo>
                  <a:cubicBezTo>
                    <a:pt x="572" y="231"/>
                    <a:pt x="572" y="231"/>
                    <a:pt x="572" y="231"/>
                  </a:cubicBezTo>
                  <a:cubicBezTo>
                    <a:pt x="572" y="232"/>
                    <a:pt x="573" y="234"/>
                    <a:pt x="574" y="236"/>
                  </a:cubicBezTo>
                  <a:cubicBezTo>
                    <a:pt x="574" y="237"/>
                    <a:pt x="575" y="238"/>
                    <a:pt x="575" y="238"/>
                  </a:cubicBezTo>
                  <a:cubicBezTo>
                    <a:pt x="575" y="240"/>
                    <a:pt x="576" y="241"/>
                    <a:pt x="576" y="243"/>
                  </a:cubicBezTo>
                  <a:cubicBezTo>
                    <a:pt x="577" y="246"/>
                    <a:pt x="577" y="248"/>
                    <a:pt x="577" y="251"/>
                  </a:cubicBezTo>
                  <a:cubicBezTo>
                    <a:pt x="577" y="253"/>
                    <a:pt x="577" y="256"/>
                    <a:pt x="576" y="258"/>
                  </a:cubicBezTo>
                  <a:cubicBezTo>
                    <a:pt x="576" y="260"/>
                    <a:pt x="575" y="262"/>
                    <a:pt x="575" y="263"/>
                  </a:cubicBezTo>
                  <a:cubicBezTo>
                    <a:pt x="575" y="264"/>
                    <a:pt x="575" y="265"/>
                    <a:pt x="574" y="266"/>
                  </a:cubicBezTo>
                  <a:cubicBezTo>
                    <a:pt x="573" y="267"/>
                    <a:pt x="573" y="269"/>
                    <a:pt x="572" y="271"/>
                  </a:cubicBezTo>
                  <a:cubicBezTo>
                    <a:pt x="571" y="271"/>
                    <a:pt x="571" y="272"/>
                    <a:pt x="571" y="272"/>
                  </a:cubicBezTo>
                  <a:cubicBezTo>
                    <a:pt x="569" y="274"/>
                    <a:pt x="568" y="276"/>
                    <a:pt x="566" y="278"/>
                  </a:cubicBezTo>
                  <a:cubicBezTo>
                    <a:pt x="353" y="491"/>
                    <a:pt x="353" y="491"/>
                    <a:pt x="353" y="491"/>
                  </a:cubicBezTo>
                  <a:cubicBezTo>
                    <a:pt x="346" y="498"/>
                    <a:pt x="336" y="502"/>
                    <a:pt x="326" y="5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smtClean="0">
                <a:ln>
                  <a:noFill/>
                </a:ln>
                <a:solidFill>
                  <a:srgbClr val="57565A"/>
                </a:solidFill>
                <a:effectLst/>
                <a:uLnTx/>
                <a:uFillTx/>
                <a:latin typeface="Open Sans Light"/>
              </a:endParaRPr>
            </a:p>
          </p:txBody>
        </p:sp>
      </p:grpSp>
      <p:grpSp>
        <p:nvGrpSpPr>
          <p:cNvPr id="57" name="Group 56"/>
          <p:cNvGrpSpPr/>
          <p:nvPr/>
        </p:nvGrpSpPr>
        <p:grpSpPr>
          <a:xfrm>
            <a:off x="6057597" y="5466688"/>
            <a:ext cx="414456" cy="414453"/>
            <a:chOff x="6564979" y="4358506"/>
            <a:chExt cx="674638" cy="674638"/>
          </a:xfrm>
        </p:grpSpPr>
        <p:sp>
          <p:nvSpPr>
            <p:cNvPr id="58" name="Oval 57"/>
            <p:cNvSpPr/>
            <p:nvPr/>
          </p:nvSpPr>
          <p:spPr>
            <a:xfrm>
              <a:off x="6564979" y="4358506"/>
              <a:ext cx="674638" cy="674638"/>
            </a:xfrm>
            <a:prstGeom prst="ellipse">
              <a:avLst/>
            </a:prstGeom>
            <a:solidFill>
              <a:srgbClr val="0086AC"/>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smtClean="0">
                <a:ln>
                  <a:noFill/>
                </a:ln>
                <a:solidFill>
                  <a:prstClr val="white"/>
                </a:solidFill>
                <a:effectLst/>
                <a:uLnTx/>
                <a:uFillTx/>
                <a:latin typeface="Open Sans Light"/>
                <a:ea typeface="+mn-ea"/>
                <a:cs typeface="+mn-cs"/>
              </a:endParaRPr>
            </a:p>
          </p:txBody>
        </p:sp>
        <p:sp>
          <p:nvSpPr>
            <p:cNvPr id="59" name="Freeform 13"/>
            <p:cNvSpPr>
              <a:spLocks/>
            </p:cNvSpPr>
            <p:nvPr/>
          </p:nvSpPr>
          <p:spPr bwMode="auto">
            <a:xfrm>
              <a:off x="6709217" y="4527690"/>
              <a:ext cx="386162" cy="336270"/>
            </a:xfrm>
            <a:custGeom>
              <a:avLst/>
              <a:gdLst>
                <a:gd name="T0" fmla="*/ 326 w 577"/>
                <a:gd name="T1" fmla="*/ 502 h 502"/>
                <a:gd name="T2" fmla="*/ 299 w 577"/>
                <a:gd name="T3" fmla="*/ 491 h 502"/>
                <a:gd name="T4" fmla="*/ 299 w 577"/>
                <a:gd name="T5" fmla="*/ 436 h 502"/>
                <a:gd name="T6" fmla="*/ 445 w 577"/>
                <a:gd name="T7" fmla="*/ 289 h 502"/>
                <a:gd name="T8" fmla="*/ 39 w 577"/>
                <a:gd name="T9" fmla="*/ 289 h 502"/>
                <a:gd name="T10" fmla="*/ 0 w 577"/>
                <a:gd name="T11" fmla="*/ 251 h 502"/>
                <a:gd name="T12" fmla="*/ 39 w 577"/>
                <a:gd name="T13" fmla="*/ 212 h 502"/>
                <a:gd name="T14" fmla="*/ 445 w 577"/>
                <a:gd name="T15" fmla="*/ 212 h 502"/>
                <a:gd name="T16" fmla="*/ 299 w 577"/>
                <a:gd name="T17" fmla="*/ 65 h 502"/>
                <a:gd name="T18" fmla="*/ 299 w 577"/>
                <a:gd name="T19" fmla="*/ 11 h 502"/>
                <a:gd name="T20" fmla="*/ 326 w 577"/>
                <a:gd name="T21" fmla="*/ 0 h 502"/>
                <a:gd name="T22" fmla="*/ 353 w 577"/>
                <a:gd name="T23" fmla="*/ 11 h 502"/>
                <a:gd name="T24" fmla="*/ 566 w 577"/>
                <a:gd name="T25" fmla="*/ 224 h 502"/>
                <a:gd name="T26" fmla="*/ 571 w 577"/>
                <a:gd name="T27" fmla="*/ 229 h 502"/>
                <a:gd name="T28" fmla="*/ 571 w 577"/>
                <a:gd name="T29" fmla="*/ 230 h 502"/>
                <a:gd name="T30" fmla="*/ 572 w 577"/>
                <a:gd name="T31" fmla="*/ 231 h 502"/>
                <a:gd name="T32" fmla="*/ 574 w 577"/>
                <a:gd name="T33" fmla="*/ 236 h 502"/>
                <a:gd name="T34" fmla="*/ 575 w 577"/>
                <a:gd name="T35" fmla="*/ 238 h 502"/>
                <a:gd name="T36" fmla="*/ 576 w 577"/>
                <a:gd name="T37" fmla="*/ 243 h 502"/>
                <a:gd name="T38" fmla="*/ 577 w 577"/>
                <a:gd name="T39" fmla="*/ 251 h 502"/>
                <a:gd name="T40" fmla="*/ 576 w 577"/>
                <a:gd name="T41" fmla="*/ 258 h 502"/>
                <a:gd name="T42" fmla="*/ 575 w 577"/>
                <a:gd name="T43" fmla="*/ 263 h 502"/>
                <a:gd name="T44" fmla="*/ 574 w 577"/>
                <a:gd name="T45" fmla="*/ 266 h 502"/>
                <a:gd name="T46" fmla="*/ 572 w 577"/>
                <a:gd name="T47" fmla="*/ 271 h 502"/>
                <a:gd name="T48" fmla="*/ 571 w 577"/>
                <a:gd name="T49" fmla="*/ 272 h 502"/>
                <a:gd name="T50" fmla="*/ 566 w 577"/>
                <a:gd name="T51" fmla="*/ 278 h 502"/>
                <a:gd name="T52" fmla="*/ 353 w 577"/>
                <a:gd name="T53" fmla="*/ 491 h 502"/>
                <a:gd name="T54" fmla="*/ 326 w 577"/>
                <a:gd name="T55"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7" h="502">
                  <a:moveTo>
                    <a:pt x="326" y="502"/>
                  </a:moveTo>
                  <a:cubicBezTo>
                    <a:pt x="316" y="502"/>
                    <a:pt x="306" y="498"/>
                    <a:pt x="299" y="491"/>
                  </a:cubicBezTo>
                  <a:cubicBezTo>
                    <a:pt x="284" y="476"/>
                    <a:pt x="284" y="451"/>
                    <a:pt x="299" y="436"/>
                  </a:cubicBezTo>
                  <a:cubicBezTo>
                    <a:pt x="445" y="289"/>
                    <a:pt x="445" y="289"/>
                    <a:pt x="445" y="289"/>
                  </a:cubicBezTo>
                  <a:cubicBezTo>
                    <a:pt x="39" y="289"/>
                    <a:pt x="39" y="289"/>
                    <a:pt x="39" y="289"/>
                  </a:cubicBezTo>
                  <a:cubicBezTo>
                    <a:pt x="17" y="289"/>
                    <a:pt x="0" y="272"/>
                    <a:pt x="0" y="251"/>
                  </a:cubicBezTo>
                  <a:cubicBezTo>
                    <a:pt x="0" y="230"/>
                    <a:pt x="17" y="212"/>
                    <a:pt x="39" y="212"/>
                  </a:cubicBezTo>
                  <a:cubicBezTo>
                    <a:pt x="445" y="212"/>
                    <a:pt x="445" y="212"/>
                    <a:pt x="445" y="212"/>
                  </a:cubicBezTo>
                  <a:cubicBezTo>
                    <a:pt x="299" y="65"/>
                    <a:pt x="299" y="65"/>
                    <a:pt x="299" y="65"/>
                  </a:cubicBezTo>
                  <a:cubicBezTo>
                    <a:pt x="284" y="50"/>
                    <a:pt x="284" y="26"/>
                    <a:pt x="299" y="11"/>
                  </a:cubicBezTo>
                  <a:cubicBezTo>
                    <a:pt x="306" y="4"/>
                    <a:pt x="316" y="0"/>
                    <a:pt x="326" y="0"/>
                  </a:cubicBezTo>
                  <a:cubicBezTo>
                    <a:pt x="336" y="0"/>
                    <a:pt x="346" y="4"/>
                    <a:pt x="353" y="11"/>
                  </a:cubicBezTo>
                  <a:cubicBezTo>
                    <a:pt x="566" y="224"/>
                    <a:pt x="566" y="224"/>
                    <a:pt x="566" y="224"/>
                  </a:cubicBezTo>
                  <a:cubicBezTo>
                    <a:pt x="568" y="225"/>
                    <a:pt x="569" y="227"/>
                    <a:pt x="571" y="229"/>
                  </a:cubicBezTo>
                  <a:cubicBezTo>
                    <a:pt x="571" y="230"/>
                    <a:pt x="571" y="230"/>
                    <a:pt x="571" y="230"/>
                  </a:cubicBezTo>
                  <a:cubicBezTo>
                    <a:pt x="572" y="231"/>
                    <a:pt x="572" y="231"/>
                    <a:pt x="572" y="231"/>
                  </a:cubicBezTo>
                  <a:cubicBezTo>
                    <a:pt x="572" y="232"/>
                    <a:pt x="573" y="234"/>
                    <a:pt x="574" y="236"/>
                  </a:cubicBezTo>
                  <a:cubicBezTo>
                    <a:pt x="574" y="237"/>
                    <a:pt x="575" y="238"/>
                    <a:pt x="575" y="238"/>
                  </a:cubicBezTo>
                  <a:cubicBezTo>
                    <a:pt x="575" y="240"/>
                    <a:pt x="576" y="241"/>
                    <a:pt x="576" y="243"/>
                  </a:cubicBezTo>
                  <a:cubicBezTo>
                    <a:pt x="577" y="246"/>
                    <a:pt x="577" y="248"/>
                    <a:pt x="577" y="251"/>
                  </a:cubicBezTo>
                  <a:cubicBezTo>
                    <a:pt x="577" y="253"/>
                    <a:pt x="577" y="256"/>
                    <a:pt x="576" y="258"/>
                  </a:cubicBezTo>
                  <a:cubicBezTo>
                    <a:pt x="576" y="260"/>
                    <a:pt x="575" y="262"/>
                    <a:pt x="575" y="263"/>
                  </a:cubicBezTo>
                  <a:cubicBezTo>
                    <a:pt x="575" y="264"/>
                    <a:pt x="575" y="265"/>
                    <a:pt x="574" y="266"/>
                  </a:cubicBezTo>
                  <a:cubicBezTo>
                    <a:pt x="573" y="267"/>
                    <a:pt x="573" y="269"/>
                    <a:pt x="572" y="271"/>
                  </a:cubicBezTo>
                  <a:cubicBezTo>
                    <a:pt x="571" y="271"/>
                    <a:pt x="571" y="272"/>
                    <a:pt x="571" y="272"/>
                  </a:cubicBezTo>
                  <a:cubicBezTo>
                    <a:pt x="569" y="274"/>
                    <a:pt x="568" y="276"/>
                    <a:pt x="566" y="278"/>
                  </a:cubicBezTo>
                  <a:cubicBezTo>
                    <a:pt x="353" y="491"/>
                    <a:pt x="353" y="491"/>
                    <a:pt x="353" y="491"/>
                  </a:cubicBezTo>
                  <a:cubicBezTo>
                    <a:pt x="346" y="498"/>
                    <a:pt x="336" y="502"/>
                    <a:pt x="326" y="5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smtClean="0">
                <a:ln>
                  <a:noFill/>
                </a:ln>
                <a:solidFill>
                  <a:srgbClr val="57565A"/>
                </a:solidFill>
                <a:effectLst/>
                <a:uLnTx/>
                <a:uFillTx/>
                <a:latin typeface="Open Sans Light"/>
              </a:endParaRPr>
            </a:p>
          </p:txBody>
        </p:sp>
      </p:grpSp>
      <p:grpSp>
        <p:nvGrpSpPr>
          <p:cNvPr id="60" name="Group 59"/>
          <p:cNvGrpSpPr/>
          <p:nvPr/>
        </p:nvGrpSpPr>
        <p:grpSpPr>
          <a:xfrm>
            <a:off x="9076548" y="6273894"/>
            <a:ext cx="414456" cy="414453"/>
            <a:chOff x="6564979" y="4358506"/>
            <a:chExt cx="674638" cy="674638"/>
          </a:xfrm>
        </p:grpSpPr>
        <p:sp>
          <p:nvSpPr>
            <p:cNvPr id="61" name="Oval 60"/>
            <p:cNvSpPr/>
            <p:nvPr/>
          </p:nvSpPr>
          <p:spPr>
            <a:xfrm>
              <a:off x="6564979" y="4358506"/>
              <a:ext cx="674638" cy="674638"/>
            </a:xfrm>
            <a:prstGeom prst="ellipse">
              <a:avLst/>
            </a:prstGeom>
            <a:solidFill>
              <a:srgbClr val="1C5686"/>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smtClean="0">
                <a:ln>
                  <a:noFill/>
                </a:ln>
                <a:solidFill>
                  <a:prstClr val="white"/>
                </a:solidFill>
                <a:effectLst/>
                <a:uLnTx/>
                <a:uFillTx/>
                <a:latin typeface="Open Sans Light"/>
                <a:ea typeface="+mn-ea"/>
                <a:cs typeface="+mn-cs"/>
              </a:endParaRPr>
            </a:p>
          </p:txBody>
        </p:sp>
        <p:sp>
          <p:nvSpPr>
            <p:cNvPr id="62" name="Freeform 13"/>
            <p:cNvSpPr>
              <a:spLocks/>
            </p:cNvSpPr>
            <p:nvPr/>
          </p:nvSpPr>
          <p:spPr bwMode="auto">
            <a:xfrm>
              <a:off x="6709217" y="4527690"/>
              <a:ext cx="386162" cy="336270"/>
            </a:xfrm>
            <a:custGeom>
              <a:avLst/>
              <a:gdLst>
                <a:gd name="T0" fmla="*/ 326 w 577"/>
                <a:gd name="T1" fmla="*/ 502 h 502"/>
                <a:gd name="T2" fmla="*/ 299 w 577"/>
                <a:gd name="T3" fmla="*/ 491 h 502"/>
                <a:gd name="T4" fmla="*/ 299 w 577"/>
                <a:gd name="T5" fmla="*/ 436 h 502"/>
                <a:gd name="T6" fmla="*/ 445 w 577"/>
                <a:gd name="T7" fmla="*/ 289 h 502"/>
                <a:gd name="T8" fmla="*/ 39 w 577"/>
                <a:gd name="T9" fmla="*/ 289 h 502"/>
                <a:gd name="T10" fmla="*/ 0 w 577"/>
                <a:gd name="T11" fmla="*/ 251 h 502"/>
                <a:gd name="T12" fmla="*/ 39 w 577"/>
                <a:gd name="T13" fmla="*/ 212 h 502"/>
                <a:gd name="T14" fmla="*/ 445 w 577"/>
                <a:gd name="T15" fmla="*/ 212 h 502"/>
                <a:gd name="T16" fmla="*/ 299 w 577"/>
                <a:gd name="T17" fmla="*/ 65 h 502"/>
                <a:gd name="T18" fmla="*/ 299 w 577"/>
                <a:gd name="T19" fmla="*/ 11 h 502"/>
                <a:gd name="T20" fmla="*/ 326 w 577"/>
                <a:gd name="T21" fmla="*/ 0 h 502"/>
                <a:gd name="T22" fmla="*/ 353 w 577"/>
                <a:gd name="T23" fmla="*/ 11 h 502"/>
                <a:gd name="T24" fmla="*/ 566 w 577"/>
                <a:gd name="T25" fmla="*/ 224 h 502"/>
                <a:gd name="T26" fmla="*/ 571 w 577"/>
                <a:gd name="T27" fmla="*/ 229 h 502"/>
                <a:gd name="T28" fmla="*/ 571 w 577"/>
                <a:gd name="T29" fmla="*/ 230 h 502"/>
                <a:gd name="T30" fmla="*/ 572 w 577"/>
                <a:gd name="T31" fmla="*/ 231 h 502"/>
                <a:gd name="T32" fmla="*/ 574 w 577"/>
                <a:gd name="T33" fmla="*/ 236 h 502"/>
                <a:gd name="T34" fmla="*/ 575 w 577"/>
                <a:gd name="T35" fmla="*/ 238 h 502"/>
                <a:gd name="T36" fmla="*/ 576 w 577"/>
                <a:gd name="T37" fmla="*/ 243 h 502"/>
                <a:gd name="T38" fmla="*/ 577 w 577"/>
                <a:gd name="T39" fmla="*/ 251 h 502"/>
                <a:gd name="T40" fmla="*/ 576 w 577"/>
                <a:gd name="T41" fmla="*/ 258 h 502"/>
                <a:gd name="T42" fmla="*/ 575 w 577"/>
                <a:gd name="T43" fmla="*/ 263 h 502"/>
                <a:gd name="T44" fmla="*/ 574 w 577"/>
                <a:gd name="T45" fmla="*/ 266 h 502"/>
                <a:gd name="T46" fmla="*/ 572 w 577"/>
                <a:gd name="T47" fmla="*/ 271 h 502"/>
                <a:gd name="T48" fmla="*/ 571 w 577"/>
                <a:gd name="T49" fmla="*/ 272 h 502"/>
                <a:gd name="T50" fmla="*/ 566 w 577"/>
                <a:gd name="T51" fmla="*/ 278 h 502"/>
                <a:gd name="T52" fmla="*/ 353 w 577"/>
                <a:gd name="T53" fmla="*/ 491 h 502"/>
                <a:gd name="T54" fmla="*/ 326 w 577"/>
                <a:gd name="T55"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7" h="502">
                  <a:moveTo>
                    <a:pt x="326" y="502"/>
                  </a:moveTo>
                  <a:cubicBezTo>
                    <a:pt x="316" y="502"/>
                    <a:pt x="306" y="498"/>
                    <a:pt x="299" y="491"/>
                  </a:cubicBezTo>
                  <a:cubicBezTo>
                    <a:pt x="284" y="476"/>
                    <a:pt x="284" y="451"/>
                    <a:pt x="299" y="436"/>
                  </a:cubicBezTo>
                  <a:cubicBezTo>
                    <a:pt x="445" y="289"/>
                    <a:pt x="445" y="289"/>
                    <a:pt x="445" y="289"/>
                  </a:cubicBezTo>
                  <a:cubicBezTo>
                    <a:pt x="39" y="289"/>
                    <a:pt x="39" y="289"/>
                    <a:pt x="39" y="289"/>
                  </a:cubicBezTo>
                  <a:cubicBezTo>
                    <a:pt x="17" y="289"/>
                    <a:pt x="0" y="272"/>
                    <a:pt x="0" y="251"/>
                  </a:cubicBezTo>
                  <a:cubicBezTo>
                    <a:pt x="0" y="230"/>
                    <a:pt x="17" y="212"/>
                    <a:pt x="39" y="212"/>
                  </a:cubicBezTo>
                  <a:cubicBezTo>
                    <a:pt x="445" y="212"/>
                    <a:pt x="445" y="212"/>
                    <a:pt x="445" y="212"/>
                  </a:cubicBezTo>
                  <a:cubicBezTo>
                    <a:pt x="299" y="65"/>
                    <a:pt x="299" y="65"/>
                    <a:pt x="299" y="65"/>
                  </a:cubicBezTo>
                  <a:cubicBezTo>
                    <a:pt x="284" y="50"/>
                    <a:pt x="284" y="26"/>
                    <a:pt x="299" y="11"/>
                  </a:cubicBezTo>
                  <a:cubicBezTo>
                    <a:pt x="306" y="4"/>
                    <a:pt x="316" y="0"/>
                    <a:pt x="326" y="0"/>
                  </a:cubicBezTo>
                  <a:cubicBezTo>
                    <a:pt x="336" y="0"/>
                    <a:pt x="346" y="4"/>
                    <a:pt x="353" y="11"/>
                  </a:cubicBezTo>
                  <a:cubicBezTo>
                    <a:pt x="566" y="224"/>
                    <a:pt x="566" y="224"/>
                    <a:pt x="566" y="224"/>
                  </a:cubicBezTo>
                  <a:cubicBezTo>
                    <a:pt x="568" y="225"/>
                    <a:pt x="569" y="227"/>
                    <a:pt x="571" y="229"/>
                  </a:cubicBezTo>
                  <a:cubicBezTo>
                    <a:pt x="571" y="230"/>
                    <a:pt x="571" y="230"/>
                    <a:pt x="571" y="230"/>
                  </a:cubicBezTo>
                  <a:cubicBezTo>
                    <a:pt x="572" y="231"/>
                    <a:pt x="572" y="231"/>
                    <a:pt x="572" y="231"/>
                  </a:cubicBezTo>
                  <a:cubicBezTo>
                    <a:pt x="572" y="232"/>
                    <a:pt x="573" y="234"/>
                    <a:pt x="574" y="236"/>
                  </a:cubicBezTo>
                  <a:cubicBezTo>
                    <a:pt x="574" y="237"/>
                    <a:pt x="575" y="238"/>
                    <a:pt x="575" y="238"/>
                  </a:cubicBezTo>
                  <a:cubicBezTo>
                    <a:pt x="575" y="240"/>
                    <a:pt x="576" y="241"/>
                    <a:pt x="576" y="243"/>
                  </a:cubicBezTo>
                  <a:cubicBezTo>
                    <a:pt x="577" y="246"/>
                    <a:pt x="577" y="248"/>
                    <a:pt x="577" y="251"/>
                  </a:cubicBezTo>
                  <a:cubicBezTo>
                    <a:pt x="577" y="253"/>
                    <a:pt x="577" y="256"/>
                    <a:pt x="576" y="258"/>
                  </a:cubicBezTo>
                  <a:cubicBezTo>
                    <a:pt x="576" y="260"/>
                    <a:pt x="575" y="262"/>
                    <a:pt x="575" y="263"/>
                  </a:cubicBezTo>
                  <a:cubicBezTo>
                    <a:pt x="575" y="264"/>
                    <a:pt x="575" y="265"/>
                    <a:pt x="574" y="266"/>
                  </a:cubicBezTo>
                  <a:cubicBezTo>
                    <a:pt x="573" y="267"/>
                    <a:pt x="573" y="269"/>
                    <a:pt x="572" y="271"/>
                  </a:cubicBezTo>
                  <a:cubicBezTo>
                    <a:pt x="571" y="271"/>
                    <a:pt x="571" y="272"/>
                    <a:pt x="571" y="272"/>
                  </a:cubicBezTo>
                  <a:cubicBezTo>
                    <a:pt x="569" y="274"/>
                    <a:pt x="568" y="276"/>
                    <a:pt x="566" y="278"/>
                  </a:cubicBezTo>
                  <a:cubicBezTo>
                    <a:pt x="353" y="491"/>
                    <a:pt x="353" y="491"/>
                    <a:pt x="353" y="491"/>
                  </a:cubicBezTo>
                  <a:cubicBezTo>
                    <a:pt x="346" y="498"/>
                    <a:pt x="336" y="502"/>
                    <a:pt x="326" y="5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smtClean="0">
                <a:ln>
                  <a:noFill/>
                </a:ln>
                <a:solidFill>
                  <a:srgbClr val="57565A"/>
                </a:solidFill>
                <a:effectLst/>
                <a:uLnTx/>
                <a:uFillTx/>
                <a:latin typeface="Open Sans Light"/>
              </a:endParaRPr>
            </a:p>
          </p:txBody>
        </p:sp>
      </p:grpSp>
      <p:pic>
        <p:nvPicPr>
          <p:cNvPr id="63" name="Picture 62"/>
          <p:cNvPicPr>
            <a:picLocks noChangeAspect="1"/>
          </p:cNvPicPr>
          <p:nvPr/>
        </p:nvPicPr>
        <p:blipFill>
          <a:blip r:embed="rId4"/>
          <a:stretch>
            <a:fillRect/>
          </a:stretch>
        </p:blipFill>
        <p:spPr>
          <a:xfrm>
            <a:off x="11404897" y="2299760"/>
            <a:ext cx="641268" cy="720600"/>
          </a:xfrm>
          <a:prstGeom prst="rect">
            <a:avLst/>
          </a:prstGeom>
        </p:spPr>
      </p:pic>
      <p:pic>
        <p:nvPicPr>
          <p:cNvPr id="64" name="Picture 63"/>
          <p:cNvPicPr>
            <a:picLocks noChangeAspect="1"/>
          </p:cNvPicPr>
          <p:nvPr/>
        </p:nvPicPr>
        <p:blipFill>
          <a:blip r:embed="rId5"/>
          <a:stretch>
            <a:fillRect/>
          </a:stretch>
        </p:blipFill>
        <p:spPr>
          <a:xfrm>
            <a:off x="5381669" y="1972968"/>
            <a:ext cx="650163" cy="653584"/>
          </a:xfrm>
          <a:prstGeom prst="rect">
            <a:avLst/>
          </a:prstGeom>
        </p:spPr>
      </p:pic>
      <p:pic>
        <p:nvPicPr>
          <p:cNvPr id="65" name="Picture 64"/>
          <p:cNvPicPr>
            <a:picLocks noChangeAspect="1"/>
          </p:cNvPicPr>
          <p:nvPr/>
        </p:nvPicPr>
        <p:blipFill>
          <a:blip r:embed="rId6"/>
          <a:stretch>
            <a:fillRect/>
          </a:stretch>
        </p:blipFill>
        <p:spPr>
          <a:xfrm>
            <a:off x="2527708" y="1862060"/>
            <a:ext cx="387200" cy="513040"/>
          </a:xfrm>
          <a:prstGeom prst="rect">
            <a:avLst/>
          </a:prstGeom>
        </p:spPr>
      </p:pic>
    </p:spTree>
    <p:extLst>
      <p:ext uri="{BB962C8B-B14F-4D97-AF65-F5344CB8AC3E}">
        <p14:creationId xmlns:p14="http://schemas.microsoft.com/office/powerpoint/2010/main" val="87539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200"/>
                                        <p:tgtEl>
                                          <p:spTgt spid="49"/>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200"/>
                                        <p:tgtEl>
                                          <p:spTgt spid="6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200"/>
                                        <p:tgtEl>
                                          <p:spTgt spid="4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200"/>
                                        <p:tgtEl>
                                          <p:spTgt spid="47"/>
                                        </p:tgtEl>
                                      </p:cBhvr>
                                    </p:animEffect>
                                  </p:childTnLst>
                                </p:cTn>
                              </p:par>
                              <p:par>
                                <p:cTn id="18" presetID="10" presetClass="entr" presetSubtype="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200"/>
                                        <p:tgtEl>
                                          <p:spTgt spid="50"/>
                                        </p:tgtEl>
                                      </p:cBhvr>
                                    </p:animEffect>
                                  </p:childTnLst>
                                </p:cTn>
                              </p:par>
                            </p:childTnLst>
                          </p:cTn>
                        </p:par>
                        <p:par>
                          <p:cTn id="21" fill="hold">
                            <p:stCondLst>
                              <p:cond delay="400"/>
                            </p:stCondLst>
                            <p:childTnLst>
                              <p:par>
                                <p:cTn id="22" presetID="22" presetClass="entr" presetSubtype="2" fill="hold" grpId="0"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right)">
                                      <p:cBhvr>
                                        <p:cTn id="24" dur="200"/>
                                        <p:tgtEl>
                                          <p:spTgt spid="48"/>
                                        </p:tgtEl>
                                      </p:cBhvr>
                                    </p:animEffect>
                                  </p:childTnLst>
                                </p:cTn>
                              </p:par>
                            </p:childTnLst>
                          </p:cTn>
                        </p:par>
                        <p:par>
                          <p:cTn id="25" fill="hold">
                            <p:stCondLst>
                              <p:cond delay="600"/>
                            </p:stCondLst>
                            <p:childTnLst>
                              <p:par>
                                <p:cTn id="26" presetID="22" presetClass="entr" presetSubtype="8" fill="hold" grpId="0"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left)">
                                      <p:cBhvr>
                                        <p:cTn id="28" dur="200"/>
                                        <p:tgtEl>
                                          <p:spTgt spid="44"/>
                                        </p:tgtEl>
                                      </p:cBhvr>
                                    </p:animEffect>
                                  </p:childTnLst>
                                </p:cTn>
                              </p:par>
                            </p:childTnLst>
                          </p:cTn>
                        </p:par>
                        <p:par>
                          <p:cTn id="29" fill="hold">
                            <p:stCondLst>
                              <p:cond delay="800"/>
                            </p:stCondLst>
                            <p:childTnLst>
                              <p:par>
                                <p:cTn id="30" presetID="10" presetClass="entr" presetSubtype="0" fill="hold" nodeType="after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200"/>
                                        <p:tgtEl>
                                          <p:spTgt spid="6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200"/>
                                        <p:tgtEl>
                                          <p:spTgt spid="4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200"/>
                                        <p:tgtEl>
                                          <p:spTgt spid="45"/>
                                        </p:tgtEl>
                                      </p:cBhvr>
                                    </p:animEffect>
                                  </p:childTnLst>
                                </p:cTn>
                              </p:par>
                              <p:par>
                                <p:cTn id="39" presetID="10"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200"/>
                                        <p:tgtEl>
                                          <p:spTgt spid="54"/>
                                        </p:tgtEl>
                                      </p:cBhvr>
                                    </p:animEffect>
                                  </p:childTnLst>
                                </p:cTn>
                              </p:par>
                            </p:childTnLst>
                          </p:cTn>
                        </p:par>
                        <p:par>
                          <p:cTn id="42" fill="hold">
                            <p:stCondLst>
                              <p:cond delay="1000"/>
                            </p:stCondLst>
                            <p:childTnLst>
                              <p:par>
                                <p:cTn id="43" presetID="22" presetClass="entr" presetSubtype="2" fill="hold" grpId="0"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right)">
                                      <p:cBhvr>
                                        <p:cTn id="45" dur="200"/>
                                        <p:tgtEl>
                                          <p:spTgt spid="42"/>
                                        </p:tgtEl>
                                      </p:cBhvr>
                                    </p:animEffect>
                                  </p:childTnLst>
                                </p:cTn>
                              </p:par>
                            </p:childTnLst>
                          </p:cTn>
                        </p:par>
                        <p:par>
                          <p:cTn id="46" fill="hold">
                            <p:stCondLst>
                              <p:cond delay="1200"/>
                            </p:stCondLst>
                            <p:childTnLst>
                              <p:par>
                                <p:cTn id="47" presetID="22" presetClass="entr" presetSubtype="8" fill="hold" grpId="0" nodeType="after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left)">
                                      <p:cBhvr>
                                        <p:cTn id="49" dur="200"/>
                                        <p:tgtEl>
                                          <p:spTgt spid="40"/>
                                        </p:tgtEl>
                                      </p:cBhvr>
                                    </p:animEffect>
                                  </p:childTnLst>
                                </p:cTn>
                              </p:par>
                            </p:childTnLst>
                          </p:cTn>
                        </p:par>
                        <p:par>
                          <p:cTn id="50" fill="hold">
                            <p:stCondLst>
                              <p:cond delay="1400"/>
                            </p:stCondLst>
                            <p:childTnLst>
                              <p:par>
                                <p:cTn id="51" presetID="10" presetClass="entr" presetSubtype="0" fill="hold" nodeType="after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200"/>
                                        <p:tgtEl>
                                          <p:spTgt spid="5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200"/>
                                        <p:tgtEl>
                                          <p:spTgt spid="3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200"/>
                                        <p:tgtEl>
                                          <p:spTgt spid="41"/>
                                        </p:tgtEl>
                                      </p:cBhvr>
                                    </p:animEffect>
                                  </p:childTnLst>
                                </p:cTn>
                              </p:par>
                              <p:par>
                                <p:cTn id="60" presetID="10" presetClass="entr" presetSubtype="0" fill="hold" nodeType="with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200"/>
                                        <p:tgtEl>
                                          <p:spTgt spid="57"/>
                                        </p:tgtEl>
                                      </p:cBhvr>
                                    </p:animEffect>
                                  </p:childTnLst>
                                </p:cTn>
                              </p:par>
                            </p:childTnLst>
                          </p:cTn>
                        </p:par>
                        <p:par>
                          <p:cTn id="63" fill="hold">
                            <p:stCondLst>
                              <p:cond delay="1600"/>
                            </p:stCondLst>
                            <p:childTnLst>
                              <p:par>
                                <p:cTn id="64" presetID="22" presetClass="entr" presetSubtype="2" fill="hold" grpId="0" nodeType="after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right)">
                                      <p:cBhvr>
                                        <p:cTn id="66" dur="200"/>
                                        <p:tgtEl>
                                          <p:spTgt spid="38"/>
                                        </p:tgtEl>
                                      </p:cBhvr>
                                    </p:animEffect>
                                  </p:childTnLst>
                                </p:cTn>
                              </p:par>
                            </p:childTnLst>
                          </p:cTn>
                        </p:par>
                        <p:par>
                          <p:cTn id="67" fill="hold">
                            <p:stCondLst>
                              <p:cond delay="1800"/>
                            </p:stCondLst>
                            <p:childTnLst>
                              <p:par>
                                <p:cTn id="68" presetID="22" presetClass="entr" presetSubtype="8" fill="hold" grpId="0"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left)">
                                      <p:cBhvr>
                                        <p:cTn id="70" dur="200"/>
                                        <p:tgtEl>
                                          <p:spTgt spid="36"/>
                                        </p:tgtEl>
                                      </p:cBhvr>
                                    </p:animEffect>
                                  </p:childTnLst>
                                </p:cTn>
                              </p:par>
                            </p:childTnLst>
                          </p:cTn>
                        </p:par>
                        <p:par>
                          <p:cTn id="71" fill="hold">
                            <p:stCondLst>
                              <p:cond delay="2000"/>
                            </p:stCondLst>
                            <p:childTnLst>
                              <p:par>
                                <p:cTn id="72" presetID="10" presetClass="entr" presetSubtype="0" fill="hold" nodeType="after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fade">
                                      <p:cBhvr>
                                        <p:cTn id="74" dur="200"/>
                                        <p:tgtEl>
                                          <p:spTgt spid="6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200"/>
                                        <p:tgtEl>
                                          <p:spTgt spid="3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200"/>
                                        <p:tgtEl>
                                          <p:spTgt spid="37"/>
                                        </p:tgtEl>
                                      </p:cBhvr>
                                    </p:animEffect>
                                  </p:childTnLst>
                                </p:cTn>
                              </p:par>
                              <p:par>
                                <p:cTn id="81" presetID="10" presetClass="entr" presetSubtype="0" fill="hold" nodeType="withEffect">
                                  <p:stCondLst>
                                    <p:cond delay="0"/>
                                  </p:stCondLst>
                                  <p:childTnLst>
                                    <p:set>
                                      <p:cBhvr>
                                        <p:cTn id="82" dur="1" fill="hold">
                                          <p:stCondLst>
                                            <p:cond delay="0"/>
                                          </p:stCondLst>
                                        </p:cTn>
                                        <p:tgtEl>
                                          <p:spTgt spid="60"/>
                                        </p:tgtEl>
                                        <p:attrNameLst>
                                          <p:attrName>style.visibility</p:attrName>
                                        </p:attrNameLst>
                                      </p:cBhvr>
                                      <p:to>
                                        <p:strVal val="visible"/>
                                      </p:to>
                                    </p:set>
                                    <p:animEffect transition="in" filter="fade">
                                      <p:cBhvr>
                                        <p:cTn id="83" dur="2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013800"/>
          </a:xfrm>
        </p:spPr>
        <p:txBody>
          <a:bodyPr>
            <a:normAutofit/>
          </a:bodyPr>
          <a:lstStyle/>
          <a:p>
            <a:r>
              <a:rPr lang="en-US" dirty="0"/>
              <a:t>Outcomes &amp; Feedback</a:t>
            </a:r>
          </a:p>
        </p:txBody>
      </p:sp>
      <p:sp>
        <p:nvSpPr>
          <p:cNvPr id="1028" name="Rectangle 70">
            <a:extLst>
              <a:ext uri="{FF2B5EF4-FFF2-40B4-BE49-F238E27FC236}">
                <a16:creationId xmlns:a16="http://schemas.microsoft.com/office/drawing/2014/main" id="{F9E22090-20B0-4E64-847E-6DE402F7057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Graph clipart generic, Graph generic Transparent FREE for download ...">
            <a:extLst>
              <a:ext uri="{FF2B5EF4-FFF2-40B4-BE49-F238E27FC236}">
                <a16:creationId xmlns:a16="http://schemas.microsoft.com/office/drawing/2014/main" id="{ACE2B08C-5586-484E-A631-74A1C4645BC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1192" y="2771480"/>
            <a:ext cx="3421840" cy="207876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05325" y="2180496"/>
            <a:ext cx="7105481" cy="4045683"/>
          </a:xfrm>
        </p:spPr>
        <p:txBody>
          <a:bodyPr>
            <a:normAutofit fontScale="92500" lnSpcReduction="20000"/>
          </a:bodyPr>
          <a:lstStyle/>
          <a:p>
            <a:r>
              <a:rPr lang="en-US" sz="2800" dirty="0"/>
              <a:t>Based on initial course feedback, students ranked the medical center operations board game as both the most effective/helpful and most enjoyable portion of the course. </a:t>
            </a:r>
          </a:p>
          <a:p>
            <a:r>
              <a:rPr lang="en-US" sz="2800" dirty="0"/>
              <a:t>Opportunities exist for improvement in clarity of instructions, increased scaffolding of curriculum to prepare students, and additional teamwork exercises to set the tone prior to game sessions. </a:t>
            </a:r>
            <a:endParaRPr lang="en-US" sz="2800" dirty="0" smtClean="0"/>
          </a:p>
          <a:p>
            <a:r>
              <a:rPr lang="en-US" sz="2800" dirty="0" smtClean="0"/>
              <a:t>More sophisticated versions could be integrated into graduate courses that include students with work experience and perspective to contribute</a:t>
            </a:r>
            <a:endParaRPr lang="en-US" sz="2800" dirty="0"/>
          </a:p>
        </p:txBody>
      </p:sp>
    </p:spTree>
    <p:extLst>
      <p:ext uri="{BB962C8B-B14F-4D97-AF65-F5344CB8AC3E}">
        <p14:creationId xmlns:p14="http://schemas.microsoft.com/office/powerpoint/2010/main" val="503529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920167"/>
          </a:xfrm>
        </p:spPr>
        <p:txBody>
          <a:bodyPr>
            <a:normAutofit fontScale="90000"/>
          </a:bodyPr>
          <a:lstStyle/>
          <a:p>
            <a:r>
              <a:rPr lang="en-US" dirty="0"/>
              <a:t>Major </a:t>
            </a:r>
            <a:r>
              <a:rPr lang="en-US" dirty="0" smtClean="0"/>
              <a:t>Limitation</a:t>
            </a:r>
            <a:r>
              <a:rPr lang="en-US" dirty="0"/>
              <a:t> </a:t>
            </a:r>
            <a:r>
              <a:rPr lang="en-US" dirty="0" smtClean="0"/>
              <a:t>(OR OPPORTUNITY?): </a:t>
            </a:r>
            <a:r>
              <a:rPr lang="en-US" dirty="0"/>
              <a:t>Conversion to An Online Environment</a:t>
            </a:r>
          </a:p>
        </p:txBody>
      </p:sp>
      <p:sp>
        <p:nvSpPr>
          <p:cNvPr id="3" name="Content Placeholder 2"/>
          <p:cNvSpPr>
            <a:spLocks noGrp="1"/>
          </p:cNvSpPr>
          <p:nvPr>
            <p:ph idx="1"/>
          </p:nvPr>
        </p:nvSpPr>
        <p:spPr/>
        <p:txBody>
          <a:bodyPr>
            <a:noAutofit/>
          </a:bodyPr>
          <a:lstStyle/>
          <a:p>
            <a:r>
              <a:rPr lang="en-US" sz="2400" dirty="0"/>
              <a:t>Current format involves in-depth discussion and interaction between students in a meaningful in-person experience.  </a:t>
            </a:r>
          </a:p>
          <a:p>
            <a:pPr lvl="1"/>
            <a:r>
              <a:rPr lang="en-US" sz="2000" dirty="0"/>
              <a:t>Current set-up does not transfer directly to an online learning environment. </a:t>
            </a:r>
          </a:p>
          <a:p>
            <a:pPr lvl="1"/>
            <a:r>
              <a:rPr lang="en-US" sz="2000" dirty="0"/>
              <a:t>Zoom discussions and interactions vs. In-person </a:t>
            </a:r>
          </a:p>
          <a:p>
            <a:r>
              <a:rPr lang="en-US" sz="2400" dirty="0"/>
              <a:t>Current environment necessitates we adapt our approach to allow for online learning. </a:t>
            </a:r>
          </a:p>
          <a:p>
            <a:pPr lvl="1"/>
            <a:r>
              <a:rPr lang="en-US" sz="2000" dirty="0"/>
              <a:t>Developing a low-cost student-centered approach to an integrated case study and full-size team based game model</a:t>
            </a:r>
          </a:p>
          <a:p>
            <a:r>
              <a:rPr lang="en-US" sz="2400" dirty="0"/>
              <a:t>For those interested in receiving printable elements in the meantime, please reach out via email. </a:t>
            </a:r>
          </a:p>
        </p:txBody>
      </p:sp>
    </p:spTree>
    <p:extLst>
      <p:ext uri="{BB962C8B-B14F-4D97-AF65-F5344CB8AC3E}">
        <p14:creationId xmlns:p14="http://schemas.microsoft.com/office/powerpoint/2010/main" val="931384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Negative Feedback and Potential Limitations</a:t>
            </a:r>
          </a:p>
        </p:txBody>
      </p:sp>
      <p:sp>
        <p:nvSpPr>
          <p:cNvPr id="3" name="Text Placeholder 2"/>
          <p:cNvSpPr>
            <a:spLocks noGrp="1"/>
          </p:cNvSpPr>
          <p:nvPr>
            <p:ph type="body" sz="quarter" idx="10"/>
          </p:nvPr>
        </p:nvSpPr>
        <p:spPr>
          <a:xfrm>
            <a:off x="581192" y="521110"/>
            <a:ext cx="10765234" cy="1189617"/>
          </a:xfrm>
        </p:spPr>
        <p:txBody>
          <a:bodyPr>
            <a:normAutofit/>
          </a:bodyPr>
          <a:lstStyle/>
          <a:p>
            <a:r>
              <a:rPr lang="en-US" sz="3100" dirty="0"/>
              <a:t>Additional Limitations</a:t>
            </a:r>
          </a:p>
          <a:p>
            <a:r>
              <a:rPr lang="en-US" sz="1700" dirty="0"/>
              <a:t>Even without considering the need to transfer learning to a virtual environment, there are several potential consequences and limitations we should be aware of when utilizing practice-based assessments:</a:t>
            </a:r>
          </a:p>
        </p:txBody>
      </p:sp>
      <p:sp>
        <p:nvSpPr>
          <p:cNvPr id="10" name="TextBox 9"/>
          <p:cNvSpPr txBox="1"/>
          <p:nvPr/>
        </p:nvSpPr>
        <p:spPr>
          <a:xfrm>
            <a:off x="924411" y="1710728"/>
            <a:ext cx="1667200" cy="492443"/>
          </a:xfrm>
          <a:prstGeom prst="rect">
            <a:avLst/>
          </a:prstGeom>
          <a:solidFill>
            <a:schemeClr val="bg1">
              <a:lumMod val="50000"/>
              <a:alpha val="50000"/>
            </a:schemeClr>
          </a:solidFill>
          <a:ln w="3175">
            <a:solidFill>
              <a:schemeClr val="tx1">
                <a:lumMod val="60000"/>
                <a:lumOff val="40000"/>
              </a:schemeClr>
            </a:solidFill>
          </a:ln>
        </p:spPr>
        <p:txBody>
          <a:bodyPr wrap="square" lIns="243840" tIns="121920" rIns="243840" bIns="12192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7565A"/>
                </a:solidFill>
                <a:effectLst/>
                <a:uLnTx/>
                <a:uFillTx/>
                <a:latin typeface="Open Sans Light"/>
                <a:ea typeface="+mn-ea"/>
                <a:cs typeface="+mn-cs"/>
              </a:rPr>
              <a:t>Key Strategy</a:t>
            </a:r>
          </a:p>
        </p:txBody>
      </p:sp>
      <p:sp>
        <p:nvSpPr>
          <p:cNvPr id="11" name="TextBox 10"/>
          <p:cNvSpPr txBox="1"/>
          <p:nvPr/>
        </p:nvSpPr>
        <p:spPr>
          <a:xfrm>
            <a:off x="2591611" y="1710728"/>
            <a:ext cx="8685989" cy="492443"/>
          </a:xfrm>
          <a:prstGeom prst="rect">
            <a:avLst/>
          </a:prstGeom>
          <a:solidFill>
            <a:schemeClr val="bg1">
              <a:lumMod val="95000"/>
            </a:schemeClr>
          </a:solidFill>
          <a:ln w="3175">
            <a:solidFill>
              <a:schemeClr val="tx1">
                <a:lumMod val="60000"/>
                <a:lumOff val="40000"/>
              </a:schemeClr>
            </a:solidFill>
          </a:ln>
        </p:spPr>
        <p:txBody>
          <a:bodyPr wrap="square" lIns="243840" tIns="121920" rIns="243840" bIns="12192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7565A"/>
                </a:solidFill>
                <a:effectLst/>
                <a:uLnTx/>
                <a:uFillTx/>
                <a:latin typeface="Open Sans Light"/>
                <a:ea typeface="+mn-ea"/>
                <a:cs typeface="+mn-cs"/>
              </a:rPr>
              <a:t>Creating Effective Practice Based Assignments and Assessments </a:t>
            </a:r>
          </a:p>
        </p:txBody>
      </p:sp>
      <p:sp>
        <p:nvSpPr>
          <p:cNvPr id="5" name="Up Arrow 4"/>
          <p:cNvSpPr/>
          <p:nvPr/>
        </p:nvSpPr>
        <p:spPr>
          <a:xfrm>
            <a:off x="924411" y="2516899"/>
            <a:ext cx="2513260" cy="3024336"/>
          </a:xfrm>
          <a:prstGeom prst="upArrow">
            <a:avLst>
              <a:gd name="adj1" fmla="val 70794"/>
              <a:gd name="adj2" fmla="val 3742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tIns="243840" bIns="243840" rtlCol="0" anchor="b"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Open Sans Light"/>
                <a:ea typeface="+mn-ea"/>
                <a:cs typeface="+mn-cs"/>
              </a:rPr>
              <a:t>Criticism</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Light"/>
                <a:ea typeface="+mn-ea"/>
                <a:cs typeface="+mn-cs"/>
              </a:rPr>
              <a:t>Engaging Students</a:t>
            </a:r>
            <a:r>
              <a:rPr kumimoji="0" lang="en-US" sz="1400" b="0" i="0" u="none" strike="noStrike" kern="1200" cap="none" spc="0" normalizeH="0" noProof="0" dirty="0">
                <a:ln>
                  <a:noFill/>
                </a:ln>
                <a:solidFill>
                  <a:srgbClr val="FFFFFF"/>
                </a:solidFill>
                <a:effectLst/>
                <a:uLnTx/>
                <a:uFillTx/>
                <a:latin typeface="Open Sans Light"/>
                <a:ea typeface="+mn-ea"/>
                <a:cs typeface="+mn-cs"/>
              </a:rPr>
              <a:t> in Creation, Re-enactment, and Assessment can create discomfort</a:t>
            </a:r>
            <a:endParaRPr kumimoji="0" lang="en-US" sz="14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13" name="Up Arrow 12"/>
          <p:cNvSpPr/>
          <p:nvPr/>
        </p:nvSpPr>
        <p:spPr>
          <a:xfrm>
            <a:off x="3537721" y="2516899"/>
            <a:ext cx="2513260" cy="3024336"/>
          </a:xfrm>
          <a:prstGeom prst="upArrow">
            <a:avLst>
              <a:gd name="adj1" fmla="val 70794"/>
              <a:gd name="adj2" fmla="val 37427"/>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tIns="243840" bIns="243840" rtlCol="0" anchor="b" anchorCtr="0"/>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2800" dirty="0">
              <a:solidFill>
                <a:srgbClr val="FFFFFF"/>
              </a:solidFill>
              <a:latin typeface="Open Sans Light"/>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2800" dirty="0">
              <a:solidFill>
                <a:srgbClr val="FFFFFF"/>
              </a:solidFill>
              <a:latin typeface="Open Sans Light"/>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2800" dirty="0">
              <a:solidFill>
                <a:srgbClr val="FFFFFF"/>
              </a:solidFill>
              <a:latin typeface="Open Sans Light"/>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2800" dirty="0">
              <a:solidFill>
                <a:srgbClr val="FFFFFF"/>
              </a:solidFill>
              <a:latin typeface="Open Sans Light"/>
            </a:endParaRPr>
          </a:p>
          <a:p>
            <a:pPr marL="0" marR="0" lvl="0" indent="0" algn="ctr" defTabSz="1219170" rtl="0" eaLnBrk="1" fontAlgn="auto" latinLnBrk="0" hangingPunct="1">
              <a:lnSpc>
                <a:spcPct val="100000"/>
              </a:lnSpc>
              <a:spcAft>
                <a:spcPts val="0"/>
              </a:spcAft>
              <a:buClrTx/>
              <a:buSzTx/>
              <a:buFontTx/>
              <a:buNone/>
              <a:tabLst/>
              <a:defRPr/>
            </a:pPr>
            <a:r>
              <a:rPr lang="en-US" sz="2800" dirty="0">
                <a:solidFill>
                  <a:srgbClr val="FFFFFF"/>
                </a:solidFill>
                <a:latin typeface="Open Sans Light"/>
              </a:rPr>
              <a:t>Location</a:t>
            </a:r>
          </a:p>
          <a:p>
            <a:pPr marL="0" marR="0" lvl="0" indent="0" algn="ctr" defTabSz="1219170" rtl="0" eaLnBrk="1" fontAlgn="auto" latinLnBrk="0" hangingPunct="1">
              <a:lnSpc>
                <a:spcPct val="100000"/>
              </a:lnSpc>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Light"/>
                <a:ea typeface="+mn-ea"/>
                <a:cs typeface="+mn-cs"/>
              </a:rPr>
              <a:t>Distance learning presents challenges for building and controlling</a:t>
            </a:r>
            <a:r>
              <a:rPr kumimoji="0" lang="en-US" sz="1400" b="0" i="0" u="none" strike="noStrike" kern="1200" cap="none" spc="0" normalizeH="0" noProof="0" dirty="0">
                <a:ln>
                  <a:noFill/>
                </a:ln>
                <a:solidFill>
                  <a:srgbClr val="FFFFFF"/>
                </a:solidFill>
                <a:effectLst/>
                <a:uLnTx/>
                <a:uFillTx/>
                <a:latin typeface="Open Sans Light"/>
                <a:ea typeface="+mn-ea"/>
                <a:cs typeface="+mn-cs"/>
              </a:rPr>
              <a:t> the environment</a:t>
            </a:r>
            <a:endParaRPr kumimoji="0" lang="en-US" sz="2800" b="0" i="0" u="none" strike="noStrike" kern="1200" cap="none" spc="0" normalizeH="0" noProof="0" dirty="0">
              <a:ln>
                <a:noFill/>
              </a:ln>
              <a:solidFill>
                <a:srgbClr val="FFFFFF"/>
              </a:solidFill>
              <a:effectLst/>
              <a:uLnTx/>
              <a:uFillTx/>
              <a:latin typeface="Open Sans Light"/>
              <a:ea typeface="+mn-ea"/>
              <a:cs typeface="+mn-cs"/>
            </a:endParaRPr>
          </a:p>
        </p:txBody>
      </p:sp>
      <p:sp>
        <p:nvSpPr>
          <p:cNvPr id="14" name="Up Arrow 13"/>
          <p:cNvSpPr/>
          <p:nvPr/>
        </p:nvSpPr>
        <p:spPr>
          <a:xfrm>
            <a:off x="6151031" y="2516899"/>
            <a:ext cx="2513260" cy="3024336"/>
          </a:xfrm>
          <a:prstGeom prst="upArrow">
            <a:avLst>
              <a:gd name="adj1" fmla="val 70794"/>
              <a:gd name="adj2" fmla="val 37427"/>
            </a:avLst>
          </a:prstGeom>
          <a:solidFill>
            <a:srgbClr val="9E87B7"/>
          </a:solidFill>
          <a:ln>
            <a:noFill/>
          </a:ln>
          <a:effectLst/>
        </p:spPr>
        <p:style>
          <a:lnRef idx="1">
            <a:schemeClr val="accent1"/>
          </a:lnRef>
          <a:fillRef idx="3">
            <a:schemeClr val="accent1"/>
          </a:fillRef>
          <a:effectRef idx="2">
            <a:schemeClr val="accent1"/>
          </a:effectRef>
          <a:fontRef idx="minor">
            <a:schemeClr val="lt1"/>
          </a:fontRef>
        </p:style>
        <p:txBody>
          <a:bodyPr tIns="243840" bIns="243840" rtlCol="0" anchor="b"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Open Sans Light"/>
                <a:ea typeface="+mn-ea"/>
                <a:cs typeface="+mn-cs"/>
              </a:rPr>
              <a:t>Funding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Light"/>
                <a:ea typeface="+mn-ea"/>
                <a:cs typeface="+mn-cs"/>
              </a:rPr>
              <a:t>Limited resources to fund the creation</a:t>
            </a:r>
            <a:r>
              <a:rPr kumimoji="0" lang="en-US" sz="1400" b="0" i="0" u="none" strike="noStrike" kern="1200" cap="none" spc="0" normalizeH="0" noProof="0" dirty="0">
                <a:ln>
                  <a:noFill/>
                </a:ln>
                <a:solidFill>
                  <a:srgbClr val="FFFFFF"/>
                </a:solidFill>
                <a:effectLst/>
                <a:uLnTx/>
                <a:uFillTx/>
                <a:latin typeface="Open Sans Light"/>
                <a:ea typeface="+mn-ea"/>
                <a:cs typeface="+mn-cs"/>
              </a:rPr>
              <a:t> of these activities and documentation</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15" name="Up Arrow 14"/>
          <p:cNvSpPr/>
          <p:nvPr/>
        </p:nvSpPr>
        <p:spPr>
          <a:xfrm>
            <a:off x="8764341" y="2516899"/>
            <a:ext cx="2513260" cy="3024336"/>
          </a:xfrm>
          <a:prstGeom prst="upArrow">
            <a:avLst>
              <a:gd name="adj1" fmla="val 70794"/>
              <a:gd name="adj2" fmla="val 37427"/>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tIns="243840" bIns="243840" rtlCol="0" anchor="b" anchorCtr="0"/>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Open Sans Light"/>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Open Sans Light"/>
                <a:ea typeface="+mn-ea"/>
                <a:cs typeface="+mn-cs"/>
              </a:rPr>
              <a:t>Time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Light"/>
                <a:ea typeface="+mn-ea"/>
                <a:cs typeface="+mn-cs"/>
              </a:rPr>
              <a:t>Limited time for the development of and use of practice based activities and assessments</a:t>
            </a:r>
          </a:p>
        </p:txBody>
      </p:sp>
      <p:pic>
        <p:nvPicPr>
          <p:cNvPr id="17" name="Picture 16"/>
          <p:cNvPicPr>
            <a:picLocks noChangeAspect="1"/>
          </p:cNvPicPr>
          <p:nvPr/>
        </p:nvPicPr>
        <p:blipFill>
          <a:blip r:embed="rId2"/>
          <a:stretch>
            <a:fillRect/>
          </a:stretch>
        </p:blipFill>
        <p:spPr>
          <a:xfrm>
            <a:off x="6934606" y="3116750"/>
            <a:ext cx="931333" cy="540927"/>
          </a:xfrm>
          <a:prstGeom prst="rect">
            <a:avLst/>
          </a:prstGeom>
        </p:spPr>
      </p:pic>
      <p:pic>
        <p:nvPicPr>
          <p:cNvPr id="18" name="Picture 17"/>
          <p:cNvPicPr>
            <a:picLocks noChangeAspect="1"/>
          </p:cNvPicPr>
          <p:nvPr/>
        </p:nvPicPr>
        <p:blipFill>
          <a:blip r:embed="rId3"/>
          <a:stretch>
            <a:fillRect/>
          </a:stretch>
        </p:blipFill>
        <p:spPr>
          <a:xfrm>
            <a:off x="4578449" y="3016600"/>
            <a:ext cx="431801" cy="616859"/>
          </a:xfrm>
          <a:prstGeom prst="rect">
            <a:avLst/>
          </a:prstGeom>
        </p:spPr>
      </p:pic>
      <p:pic>
        <p:nvPicPr>
          <p:cNvPr id="19" name="Picture 18"/>
          <p:cNvPicPr>
            <a:picLocks noChangeAspect="1"/>
          </p:cNvPicPr>
          <p:nvPr/>
        </p:nvPicPr>
        <p:blipFill>
          <a:blip r:embed="rId4"/>
          <a:stretch>
            <a:fillRect/>
          </a:stretch>
        </p:blipFill>
        <p:spPr>
          <a:xfrm>
            <a:off x="9766969" y="3059535"/>
            <a:ext cx="508000" cy="573924"/>
          </a:xfrm>
          <a:prstGeom prst="rect">
            <a:avLst/>
          </a:prstGeom>
        </p:spPr>
      </p:pic>
      <p:pic>
        <p:nvPicPr>
          <p:cNvPr id="20" name="Picture 19"/>
          <p:cNvPicPr>
            <a:picLocks noChangeAspect="1"/>
          </p:cNvPicPr>
          <p:nvPr/>
        </p:nvPicPr>
        <p:blipFill>
          <a:blip r:embed="rId5"/>
          <a:stretch>
            <a:fillRect/>
          </a:stretch>
        </p:blipFill>
        <p:spPr>
          <a:xfrm>
            <a:off x="1795935" y="3140968"/>
            <a:ext cx="770211" cy="492491"/>
          </a:xfrm>
          <a:prstGeom prst="rect">
            <a:avLst/>
          </a:prstGeom>
        </p:spPr>
      </p:pic>
      <p:sp>
        <p:nvSpPr>
          <p:cNvPr id="16" name="Text Placeholder 2"/>
          <p:cNvSpPr txBox="1">
            <a:spLocks/>
          </p:cNvSpPr>
          <p:nvPr/>
        </p:nvSpPr>
        <p:spPr>
          <a:xfrm>
            <a:off x="635267" y="5854963"/>
            <a:ext cx="11088304" cy="844220"/>
          </a:xfrm>
          <a:prstGeom prst="rect">
            <a:avLst/>
          </a:prstGeom>
        </p:spPr>
        <p:txBody>
          <a:bodyPr vert="horz" lIns="0" tIns="0" rIns="0" bIns="0" rtlCol="0">
            <a:normAutofit/>
          </a:bodyPr>
          <a:lstStyle>
            <a:lvl1pPr marL="0" indent="0" algn="ctr" defTabSz="1219170" rtl="0" eaLnBrk="1" latinLnBrk="0" hangingPunct="1">
              <a:lnSpc>
                <a:spcPct val="86000"/>
              </a:lnSpc>
              <a:spcBef>
                <a:spcPts val="0"/>
              </a:spcBef>
              <a:buClr>
                <a:schemeClr val="accent1"/>
              </a:buClr>
              <a:buFont typeface="Arial" panose="020B0604020202020204" pitchFamily="34" charset="0"/>
              <a:buNone/>
              <a:defRPr sz="1800" kern="800" spc="-13" baseline="0">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dirty="0"/>
              <a:t>Students also may comment on the challenging nature of exercises that require multi tasking and balancing multiple priorities.  </a:t>
            </a:r>
            <a:r>
              <a:rPr lang="en-US" u="sng" dirty="0"/>
              <a:t>Reality is interesting and useful but not always fun!</a:t>
            </a:r>
          </a:p>
        </p:txBody>
      </p:sp>
    </p:spTree>
    <p:extLst>
      <p:ext uri="{BB962C8B-B14F-4D97-AF65-F5344CB8AC3E}">
        <p14:creationId xmlns:p14="http://schemas.microsoft.com/office/powerpoint/2010/main" val="31489624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900"/>
                                            <p:tgtEl>
                                              <p:spTgt spid="11"/>
                                            </p:tgtEl>
                                          </p:cBhvr>
                                        </p:animEffect>
                                      </p:childTnLst>
                                    </p:cTn>
                                  </p:par>
                                  <p:par>
                                    <p:cTn id="11" presetID="2" presetClass="entr" presetSubtype="4" fill="hold" grpId="0" nodeType="withEffect" p14:presetBounceEnd="66667">
                                      <p:stCondLst>
                                        <p:cond delay="200"/>
                                      </p:stCondLst>
                                      <p:childTnLst>
                                        <p:set>
                                          <p:cBhvr>
                                            <p:cTn id="12" dur="1" fill="hold">
                                              <p:stCondLst>
                                                <p:cond delay="0"/>
                                              </p:stCondLst>
                                            </p:cTn>
                                            <p:tgtEl>
                                              <p:spTgt spid="5"/>
                                            </p:tgtEl>
                                            <p:attrNameLst>
                                              <p:attrName>style.visibility</p:attrName>
                                            </p:attrNameLst>
                                          </p:cBhvr>
                                          <p:to>
                                            <p:strVal val="visible"/>
                                          </p:to>
                                        </p:set>
                                        <p:anim calcmode="lin" valueType="num" p14:bounceEnd="66667">
                                          <p:cBhvr additive="base">
                                            <p:cTn id="13" dur="9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4" dur="9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14:presetBounceEnd="66667">
                                      <p:stCondLst>
                                        <p:cond delay="400"/>
                                      </p:stCondLst>
                                      <p:childTnLst>
                                        <p:set>
                                          <p:cBhvr>
                                            <p:cTn id="16" dur="1" fill="hold">
                                              <p:stCondLst>
                                                <p:cond delay="0"/>
                                              </p:stCondLst>
                                            </p:cTn>
                                            <p:tgtEl>
                                              <p:spTgt spid="13"/>
                                            </p:tgtEl>
                                            <p:attrNameLst>
                                              <p:attrName>style.visibility</p:attrName>
                                            </p:attrNameLst>
                                          </p:cBhvr>
                                          <p:to>
                                            <p:strVal val="visible"/>
                                          </p:to>
                                        </p:set>
                                        <p:anim calcmode="lin" valueType="num" p14:bounceEnd="66667">
                                          <p:cBhvr additive="base">
                                            <p:cTn id="17" dur="900" fill="hold"/>
                                            <p:tgtEl>
                                              <p:spTgt spid="13"/>
                                            </p:tgtEl>
                                            <p:attrNameLst>
                                              <p:attrName>ppt_x</p:attrName>
                                            </p:attrNameLst>
                                          </p:cBhvr>
                                          <p:tavLst>
                                            <p:tav tm="0">
                                              <p:val>
                                                <p:strVal val="#ppt_x"/>
                                              </p:val>
                                            </p:tav>
                                            <p:tav tm="100000">
                                              <p:val>
                                                <p:strVal val="#ppt_x"/>
                                              </p:val>
                                            </p:tav>
                                          </p:tavLst>
                                        </p:anim>
                                        <p:anim calcmode="lin" valueType="num" p14:bounceEnd="66667">
                                          <p:cBhvr additive="base">
                                            <p:cTn id="18" dur="9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14:presetBounceEnd="66667">
                                      <p:stCondLst>
                                        <p:cond delay="600"/>
                                      </p:stCondLst>
                                      <p:childTnLst>
                                        <p:set>
                                          <p:cBhvr>
                                            <p:cTn id="20" dur="1" fill="hold">
                                              <p:stCondLst>
                                                <p:cond delay="0"/>
                                              </p:stCondLst>
                                            </p:cTn>
                                            <p:tgtEl>
                                              <p:spTgt spid="14"/>
                                            </p:tgtEl>
                                            <p:attrNameLst>
                                              <p:attrName>style.visibility</p:attrName>
                                            </p:attrNameLst>
                                          </p:cBhvr>
                                          <p:to>
                                            <p:strVal val="visible"/>
                                          </p:to>
                                        </p:set>
                                        <p:anim calcmode="lin" valueType="num" p14:bounceEnd="66667">
                                          <p:cBhvr additive="base">
                                            <p:cTn id="21" dur="900" fill="hold"/>
                                            <p:tgtEl>
                                              <p:spTgt spid="14"/>
                                            </p:tgtEl>
                                            <p:attrNameLst>
                                              <p:attrName>ppt_x</p:attrName>
                                            </p:attrNameLst>
                                          </p:cBhvr>
                                          <p:tavLst>
                                            <p:tav tm="0">
                                              <p:val>
                                                <p:strVal val="#ppt_x"/>
                                              </p:val>
                                            </p:tav>
                                            <p:tav tm="100000">
                                              <p:val>
                                                <p:strVal val="#ppt_x"/>
                                              </p:val>
                                            </p:tav>
                                          </p:tavLst>
                                        </p:anim>
                                        <p:anim calcmode="lin" valueType="num" p14:bounceEnd="66667">
                                          <p:cBhvr additive="base">
                                            <p:cTn id="22" dur="9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14:presetBounceEnd="66667">
                                      <p:stCondLst>
                                        <p:cond delay="800"/>
                                      </p:stCondLst>
                                      <p:childTnLst>
                                        <p:set>
                                          <p:cBhvr>
                                            <p:cTn id="24" dur="1" fill="hold">
                                              <p:stCondLst>
                                                <p:cond delay="0"/>
                                              </p:stCondLst>
                                            </p:cTn>
                                            <p:tgtEl>
                                              <p:spTgt spid="15"/>
                                            </p:tgtEl>
                                            <p:attrNameLst>
                                              <p:attrName>style.visibility</p:attrName>
                                            </p:attrNameLst>
                                          </p:cBhvr>
                                          <p:to>
                                            <p:strVal val="visible"/>
                                          </p:to>
                                        </p:set>
                                        <p:anim calcmode="lin" valueType="num" p14:bounceEnd="66667">
                                          <p:cBhvr additive="base">
                                            <p:cTn id="25" dur="900" fill="hold"/>
                                            <p:tgtEl>
                                              <p:spTgt spid="15"/>
                                            </p:tgtEl>
                                            <p:attrNameLst>
                                              <p:attrName>ppt_x</p:attrName>
                                            </p:attrNameLst>
                                          </p:cBhvr>
                                          <p:tavLst>
                                            <p:tav tm="0">
                                              <p:val>
                                                <p:strVal val="#ppt_x"/>
                                              </p:val>
                                            </p:tav>
                                            <p:tav tm="100000">
                                              <p:val>
                                                <p:strVal val="#ppt_x"/>
                                              </p:val>
                                            </p:tav>
                                          </p:tavLst>
                                        </p:anim>
                                        <p:anim calcmode="lin" valueType="num" p14:bounceEnd="66667">
                                          <p:cBhvr additive="base">
                                            <p:cTn id="26" dur="900" fill="hold"/>
                                            <p:tgtEl>
                                              <p:spTgt spid="15"/>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70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300"/>
                                            <p:tgtEl>
                                              <p:spTgt spid="20"/>
                                            </p:tgtEl>
                                          </p:cBhvr>
                                        </p:animEffect>
                                      </p:childTnLst>
                                    </p:cTn>
                                  </p:par>
                                  <p:par>
                                    <p:cTn id="30" presetID="10" presetClass="entr" presetSubtype="0" fill="hold" nodeType="withEffect">
                                      <p:stCondLst>
                                        <p:cond delay="9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300"/>
                                            <p:tgtEl>
                                              <p:spTgt spid="18"/>
                                            </p:tgtEl>
                                          </p:cBhvr>
                                        </p:animEffect>
                                      </p:childTnLst>
                                    </p:cTn>
                                  </p:par>
                                  <p:par>
                                    <p:cTn id="33" presetID="10" presetClass="entr" presetSubtype="0" fill="hold" nodeType="withEffect">
                                      <p:stCondLst>
                                        <p:cond delay="11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300"/>
                                            <p:tgtEl>
                                              <p:spTgt spid="17"/>
                                            </p:tgtEl>
                                          </p:cBhvr>
                                        </p:animEffect>
                                      </p:childTnLst>
                                    </p:cTn>
                                  </p:par>
                                  <p:par>
                                    <p:cTn id="36" presetID="10" presetClass="entr" presetSubtype="0" fill="hold" nodeType="withEffect">
                                      <p:stCondLst>
                                        <p:cond delay="130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5" grpId="0" animBg="1"/>
          <p:bldP spid="13" grpId="0" animBg="1"/>
          <p:bldP spid="14" grpId="0" animBg="1"/>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900"/>
                                            <p:tgtEl>
                                              <p:spTgt spid="11"/>
                                            </p:tgtEl>
                                          </p:cBhvr>
                                        </p:animEffect>
                                      </p:childTnLst>
                                    </p:cTn>
                                  </p:par>
                                  <p:par>
                                    <p:cTn id="11" presetID="2" presetClass="entr" presetSubtype="4" fill="hold" grpId="0" nodeType="withEffect">
                                      <p:stCondLst>
                                        <p:cond delay="2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900" fill="hold"/>
                                            <p:tgtEl>
                                              <p:spTgt spid="5"/>
                                            </p:tgtEl>
                                            <p:attrNameLst>
                                              <p:attrName>ppt_x</p:attrName>
                                            </p:attrNameLst>
                                          </p:cBhvr>
                                          <p:tavLst>
                                            <p:tav tm="0">
                                              <p:val>
                                                <p:strVal val="#ppt_x"/>
                                              </p:val>
                                            </p:tav>
                                            <p:tav tm="100000">
                                              <p:val>
                                                <p:strVal val="#ppt_x"/>
                                              </p:val>
                                            </p:tav>
                                          </p:tavLst>
                                        </p:anim>
                                        <p:anim calcmode="lin" valueType="num">
                                          <p:cBhvr additive="base">
                                            <p:cTn id="14" dur="9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40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900" fill="hold"/>
                                            <p:tgtEl>
                                              <p:spTgt spid="13"/>
                                            </p:tgtEl>
                                            <p:attrNameLst>
                                              <p:attrName>ppt_x</p:attrName>
                                            </p:attrNameLst>
                                          </p:cBhvr>
                                          <p:tavLst>
                                            <p:tav tm="0">
                                              <p:val>
                                                <p:strVal val="#ppt_x"/>
                                              </p:val>
                                            </p:tav>
                                            <p:tav tm="100000">
                                              <p:val>
                                                <p:strVal val="#ppt_x"/>
                                              </p:val>
                                            </p:tav>
                                          </p:tavLst>
                                        </p:anim>
                                        <p:anim calcmode="lin" valueType="num">
                                          <p:cBhvr additive="base">
                                            <p:cTn id="18" dur="9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60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900" fill="hold"/>
                                            <p:tgtEl>
                                              <p:spTgt spid="14"/>
                                            </p:tgtEl>
                                            <p:attrNameLst>
                                              <p:attrName>ppt_x</p:attrName>
                                            </p:attrNameLst>
                                          </p:cBhvr>
                                          <p:tavLst>
                                            <p:tav tm="0">
                                              <p:val>
                                                <p:strVal val="#ppt_x"/>
                                              </p:val>
                                            </p:tav>
                                            <p:tav tm="100000">
                                              <p:val>
                                                <p:strVal val="#ppt_x"/>
                                              </p:val>
                                            </p:tav>
                                          </p:tavLst>
                                        </p:anim>
                                        <p:anim calcmode="lin" valueType="num">
                                          <p:cBhvr additive="base">
                                            <p:cTn id="22" dur="9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80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900" fill="hold"/>
                                            <p:tgtEl>
                                              <p:spTgt spid="15"/>
                                            </p:tgtEl>
                                            <p:attrNameLst>
                                              <p:attrName>ppt_x</p:attrName>
                                            </p:attrNameLst>
                                          </p:cBhvr>
                                          <p:tavLst>
                                            <p:tav tm="0">
                                              <p:val>
                                                <p:strVal val="#ppt_x"/>
                                              </p:val>
                                            </p:tav>
                                            <p:tav tm="100000">
                                              <p:val>
                                                <p:strVal val="#ppt_x"/>
                                              </p:val>
                                            </p:tav>
                                          </p:tavLst>
                                        </p:anim>
                                        <p:anim calcmode="lin" valueType="num">
                                          <p:cBhvr additive="base">
                                            <p:cTn id="26" dur="900" fill="hold"/>
                                            <p:tgtEl>
                                              <p:spTgt spid="15"/>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70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300"/>
                                            <p:tgtEl>
                                              <p:spTgt spid="20"/>
                                            </p:tgtEl>
                                          </p:cBhvr>
                                        </p:animEffect>
                                      </p:childTnLst>
                                    </p:cTn>
                                  </p:par>
                                  <p:par>
                                    <p:cTn id="30" presetID="10" presetClass="entr" presetSubtype="0" fill="hold" nodeType="withEffect">
                                      <p:stCondLst>
                                        <p:cond delay="9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300"/>
                                            <p:tgtEl>
                                              <p:spTgt spid="18"/>
                                            </p:tgtEl>
                                          </p:cBhvr>
                                        </p:animEffect>
                                      </p:childTnLst>
                                    </p:cTn>
                                  </p:par>
                                  <p:par>
                                    <p:cTn id="33" presetID="10" presetClass="entr" presetSubtype="0" fill="hold" nodeType="withEffect">
                                      <p:stCondLst>
                                        <p:cond delay="11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300"/>
                                            <p:tgtEl>
                                              <p:spTgt spid="17"/>
                                            </p:tgtEl>
                                          </p:cBhvr>
                                        </p:animEffect>
                                      </p:childTnLst>
                                    </p:cTn>
                                  </p:par>
                                  <p:par>
                                    <p:cTn id="36" presetID="10" presetClass="entr" presetSubtype="0" fill="hold" nodeType="withEffect">
                                      <p:stCondLst>
                                        <p:cond delay="130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5" grpId="0" animBg="1"/>
          <p:bldP spid="13" grpId="0" animBg="1"/>
          <p:bldP spid="14" grpId="0" animBg="1"/>
          <p:bldP spid="15"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25A0672-A00B-4963-A6A1-170BBE22914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9253" y="609809"/>
            <a:ext cx="7225075" cy="1013800"/>
          </a:xfrm>
        </p:spPr>
        <p:txBody>
          <a:bodyPr>
            <a:normAutofit/>
          </a:bodyPr>
          <a:lstStyle/>
          <a:p>
            <a:r>
              <a:rPr lang="en-US" dirty="0">
                <a:solidFill>
                  <a:schemeClr val="accent1"/>
                </a:solidFill>
              </a:rPr>
              <a:t>Lessons Learned: Scaffolding IS ESSENTIAL</a:t>
            </a:r>
          </a:p>
        </p:txBody>
      </p:sp>
      <p:grpSp>
        <p:nvGrpSpPr>
          <p:cNvPr id="73" name="Group 72">
            <a:extLst>
              <a:ext uri="{FF2B5EF4-FFF2-40B4-BE49-F238E27FC236}">
                <a16:creationId xmlns:a16="http://schemas.microsoft.com/office/drawing/2014/main" id="{E8923A14-6C7A-45FB-A5F1-2D276702565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74" name="Rectangle 73">
              <a:extLst>
                <a:ext uri="{FF2B5EF4-FFF2-40B4-BE49-F238E27FC236}">
                  <a16:creationId xmlns:a16="http://schemas.microsoft.com/office/drawing/2014/main" id="{227738C0-CF5C-4616-B33E-C988DE11BEF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784B4E1F-1F78-4844-B851-9410BA47701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a16="http://schemas.microsoft.com/office/drawing/2014/main" id="{4B4AE0E5-28A2-4386-BC9B-71ABF5238A3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 name="Content Placeholder 2"/>
          <p:cNvSpPr>
            <a:spLocks noGrp="1"/>
          </p:cNvSpPr>
          <p:nvPr>
            <p:ph idx="1"/>
          </p:nvPr>
        </p:nvSpPr>
        <p:spPr>
          <a:xfrm>
            <a:off x="581192" y="2233417"/>
            <a:ext cx="7181199" cy="3962266"/>
          </a:xfrm>
        </p:spPr>
        <p:txBody>
          <a:bodyPr>
            <a:noAutofit/>
          </a:bodyPr>
          <a:lstStyle/>
          <a:p>
            <a:r>
              <a:rPr lang="en-US" sz="2000" dirty="0" smtClean="0"/>
              <a:t>Students may not feel prepared to respond to detailed case scenarios</a:t>
            </a:r>
          </a:p>
          <a:p>
            <a:r>
              <a:rPr lang="en-US" sz="2000" dirty="0" smtClean="0"/>
              <a:t>Scaffolding </a:t>
            </a:r>
            <a:r>
              <a:rPr lang="en-US" sz="2000" dirty="0"/>
              <a:t>as discussed </a:t>
            </a:r>
            <a:r>
              <a:rPr lang="en-US" sz="2000" dirty="0" smtClean="0"/>
              <a:t>today “is </a:t>
            </a:r>
            <a:r>
              <a:rPr lang="en-US" sz="2000" dirty="0"/>
              <a:t>a process of guiding the learner from what is presently known to what is to be known” (Murphy, 1997). </a:t>
            </a:r>
          </a:p>
          <a:p>
            <a:r>
              <a:rPr lang="en-US" sz="2000" dirty="0"/>
              <a:t>Using building blocks to inter-relate and steadily increase understanding. </a:t>
            </a:r>
          </a:p>
          <a:p>
            <a:r>
              <a:rPr lang="en-US" sz="2000" dirty="0"/>
              <a:t>We want to assist students with improving problem solving in the three areas as defined originally by Vygotsky (1978):</a:t>
            </a:r>
          </a:p>
          <a:p>
            <a:pPr lvl="1"/>
            <a:r>
              <a:rPr lang="en-US" sz="1800" dirty="0"/>
              <a:t>1. skills which the student cannot perform </a:t>
            </a:r>
          </a:p>
          <a:p>
            <a:pPr lvl="1"/>
            <a:r>
              <a:rPr lang="en-US" sz="1800" dirty="0"/>
              <a:t>2. skills which the student may be able to perform </a:t>
            </a:r>
          </a:p>
          <a:p>
            <a:pPr lvl="1"/>
            <a:r>
              <a:rPr lang="en-US" sz="1800" dirty="0"/>
              <a:t>3. skills that the student can perform with help</a:t>
            </a:r>
          </a:p>
          <a:p>
            <a:r>
              <a:rPr lang="en-US" sz="2000" dirty="0"/>
              <a:t>Improving Weaknesses and Improving Strengths</a:t>
            </a:r>
          </a:p>
        </p:txBody>
      </p:sp>
      <p:pic>
        <p:nvPicPr>
          <p:cNvPr id="2050" name="Picture 2" descr="Image result for Scaffolding"/>
          <p:cNvPicPr>
            <a:picLocks noChangeAspect="1" noChangeArrowheads="1"/>
          </p:cNvPicPr>
          <p:nvPr/>
        </p:nvPicPr>
        <p:blipFill rotWithShape="1">
          <a:blip r:embed="rId2">
            <a:extLst>
              <a:ext uri="{28A0092B-C50C-407E-A947-70E740481C1C}">
                <a14:useLocalDpi xmlns:a14="http://schemas.microsoft.com/office/drawing/2010/main" val="0"/>
              </a:ext>
            </a:extLst>
          </a:blip>
          <a:srcRect l="12617" r="55483"/>
          <a:stretch/>
        </p:blipFill>
        <p:spPr bwMode="auto">
          <a:xfrm>
            <a:off x="8042147" y="600075"/>
            <a:ext cx="3695828" cy="579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888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entagon 56"/>
          <p:cNvSpPr/>
          <p:nvPr/>
        </p:nvSpPr>
        <p:spPr>
          <a:xfrm>
            <a:off x="1997578" y="2321238"/>
            <a:ext cx="9359295" cy="849309"/>
          </a:xfrm>
          <a:prstGeom prst="homePlate">
            <a:avLst/>
          </a:prstGeom>
          <a:solidFill>
            <a:srgbClr val="51C3CA"/>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Open Sans Light"/>
              <a:ea typeface="+mn-ea"/>
              <a:cs typeface="+mn-cs"/>
            </a:endParaRPr>
          </a:p>
        </p:txBody>
      </p:sp>
      <p:sp>
        <p:nvSpPr>
          <p:cNvPr id="2" name="Title 1"/>
          <p:cNvSpPr>
            <a:spLocks noGrp="1"/>
          </p:cNvSpPr>
          <p:nvPr>
            <p:ph type="title"/>
          </p:nvPr>
        </p:nvSpPr>
        <p:spPr>
          <a:xfrm>
            <a:off x="719732" y="871372"/>
            <a:ext cx="11029616" cy="1189554"/>
          </a:xfrm>
        </p:spPr>
        <p:txBody>
          <a:bodyPr/>
          <a:lstStyle/>
          <a:p>
            <a:endParaRPr lang="en-US" dirty="0"/>
          </a:p>
        </p:txBody>
      </p:sp>
      <p:sp>
        <p:nvSpPr>
          <p:cNvPr id="3" name="Text Placeholder 2"/>
          <p:cNvSpPr>
            <a:spLocks noGrp="1"/>
          </p:cNvSpPr>
          <p:nvPr>
            <p:ph type="body" sz="quarter" idx="10"/>
          </p:nvPr>
        </p:nvSpPr>
        <p:spPr>
          <a:xfrm>
            <a:off x="4830125" y="959966"/>
            <a:ext cx="7037311" cy="906498"/>
          </a:xfrm>
        </p:spPr>
        <p:txBody>
          <a:bodyPr>
            <a:noAutofit/>
          </a:bodyPr>
          <a:lstStyle/>
          <a:p>
            <a:pPr algn="l"/>
            <a:r>
              <a:rPr lang="en-US" sz="3200" cap="all" dirty="0"/>
              <a:t>Next Steps:  Creating an Online Integrated Learning Platform</a:t>
            </a:r>
          </a:p>
        </p:txBody>
      </p:sp>
      <p:sp>
        <p:nvSpPr>
          <p:cNvPr id="30" name="Pentagon 29"/>
          <p:cNvSpPr/>
          <p:nvPr/>
        </p:nvSpPr>
        <p:spPr>
          <a:xfrm>
            <a:off x="1997577" y="3152917"/>
            <a:ext cx="7632096" cy="849309"/>
          </a:xfrm>
          <a:prstGeom prst="homePlate">
            <a:avLst/>
          </a:prstGeom>
          <a:solidFill>
            <a:srgbClr val="1AA5BD"/>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Open Sans Light"/>
              <a:ea typeface="+mn-ea"/>
              <a:cs typeface="+mn-cs"/>
            </a:endParaRPr>
          </a:p>
        </p:txBody>
      </p:sp>
      <p:sp>
        <p:nvSpPr>
          <p:cNvPr id="31" name="Pentagon 30"/>
          <p:cNvSpPr/>
          <p:nvPr/>
        </p:nvSpPr>
        <p:spPr>
          <a:xfrm>
            <a:off x="1997577" y="3984595"/>
            <a:ext cx="8241696" cy="849309"/>
          </a:xfrm>
          <a:prstGeom prst="homePlate">
            <a:avLst/>
          </a:prstGeom>
          <a:solidFill>
            <a:srgbClr val="0086AC"/>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Open Sans Light"/>
              <a:ea typeface="+mn-ea"/>
              <a:cs typeface="+mn-cs"/>
            </a:endParaRPr>
          </a:p>
        </p:txBody>
      </p:sp>
      <p:sp>
        <p:nvSpPr>
          <p:cNvPr id="32" name="Pentagon 31"/>
          <p:cNvSpPr/>
          <p:nvPr/>
        </p:nvSpPr>
        <p:spPr>
          <a:xfrm>
            <a:off x="1997578" y="4816275"/>
            <a:ext cx="7124095" cy="849309"/>
          </a:xfrm>
          <a:prstGeom prst="homePlate">
            <a:avLst/>
          </a:prstGeom>
          <a:solidFill>
            <a:srgbClr val="176490"/>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Open Sans Light"/>
              <a:ea typeface="+mn-ea"/>
              <a:cs typeface="+mn-cs"/>
            </a:endParaRPr>
          </a:p>
        </p:txBody>
      </p:sp>
      <p:grpSp>
        <p:nvGrpSpPr>
          <p:cNvPr id="33" name="Group 32"/>
          <p:cNvGrpSpPr/>
          <p:nvPr/>
        </p:nvGrpSpPr>
        <p:grpSpPr>
          <a:xfrm>
            <a:off x="2408212" y="1806473"/>
            <a:ext cx="2540000" cy="4494945"/>
            <a:chOff x="3429000" y="1428750"/>
            <a:chExt cx="1517831" cy="2686050"/>
          </a:xfrm>
        </p:grpSpPr>
        <p:pic>
          <p:nvPicPr>
            <p:cNvPr id="34" name="Picture 33"/>
            <p:cNvPicPr>
              <a:picLocks noChangeAspect="1"/>
            </p:cNvPicPr>
            <p:nvPr/>
          </p:nvPicPr>
          <p:blipFill>
            <a:blip r:embed="rId2"/>
            <a:stretch>
              <a:fillRect/>
            </a:stretch>
          </p:blipFill>
          <p:spPr>
            <a:xfrm>
              <a:off x="3429000" y="1428750"/>
              <a:ext cx="1517831" cy="2686050"/>
            </a:xfrm>
            <a:prstGeom prst="rect">
              <a:avLst/>
            </a:prstGeom>
          </p:spPr>
        </p:pic>
        <p:sp>
          <p:nvSpPr>
            <p:cNvPr id="35" name="Rounded Rectangle 34"/>
            <p:cNvSpPr/>
            <p:nvPr/>
          </p:nvSpPr>
          <p:spPr>
            <a:xfrm>
              <a:off x="4012395" y="1565910"/>
              <a:ext cx="351040" cy="45720"/>
            </a:xfrm>
            <a:prstGeom prst="roundRect">
              <a:avLst>
                <a:gd name="adj" fmla="val 50000"/>
              </a:avLst>
            </a:prstGeom>
            <a:solidFill>
              <a:srgbClr val="57565A">
                <a:lumMod val="50000"/>
                <a:alpha val="50000"/>
              </a:srgbClr>
            </a:solidFill>
            <a:ln w="12700" cap="flat" cmpd="sng" algn="ctr">
              <a:gradFill flip="none" rotWithShape="1">
                <a:gsLst>
                  <a:gs pos="0">
                    <a:srgbClr val="57565A">
                      <a:lumMod val="50000"/>
                    </a:srgbClr>
                  </a:gs>
                  <a:gs pos="100000">
                    <a:sysClr val="window" lastClr="FFFFFF">
                      <a:lumMod val="50000"/>
                    </a:sysClr>
                  </a:gs>
                </a:gsLst>
                <a:lin ang="5400000" scaled="0"/>
                <a:tileRect/>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Open Sans Light"/>
                <a:ea typeface="+mn-ea"/>
                <a:cs typeface="+mn-cs"/>
              </a:endParaRPr>
            </a:p>
          </p:txBody>
        </p:sp>
        <p:sp>
          <p:nvSpPr>
            <p:cNvPr id="36" name="Oval 35"/>
            <p:cNvSpPr/>
            <p:nvPr/>
          </p:nvSpPr>
          <p:spPr>
            <a:xfrm>
              <a:off x="4080055" y="3811360"/>
              <a:ext cx="215720" cy="215720"/>
            </a:xfrm>
            <a:prstGeom prst="ellipse">
              <a:avLst/>
            </a:prstGeom>
            <a:solidFill>
              <a:srgbClr val="57565A">
                <a:lumMod val="50000"/>
                <a:alpha val="50000"/>
              </a:srgbClr>
            </a:solidFill>
            <a:ln w="3175" cap="flat" cmpd="sng" algn="ctr">
              <a:gradFill flip="none" rotWithShape="1">
                <a:gsLst>
                  <a:gs pos="0">
                    <a:srgbClr val="57565A">
                      <a:lumMod val="50000"/>
                    </a:srgbClr>
                  </a:gs>
                  <a:gs pos="100000">
                    <a:sysClr val="window" lastClr="FFFFFF">
                      <a:lumMod val="50000"/>
                      <a:alpha val="40000"/>
                    </a:sysClr>
                  </a:gs>
                </a:gsLst>
                <a:lin ang="5400000" scaled="0"/>
                <a:tileRect/>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Open Sans Light"/>
                <a:ea typeface="+mn-ea"/>
                <a:cs typeface="+mn-cs"/>
              </a:endParaRPr>
            </a:p>
          </p:txBody>
        </p:sp>
      </p:grpSp>
      <p:sp>
        <p:nvSpPr>
          <p:cNvPr id="37" name="Freeform 41"/>
          <p:cNvSpPr>
            <a:spLocks noChangeAspect="1" noEditPoints="1"/>
          </p:cNvSpPr>
          <p:nvPr/>
        </p:nvSpPr>
        <p:spPr bwMode="auto">
          <a:xfrm>
            <a:off x="3508474" y="4203560"/>
            <a:ext cx="339477" cy="411379"/>
          </a:xfrm>
          <a:custGeom>
            <a:avLst/>
            <a:gdLst>
              <a:gd name="T0" fmla="*/ 487 w 800"/>
              <a:gd name="T1" fmla="*/ 761 h 969"/>
              <a:gd name="T2" fmla="*/ 487 w 800"/>
              <a:gd name="T3" fmla="*/ 605 h 969"/>
              <a:gd name="T4" fmla="*/ 136 w 800"/>
              <a:gd name="T5" fmla="*/ 254 h 969"/>
              <a:gd name="T6" fmla="*/ 275 w 800"/>
              <a:gd name="T7" fmla="*/ 254 h 969"/>
              <a:gd name="T8" fmla="*/ 275 w 800"/>
              <a:gd name="T9" fmla="*/ 211 h 969"/>
              <a:gd name="T10" fmla="*/ 64 w 800"/>
              <a:gd name="T11" fmla="*/ 211 h 969"/>
              <a:gd name="T12" fmla="*/ 64 w 800"/>
              <a:gd name="T13" fmla="*/ 423 h 969"/>
              <a:gd name="T14" fmla="*/ 106 w 800"/>
              <a:gd name="T15" fmla="*/ 423 h 969"/>
              <a:gd name="T16" fmla="*/ 106 w 800"/>
              <a:gd name="T17" fmla="*/ 283 h 969"/>
              <a:gd name="T18" fmla="*/ 445 w 800"/>
              <a:gd name="T19" fmla="*/ 622 h 969"/>
              <a:gd name="T20" fmla="*/ 445 w 800"/>
              <a:gd name="T21" fmla="*/ 761 h 969"/>
              <a:gd name="T22" fmla="*/ 360 w 800"/>
              <a:gd name="T23" fmla="*/ 863 h 969"/>
              <a:gd name="T24" fmla="*/ 466 w 800"/>
              <a:gd name="T25" fmla="*/ 969 h 969"/>
              <a:gd name="T26" fmla="*/ 572 w 800"/>
              <a:gd name="T27" fmla="*/ 863 h 969"/>
              <a:gd name="T28" fmla="*/ 487 w 800"/>
              <a:gd name="T29" fmla="*/ 761 h 969"/>
              <a:gd name="T30" fmla="*/ 466 w 800"/>
              <a:gd name="T31" fmla="*/ 931 h 969"/>
              <a:gd name="T32" fmla="*/ 403 w 800"/>
              <a:gd name="T33" fmla="*/ 867 h 969"/>
              <a:gd name="T34" fmla="*/ 466 w 800"/>
              <a:gd name="T35" fmla="*/ 804 h 969"/>
              <a:gd name="T36" fmla="*/ 529 w 800"/>
              <a:gd name="T37" fmla="*/ 867 h 969"/>
              <a:gd name="T38" fmla="*/ 466 w 800"/>
              <a:gd name="T39" fmla="*/ 931 h 969"/>
              <a:gd name="T40" fmla="*/ 178 w 800"/>
              <a:gd name="T41" fmla="*/ 592 h 969"/>
              <a:gd name="T42" fmla="*/ 106 w 800"/>
              <a:gd name="T43" fmla="*/ 668 h 969"/>
              <a:gd name="T44" fmla="*/ 30 w 800"/>
              <a:gd name="T45" fmla="*/ 592 h 969"/>
              <a:gd name="T46" fmla="*/ 0 w 800"/>
              <a:gd name="T47" fmla="*/ 622 h 969"/>
              <a:gd name="T48" fmla="*/ 77 w 800"/>
              <a:gd name="T49" fmla="*/ 698 h 969"/>
              <a:gd name="T50" fmla="*/ 0 w 800"/>
              <a:gd name="T51" fmla="*/ 770 h 969"/>
              <a:gd name="T52" fmla="*/ 30 w 800"/>
              <a:gd name="T53" fmla="*/ 800 h 969"/>
              <a:gd name="T54" fmla="*/ 106 w 800"/>
              <a:gd name="T55" fmla="*/ 728 h 969"/>
              <a:gd name="T56" fmla="*/ 178 w 800"/>
              <a:gd name="T57" fmla="*/ 800 h 969"/>
              <a:gd name="T58" fmla="*/ 208 w 800"/>
              <a:gd name="T59" fmla="*/ 770 h 969"/>
              <a:gd name="T60" fmla="*/ 136 w 800"/>
              <a:gd name="T61" fmla="*/ 698 h 969"/>
              <a:gd name="T62" fmla="*/ 208 w 800"/>
              <a:gd name="T63" fmla="*/ 622 h 969"/>
              <a:gd name="T64" fmla="*/ 178 w 800"/>
              <a:gd name="T65" fmla="*/ 592 h 969"/>
              <a:gd name="T66" fmla="*/ 800 w 800"/>
              <a:gd name="T67" fmla="*/ 325 h 969"/>
              <a:gd name="T68" fmla="*/ 771 w 800"/>
              <a:gd name="T69" fmla="*/ 296 h 969"/>
              <a:gd name="T70" fmla="*/ 699 w 800"/>
              <a:gd name="T71" fmla="*/ 372 h 969"/>
              <a:gd name="T72" fmla="*/ 623 w 800"/>
              <a:gd name="T73" fmla="*/ 296 h 969"/>
              <a:gd name="T74" fmla="*/ 593 w 800"/>
              <a:gd name="T75" fmla="*/ 325 h 969"/>
              <a:gd name="T76" fmla="*/ 669 w 800"/>
              <a:gd name="T77" fmla="*/ 402 h 969"/>
              <a:gd name="T78" fmla="*/ 593 w 800"/>
              <a:gd name="T79" fmla="*/ 474 h 969"/>
              <a:gd name="T80" fmla="*/ 623 w 800"/>
              <a:gd name="T81" fmla="*/ 503 h 969"/>
              <a:gd name="T82" fmla="*/ 699 w 800"/>
              <a:gd name="T83" fmla="*/ 431 h 969"/>
              <a:gd name="T84" fmla="*/ 771 w 800"/>
              <a:gd name="T85" fmla="*/ 503 h 969"/>
              <a:gd name="T86" fmla="*/ 800 w 800"/>
              <a:gd name="T87" fmla="*/ 474 h 969"/>
              <a:gd name="T88" fmla="*/ 729 w 800"/>
              <a:gd name="T89" fmla="*/ 402 h 969"/>
              <a:gd name="T90" fmla="*/ 800 w 800"/>
              <a:gd name="T91" fmla="*/ 325 h 969"/>
              <a:gd name="T92" fmla="*/ 559 w 800"/>
              <a:gd name="T93" fmla="*/ 0 h 969"/>
              <a:gd name="T94" fmla="*/ 487 w 800"/>
              <a:gd name="T95" fmla="*/ 76 h 969"/>
              <a:gd name="T96" fmla="*/ 411 w 800"/>
              <a:gd name="T97" fmla="*/ 0 h 969"/>
              <a:gd name="T98" fmla="*/ 381 w 800"/>
              <a:gd name="T99" fmla="*/ 29 h 969"/>
              <a:gd name="T100" fmla="*/ 458 w 800"/>
              <a:gd name="T101" fmla="*/ 105 h 969"/>
              <a:gd name="T102" fmla="*/ 381 w 800"/>
              <a:gd name="T103" fmla="*/ 177 h 969"/>
              <a:gd name="T104" fmla="*/ 411 w 800"/>
              <a:gd name="T105" fmla="*/ 207 h 969"/>
              <a:gd name="T106" fmla="*/ 487 w 800"/>
              <a:gd name="T107" fmla="*/ 135 h 969"/>
              <a:gd name="T108" fmla="*/ 559 w 800"/>
              <a:gd name="T109" fmla="*/ 207 h 969"/>
              <a:gd name="T110" fmla="*/ 589 w 800"/>
              <a:gd name="T111" fmla="*/ 177 h 969"/>
              <a:gd name="T112" fmla="*/ 517 w 800"/>
              <a:gd name="T113" fmla="*/ 105 h 969"/>
              <a:gd name="T114" fmla="*/ 589 w 800"/>
              <a:gd name="T115" fmla="*/ 29 h 969"/>
              <a:gd name="T116" fmla="*/ 559 w 800"/>
              <a:gd name="T117" fmla="*/ 0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0" h="969">
                <a:moveTo>
                  <a:pt x="487" y="761"/>
                </a:moveTo>
                <a:cubicBezTo>
                  <a:pt x="487" y="605"/>
                  <a:pt x="487" y="605"/>
                  <a:pt x="487" y="605"/>
                </a:cubicBezTo>
                <a:cubicBezTo>
                  <a:pt x="136" y="254"/>
                  <a:pt x="136" y="254"/>
                  <a:pt x="136" y="254"/>
                </a:cubicBezTo>
                <a:cubicBezTo>
                  <a:pt x="275" y="254"/>
                  <a:pt x="275" y="254"/>
                  <a:pt x="275" y="254"/>
                </a:cubicBezTo>
                <a:cubicBezTo>
                  <a:pt x="275" y="211"/>
                  <a:pt x="275" y="211"/>
                  <a:pt x="275" y="211"/>
                </a:cubicBezTo>
                <a:cubicBezTo>
                  <a:pt x="64" y="211"/>
                  <a:pt x="64" y="211"/>
                  <a:pt x="64" y="211"/>
                </a:cubicBezTo>
                <a:cubicBezTo>
                  <a:pt x="64" y="423"/>
                  <a:pt x="64" y="423"/>
                  <a:pt x="64" y="423"/>
                </a:cubicBezTo>
                <a:cubicBezTo>
                  <a:pt x="106" y="423"/>
                  <a:pt x="106" y="423"/>
                  <a:pt x="106" y="423"/>
                </a:cubicBezTo>
                <a:cubicBezTo>
                  <a:pt x="106" y="283"/>
                  <a:pt x="106" y="283"/>
                  <a:pt x="106" y="283"/>
                </a:cubicBezTo>
                <a:cubicBezTo>
                  <a:pt x="445" y="622"/>
                  <a:pt x="445" y="622"/>
                  <a:pt x="445" y="622"/>
                </a:cubicBezTo>
                <a:cubicBezTo>
                  <a:pt x="445" y="761"/>
                  <a:pt x="445" y="761"/>
                  <a:pt x="445" y="761"/>
                </a:cubicBezTo>
                <a:cubicBezTo>
                  <a:pt x="398" y="770"/>
                  <a:pt x="360" y="812"/>
                  <a:pt x="360" y="863"/>
                </a:cubicBezTo>
                <a:cubicBezTo>
                  <a:pt x="360" y="922"/>
                  <a:pt x="407" y="969"/>
                  <a:pt x="466" y="969"/>
                </a:cubicBezTo>
                <a:cubicBezTo>
                  <a:pt x="525" y="969"/>
                  <a:pt x="572" y="922"/>
                  <a:pt x="572" y="863"/>
                </a:cubicBezTo>
                <a:cubicBezTo>
                  <a:pt x="572" y="817"/>
                  <a:pt x="534" y="774"/>
                  <a:pt x="487" y="761"/>
                </a:cubicBezTo>
                <a:close/>
                <a:moveTo>
                  <a:pt x="466" y="931"/>
                </a:moveTo>
                <a:cubicBezTo>
                  <a:pt x="432" y="931"/>
                  <a:pt x="403" y="901"/>
                  <a:pt x="403" y="867"/>
                </a:cubicBezTo>
                <a:cubicBezTo>
                  <a:pt x="403" y="834"/>
                  <a:pt x="428" y="804"/>
                  <a:pt x="466" y="804"/>
                </a:cubicBezTo>
                <a:cubicBezTo>
                  <a:pt x="504" y="804"/>
                  <a:pt x="529" y="834"/>
                  <a:pt x="529" y="867"/>
                </a:cubicBezTo>
                <a:cubicBezTo>
                  <a:pt x="529" y="901"/>
                  <a:pt x="500" y="931"/>
                  <a:pt x="466" y="931"/>
                </a:cubicBezTo>
                <a:close/>
                <a:moveTo>
                  <a:pt x="178" y="592"/>
                </a:moveTo>
                <a:cubicBezTo>
                  <a:pt x="106" y="668"/>
                  <a:pt x="106" y="668"/>
                  <a:pt x="106" y="668"/>
                </a:cubicBezTo>
                <a:cubicBezTo>
                  <a:pt x="30" y="592"/>
                  <a:pt x="30" y="592"/>
                  <a:pt x="30" y="592"/>
                </a:cubicBezTo>
                <a:cubicBezTo>
                  <a:pt x="0" y="622"/>
                  <a:pt x="0" y="622"/>
                  <a:pt x="0" y="622"/>
                </a:cubicBezTo>
                <a:cubicBezTo>
                  <a:pt x="77" y="698"/>
                  <a:pt x="77" y="698"/>
                  <a:pt x="77" y="698"/>
                </a:cubicBezTo>
                <a:cubicBezTo>
                  <a:pt x="0" y="770"/>
                  <a:pt x="0" y="770"/>
                  <a:pt x="0" y="770"/>
                </a:cubicBezTo>
                <a:cubicBezTo>
                  <a:pt x="30" y="800"/>
                  <a:pt x="30" y="800"/>
                  <a:pt x="30" y="800"/>
                </a:cubicBezTo>
                <a:cubicBezTo>
                  <a:pt x="106" y="728"/>
                  <a:pt x="106" y="728"/>
                  <a:pt x="106" y="728"/>
                </a:cubicBezTo>
                <a:cubicBezTo>
                  <a:pt x="178" y="800"/>
                  <a:pt x="178" y="800"/>
                  <a:pt x="178" y="800"/>
                </a:cubicBezTo>
                <a:cubicBezTo>
                  <a:pt x="208" y="770"/>
                  <a:pt x="208" y="770"/>
                  <a:pt x="208" y="770"/>
                </a:cubicBezTo>
                <a:cubicBezTo>
                  <a:pt x="136" y="698"/>
                  <a:pt x="136" y="698"/>
                  <a:pt x="136" y="698"/>
                </a:cubicBezTo>
                <a:cubicBezTo>
                  <a:pt x="208" y="622"/>
                  <a:pt x="208" y="622"/>
                  <a:pt x="208" y="622"/>
                </a:cubicBezTo>
                <a:lnTo>
                  <a:pt x="178" y="592"/>
                </a:lnTo>
                <a:close/>
                <a:moveTo>
                  <a:pt x="800" y="325"/>
                </a:moveTo>
                <a:cubicBezTo>
                  <a:pt x="771" y="296"/>
                  <a:pt x="771" y="296"/>
                  <a:pt x="771" y="296"/>
                </a:cubicBezTo>
                <a:cubicBezTo>
                  <a:pt x="699" y="372"/>
                  <a:pt x="699" y="372"/>
                  <a:pt x="699" y="372"/>
                </a:cubicBezTo>
                <a:cubicBezTo>
                  <a:pt x="623" y="296"/>
                  <a:pt x="623" y="296"/>
                  <a:pt x="623" y="296"/>
                </a:cubicBezTo>
                <a:cubicBezTo>
                  <a:pt x="593" y="325"/>
                  <a:pt x="593" y="325"/>
                  <a:pt x="593" y="325"/>
                </a:cubicBezTo>
                <a:cubicBezTo>
                  <a:pt x="669" y="402"/>
                  <a:pt x="669" y="402"/>
                  <a:pt x="669" y="402"/>
                </a:cubicBezTo>
                <a:cubicBezTo>
                  <a:pt x="593" y="474"/>
                  <a:pt x="593" y="474"/>
                  <a:pt x="593" y="474"/>
                </a:cubicBezTo>
                <a:cubicBezTo>
                  <a:pt x="623" y="503"/>
                  <a:pt x="623" y="503"/>
                  <a:pt x="623" y="503"/>
                </a:cubicBezTo>
                <a:cubicBezTo>
                  <a:pt x="699" y="431"/>
                  <a:pt x="699" y="431"/>
                  <a:pt x="699" y="431"/>
                </a:cubicBezTo>
                <a:cubicBezTo>
                  <a:pt x="771" y="503"/>
                  <a:pt x="771" y="503"/>
                  <a:pt x="771" y="503"/>
                </a:cubicBezTo>
                <a:cubicBezTo>
                  <a:pt x="800" y="474"/>
                  <a:pt x="800" y="474"/>
                  <a:pt x="800" y="474"/>
                </a:cubicBezTo>
                <a:cubicBezTo>
                  <a:pt x="729" y="402"/>
                  <a:pt x="729" y="402"/>
                  <a:pt x="729" y="402"/>
                </a:cubicBezTo>
                <a:lnTo>
                  <a:pt x="800" y="325"/>
                </a:lnTo>
                <a:close/>
                <a:moveTo>
                  <a:pt x="559" y="0"/>
                </a:moveTo>
                <a:cubicBezTo>
                  <a:pt x="487" y="76"/>
                  <a:pt x="487" y="76"/>
                  <a:pt x="487" y="76"/>
                </a:cubicBezTo>
                <a:cubicBezTo>
                  <a:pt x="411" y="0"/>
                  <a:pt x="411" y="0"/>
                  <a:pt x="411" y="0"/>
                </a:cubicBezTo>
                <a:cubicBezTo>
                  <a:pt x="381" y="29"/>
                  <a:pt x="381" y="29"/>
                  <a:pt x="381" y="29"/>
                </a:cubicBezTo>
                <a:cubicBezTo>
                  <a:pt x="458" y="105"/>
                  <a:pt x="458" y="105"/>
                  <a:pt x="458" y="105"/>
                </a:cubicBezTo>
                <a:cubicBezTo>
                  <a:pt x="381" y="177"/>
                  <a:pt x="381" y="177"/>
                  <a:pt x="381" y="177"/>
                </a:cubicBezTo>
                <a:cubicBezTo>
                  <a:pt x="411" y="207"/>
                  <a:pt x="411" y="207"/>
                  <a:pt x="411" y="207"/>
                </a:cubicBezTo>
                <a:cubicBezTo>
                  <a:pt x="487" y="135"/>
                  <a:pt x="487" y="135"/>
                  <a:pt x="487" y="135"/>
                </a:cubicBezTo>
                <a:cubicBezTo>
                  <a:pt x="559" y="207"/>
                  <a:pt x="559" y="207"/>
                  <a:pt x="559" y="207"/>
                </a:cubicBezTo>
                <a:cubicBezTo>
                  <a:pt x="589" y="177"/>
                  <a:pt x="589" y="177"/>
                  <a:pt x="589" y="177"/>
                </a:cubicBezTo>
                <a:cubicBezTo>
                  <a:pt x="517" y="105"/>
                  <a:pt x="517" y="105"/>
                  <a:pt x="517" y="105"/>
                </a:cubicBezTo>
                <a:cubicBezTo>
                  <a:pt x="589" y="29"/>
                  <a:pt x="589" y="29"/>
                  <a:pt x="589" y="29"/>
                </a:cubicBezTo>
                <a:lnTo>
                  <a:pt x="559" y="0"/>
                </a:lnTo>
                <a:close/>
              </a:path>
            </a:pathLst>
          </a:custGeom>
          <a:solidFill>
            <a:sysClr val="window" lastClr="FFFFFF"/>
          </a:solidFill>
          <a:ln>
            <a:noFill/>
          </a:ln>
          <a:effectLst/>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57565A"/>
              </a:solidFill>
              <a:effectLst/>
              <a:uLnTx/>
              <a:uFillTx/>
              <a:latin typeface="Open Sans Light"/>
            </a:endParaRPr>
          </a:p>
        </p:txBody>
      </p:sp>
      <p:sp>
        <p:nvSpPr>
          <p:cNvPr id="38" name="Freeform 147"/>
          <p:cNvSpPr>
            <a:spLocks noChangeAspect="1" noEditPoints="1"/>
          </p:cNvSpPr>
          <p:nvPr/>
        </p:nvSpPr>
        <p:spPr bwMode="auto">
          <a:xfrm>
            <a:off x="3515374" y="2540203"/>
            <a:ext cx="325677" cy="411379"/>
          </a:xfrm>
          <a:custGeom>
            <a:avLst/>
            <a:gdLst>
              <a:gd name="T0" fmla="*/ 484 w 800"/>
              <a:gd name="T1" fmla="*/ 0 h 1011"/>
              <a:gd name="T2" fmla="*/ 463 w 800"/>
              <a:gd name="T3" fmla="*/ 990 h 1011"/>
              <a:gd name="T4" fmla="*/ 779 w 800"/>
              <a:gd name="T5" fmla="*/ 1011 h 1011"/>
              <a:gd name="T6" fmla="*/ 800 w 800"/>
              <a:gd name="T7" fmla="*/ 21 h 1011"/>
              <a:gd name="T8" fmla="*/ 758 w 800"/>
              <a:gd name="T9" fmla="*/ 969 h 1011"/>
              <a:gd name="T10" fmla="*/ 505 w 800"/>
              <a:gd name="T11" fmla="*/ 843 h 1011"/>
              <a:gd name="T12" fmla="*/ 589 w 800"/>
              <a:gd name="T13" fmla="*/ 800 h 1011"/>
              <a:gd name="T14" fmla="*/ 505 w 800"/>
              <a:gd name="T15" fmla="*/ 716 h 1011"/>
              <a:gd name="T16" fmla="*/ 589 w 800"/>
              <a:gd name="T17" fmla="*/ 674 h 1011"/>
              <a:gd name="T18" fmla="*/ 505 w 800"/>
              <a:gd name="T19" fmla="*/ 590 h 1011"/>
              <a:gd name="T20" fmla="*/ 589 w 800"/>
              <a:gd name="T21" fmla="*/ 548 h 1011"/>
              <a:gd name="T22" fmla="*/ 505 w 800"/>
              <a:gd name="T23" fmla="*/ 464 h 1011"/>
              <a:gd name="T24" fmla="*/ 589 w 800"/>
              <a:gd name="T25" fmla="*/ 421 h 1011"/>
              <a:gd name="T26" fmla="*/ 505 w 800"/>
              <a:gd name="T27" fmla="*/ 337 h 1011"/>
              <a:gd name="T28" fmla="*/ 589 w 800"/>
              <a:gd name="T29" fmla="*/ 295 h 1011"/>
              <a:gd name="T30" fmla="*/ 505 w 800"/>
              <a:gd name="T31" fmla="*/ 211 h 1011"/>
              <a:gd name="T32" fmla="*/ 589 w 800"/>
              <a:gd name="T33" fmla="*/ 169 h 1011"/>
              <a:gd name="T34" fmla="*/ 505 w 800"/>
              <a:gd name="T35" fmla="*/ 43 h 1011"/>
              <a:gd name="T36" fmla="*/ 758 w 800"/>
              <a:gd name="T37" fmla="*/ 969 h 1011"/>
              <a:gd name="T38" fmla="*/ 130 w 800"/>
              <a:gd name="T39" fmla="*/ 52 h 1011"/>
              <a:gd name="T40" fmla="*/ 0 w 800"/>
              <a:gd name="T41" fmla="*/ 253 h 1011"/>
              <a:gd name="T42" fmla="*/ 105 w 800"/>
              <a:gd name="T43" fmla="*/ 969 h 1011"/>
              <a:gd name="T44" fmla="*/ 295 w 800"/>
              <a:gd name="T45" fmla="*/ 864 h 1011"/>
              <a:gd name="T46" fmla="*/ 291 w 800"/>
              <a:gd name="T47" fmla="*/ 241 h 1011"/>
              <a:gd name="T48" fmla="*/ 147 w 800"/>
              <a:gd name="T49" fmla="*/ 102 h 1011"/>
              <a:gd name="T50" fmla="*/ 117 w 800"/>
              <a:gd name="T51" fmla="*/ 148 h 1011"/>
              <a:gd name="T52" fmla="*/ 42 w 800"/>
              <a:gd name="T53" fmla="*/ 347 h 1011"/>
              <a:gd name="T54" fmla="*/ 84 w 800"/>
              <a:gd name="T55" fmla="*/ 716 h 1011"/>
              <a:gd name="T56" fmla="*/ 42 w 800"/>
              <a:gd name="T57" fmla="*/ 347 h 1011"/>
              <a:gd name="T58" fmla="*/ 189 w 800"/>
              <a:gd name="T59" fmla="*/ 927 h 1011"/>
              <a:gd name="T60" fmla="*/ 42 w 800"/>
              <a:gd name="T61" fmla="*/ 864 h 1011"/>
              <a:gd name="T62" fmla="*/ 253 w 800"/>
              <a:gd name="T63" fmla="*/ 843 h 1011"/>
              <a:gd name="T64" fmla="*/ 253 w 800"/>
              <a:gd name="T65" fmla="*/ 800 h 1011"/>
              <a:gd name="T66" fmla="*/ 42 w 800"/>
              <a:gd name="T67" fmla="*/ 758 h 1011"/>
              <a:gd name="T68" fmla="*/ 253 w 800"/>
              <a:gd name="T69" fmla="*/ 800 h 1011"/>
              <a:gd name="T70" fmla="*/ 126 w 800"/>
              <a:gd name="T71" fmla="*/ 347 h 1011"/>
              <a:gd name="T72" fmla="*/ 168 w 800"/>
              <a:gd name="T73" fmla="*/ 347 h 1011"/>
              <a:gd name="T74" fmla="*/ 126 w 800"/>
              <a:gd name="T75" fmla="*/ 716 h 1011"/>
              <a:gd name="T76" fmla="*/ 211 w 800"/>
              <a:gd name="T77" fmla="*/ 716 h 1011"/>
              <a:gd name="T78" fmla="*/ 253 w 800"/>
              <a:gd name="T79" fmla="*/ 347 h 1011"/>
              <a:gd name="T80" fmla="*/ 253 w 800"/>
              <a:gd name="T81" fmla="*/ 274 h 1011"/>
              <a:gd name="T82" fmla="*/ 168 w 800"/>
              <a:gd name="T83" fmla="*/ 274 h 1011"/>
              <a:gd name="T84" fmla="*/ 126 w 800"/>
              <a:gd name="T85" fmla="*/ 274 h 1011"/>
              <a:gd name="T86" fmla="*/ 42 w 800"/>
              <a:gd name="T87" fmla="*/ 274 h 1011"/>
              <a:gd name="T88" fmla="*/ 88 w 800"/>
              <a:gd name="T89" fmla="*/ 190 h 1011"/>
              <a:gd name="T90" fmla="*/ 253 w 800"/>
              <a:gd name="T91" fmla="*/ 259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 h="1011">
                <a:moveTo>
                  <a:pt x="779" y="0"/>
                </a:moveTo>
                <a:cubicBezTo>
                  <a:pt x="484" y="0"/>
                  <a:pt x="484" y="0"/>
                  <a:pt x="484" y="0"/>
                </a:cubicBezTo>
                <a:cubicBezTo>
                  <a:pt x="473" y="0"/>
                  <a:pt x="463" y="10"/>
                  <a:pt x="463" y="21"/>
                </a:cubicBezTo>
                <a:cubicBezTo>
                  <a:pt x="463" y="990"/>
                  <a:pt x="463" y="990"/>
                  <a:pt x="463" y="990"/>
                </a:cubicBezTo>
                <a:cubicBezTo>
                  <a:pt x="463" y="1001"/>
                  <a:pt x="473" y="1011"/>
                  <a:pt x="484" y="1011"/>
                </a:cubicBezTo>
                <a:cubicBezTo>
                  <a:pt x="779" y="1011"/>
                  <a:pt x="779" y="1011"/>
                  <a:pt x="779" y="1011"/>
                </a:cubicBezTo>
                <a:cubicBezTo>
                  <a:pt x="791" y="1011"/>
                  <a:pt x="800" y="1001"/>
                  <a:pt x="800" y="990"/>
                </a:cubicBezTo>
                <a:cubicBezTo>
                  <a:pt x="800" y="21"/>
                  <a:pt x="800" y="21"/>
                  <a:pt x="800" y="21"/>
                </a:cubicBezTo>
                <a:cubicBezTo>
                  <a:pt x="800" y="10"/>
                  <a:pt x="791" y="0"/>
                  <a:pt x="779" y="0"/>
                </a:cubicBezTo>
                <a:close/>
                <a:moveTo>
                  <a:pt x="758" y="969"/>
                </a:moveTo>
                <a:cubicBezTo>
                  <a:pt x="505" y="969"/>
                  <a:pt x="505" y="969"/>
                  <a:pt x="505" y="969"/>
                </a:cubicBezTo>
                <a:cubicBezTo>
                  <a:pt x="505" y="843"/>
                  <a:pt x="505" y="843"/>
                  <a:pt x="505" y="843"/>
                </a:cubicBezTo>
                <a:cubicBezTo>
                  <a:pt x="589" y="843"/>
                  <a:pt x="589" y="843"/>
                  <a:pt x="589" y="843"/>
                </a:cubicBezTo>
                <a:cubicBezTo>
                  <a:pt x="589" y="800"/>
                  <a:pt x="589" y="800"/>
                  <a:pt x="589" y="800"/>
                </a:cubicBezTo>
                <a:cubicBezTo>
                  <a:pt x="505" y="800"/>
                  <a:pt x="505" y="800"/>
                  <a:pt x="505" y="800"/>
                </a:cubicBezTo>
                <a:cubicBezTo>
                  <a:pt x="505" y="716"/>
                  <a:pt x="505" y="716"/>
                  <a:pt x="505" y="716"/>
                </a:cubicBezTo>
                <a:cubicBezTo>
                  <a:pt x="589" y="716"/>
                  <a:pt x="589" y="716"/>
                  <a:pt x="589" y="716"/>
                </a:cubicBezTo>
                <a:cubicBezTo>
                  <a:pt x="589" y="674"/>
                  <a:pt x="589" y="674"/>
                  <a:pt x="589" y="674"/>
                </a:cubicBezTo>
                <a:cubicBezTo>
                  <a:pt x="505" y="674"/>
                  <a:pt x="505" y="674"/>
                  <a:pt x="505" y="674"/>
                </a:cubicBezTo>
                <a:cubicBezTo>
                  <a:pt x="505" y="590"/>
                  <a:pt x="505" y="590"/>
                  <a:pt x="505" y="590"/>
                </a:cubicBezTo>
                <a:cubicBezTo>
                  <a:pt x="589" y="590"/>
                  <a:pt x="589" y="590"/>
                  <a:pt x="589" y="590"/>
                </a:cubicBezTo>
                <a:cubicBezTo>
                  <a:pt x="589" y="548"/>
                  <a:pt x="589" y="548"/>
                  <a:pt x="589" y="548"/>
                </a:cubicBezTo>
                <a:cubicBezTo>
                  <a:pt x="505" y="548"/>
                  <a:pt x="505" y="548"/>
                  <a:pt x="505" y="548"/>
                </a:cubicBezTo>
                <a:cubicBezTo>
                  <a:pt x="505" y="464"/>
                  <a:pt x="505" y="464"/>
                  <a:pt x="505" y="464"/>
                </a:cubicBezTo>
                <a:cubicBezTo>
                  <a:pt x="589" y="464"/>
                  <a:pt x="589" y="464"/>
                  <a:pt x="589" y="464"/>
                </a:cubicBezTo>
                <a:cubicBezTo>
                  <a:pt x="589" y="421"/>
                  <a:pt x="589" y="421"/>
                  <a:pt x="589" y="421"/>
                </a:cubicBezTo>
                <a:cubicBezTo>
                  <a:pt x="505" y="421"/>
                  <a:pt x="505" y="421"/>
                  <a:pt x="505" y="421"/>
                </a:cubicBezTo>
                <a:cubicBezTo>
                  <a:pt x="505" y="337"/>
                  <a:pt x="505" y="337"/>
                  <a:pt x="505" y="337"/>
                </a:cubicBezTo>
                <a:cubicBezTo>
                  <a:pt x="589" y="337"/>
                  <a:pt x="589" y="337"/>
                  <a:pt x="589" y="337"/>
                </a:cubicBezTo>
                <a:cubicBezTo>
                  <a:pt x="589" y="295"/>
                  <a:pt x="589" y="295"/>
                  <a:pt x="589" y="295"/>
                </a:cubicBezTo>
                <a:cubicBezTo>
                  <a:pt x="505" y="295"/>
                  <a:pt x="505" y="295"/>
                  <a:pt x="505" y="295"/>
                </a:cubicBezTo>
                <a:cubicBezTo>
                  <a:pt x="505" y="211"/>
                  <a:pt x="505" y="211"/>
                  <a:pt x="505" y="211"/>
                </a:cubicBezTo>
                <a:cubicBezTo>
                  <a:pt x="589" y="211"/>
                  <a:pt x="589" y="211"/>
                  <a:pt x="589" y="211"/>
                </a:cubicBezTo>
                <a:cubicBezTo>
                  <a:pt x="589" y="169"/>
                  <a:pt x="589" y="169"/>
                  <a:pt x="589" y="169"/>
                </a:cubicBezTo>
                <a:cubicBezTo>
                  <a:pt x="505" y="169"/>
                  <a:pt x="505" y="169"/>
                  <a:pt x="505" y="169"/>
                </a:cubicBezTo>
                <a:cubicBezTo>
                  <a:pt x="505" y="43"/>
                  <a:pt x="505" y="43"/>
                  <a:pt x="505" y="43"/>
                </a:cubicBezTo>
                <a:cubicBezTo>
                  <a:pt x="758" y="43"/>
                  <a:pt x="758" y="43"/>
                  <a:pt x="758" y="43"/>
                </a:cubicBezTo>
                <a:lnTo>
                  <a:pt x="758" y="969"/>
                </a:lnTo>
                <a:close/>
                <a:moveTo>
                  <a:pt x="165" y="52"/>
                </a:moveTo>
                <a:cubicBezTo>
                  <a:pt x="157" y="40"/>
                  <a:pt x="138" y="40"/>
                  <a:pt x="130" y="52"/>
                </a:cubicBezTo>
                <a:cubicBezTo>
                  <a:pt x="4" y="241"/>
                  <a:pt x="4" y="241"/>
                  <a:pt x="4" y="241"/>
                </a:cubicBezTo>
                <a:cubicBezTo>
                  <a:pt x="1" y="245"/>
                  <a:pt x="0" y="249"/>
                  <a:pt x="0" y="253"/>
                </a:cubicBezTo>
                <a:cubicBezTo>
                  <a:pt x="0" y="864"/>
                  <a:pt x="0" y="864"/>
                  <a:pt x="0" y="864"/>
                </a:cubicBezTo>
                <a:cubicBezTo>
                  <a:pt x="0" y="922"/>
                  <a:pt x="47" y="969"/>
                  <a:pt x="105" y="969"/>
                </a:cubicBezTo>
                <a:cubicBezTo>
                  <a:pt x="189" y="969"/>
                  <a:pt x="189" y="969"/>
                  <a:pt x="189" y="969"/>
                </a:cubicBezTo>
                <a:cubicBezTo>
                  <a:pt x="248" y="969"/>
                  <a:pt x="295" y="922"/>
                  <a:pt x="295" y="864"/>
                </a:cubicBezTo>
                <a:cubicBezTo>
                  <a:pt x="295" y="253"/>
                  <a:pt x="295" y="253"/>
                  <a:pt x="295" y="253"/>
                </a:cubicBezTo>
                <a:cubicBezTo>
                  <a:pt x="295" y="249"/>
                  <a:pt x="293" y="245"/>
                  <a:pt x="291" y="241"/>
                </a:cubicBezTo>
                <a:lnTo>
                  <a:pt x="165" y="52"/>
                </a:lnTo>
                <a:close/>
                <a:moveTo>
                  <a:pt x="147" y="102"/>
                </a:moveTo>
                <a:cubicBezTo>
                  <a:pt x="178" y="148"/>
                  <a:pt x="178" y="148"/>
                  <a:pt x="178" y="148"/>
                </a:cubicBezTo>
                <a:cubicBezTo>
                  <a:pt x="117" y="148"/>
                  <a:pt x="117" y="148"/>
                  <a:pt x="117" y="148"/>
                </a:cubicBezTo>
                <a:lnTo>
                  <a:pt x="147" y="102"/>
                </a:lnTo>
                <a:close/>
                <a:moveTo>
                  <a:pt x="42" y="347"/>
                </a:moveTo>
                <a:cubicBezTo>
                  <a:pt x="55" y="354"/>
                  <a:pt x="69" y="358"/>
                  <a:pt x="84" y="358"/>
                </a:cubicBezTo>
                <a:cubicBezTo>
                  <a:pt x="84" y="716"/>
                  <a:pt x="84" y="716"/>
                  <a:pt x="84" y="716"/>
                </a:cubicBezTo>
                <a:cubicBezTo>
                  <a:pt x="42" y="716"/>
                  <a:pt x="42" y="716"/>
                  <a:pt x="42" y="716"/>
                </a:cubicBezTo>
                <a:lnTo>
                  <a:pt x="42" y="347"/>
                </a:lnTo>
                <a:close/>
                <a:moveTo>
                  <a:pt x="253" y="864"/>
                </a:moveTo>
                <a:cubicBezTo>
                  <a:pt x="253" y="898"/>
                  <a:pt x="224" y="927"/>
                  <a:pt x="189" y="927"/>
                </a:cubicBezTo>
                <a:cubicBezTo>
                  <a:pt x="105" y="927"/>
                  <a:pt x="105" y="927"/>
                  <a:pt x="105" y="927"/>
                </a:cubicBezTo>
                <a:cubicBezTo>
                  <a:pt x="70" y="927"/>
                  <a:pt x="42" y="898"/>
                  <a:pt x="42" y="864"/>
                </a:cubicBezTo>
                <a:cubicBezTo>
                  <a:pt x="42" y="843"/>
                  <a:pt x="42" y="843"/>
                  <a:pt x="42" y="843"/>
                </a:cubicBezTo>
                <a:cubicBezTo>
                  <a:pt x="253" y="843"/>
                  <a:pt x="253" y="843"/>
                  <a:pt x="253" y="843"/>
                </a:cubicBezTo>
                <a:lnTo>
                  <a:pt x="253" y="864"/>
                </a:lnTo>
                <a:close/>
                <a:moveTo>
                  <a:pt x="253" y="800"/>
                </a:moveTo>
                <a:cubicBezTo>
                  <a:pt x="42" y="800"/>
                  <a:pt x="42" y="800"/>
                  <a:pt x="42" y="800"/>
                </a:cubicBezTo>
                <a:cubicBezTo>
                  <a:pt x="42" y="758"/>
                  <a:pt x="42" y="758"/>
                  <a:pt x="42" y="758"/>
                </a:cubicBezTo>
                <a:cubicBezTo>
                  <a:pt x="253" y="758"/>
                  <a:pt x="253" y="758"/>
                  <a:pt x="253" y="758"/>
                </a:cubicBezTo>
                <a:lnTo>
                  <a:pt x="253" y="800"/>
                </a:lnTo>
                <a:close/>
                <a:moveTo>
                  <a:pt x="126" y="716"/>
                </a:moveTo>
                <a:cubicBezTo>
                  <a:pt x="126" y="347"/>
                  <a:pt x="126" y="347"/>
                  <a:pt x="126" y="347"/>
                </a:cubicBezTo>
                <a:cubicBezTo>
                  <a:pt x="134" y="342"/>
                  <a:pt x="141" y="337"/>
                  <a:pt x="147" y="330"/>
                </a:cubicBezTo>
                <a:cubicBezTo>
                  <a:pt x="153" y="337"/>
                  <a:pt x="160" y="342"/>
                  <a:pt x="168" y="347"/>
                </a:cubicBezTo>
                <a:cubicBezTo>
                  <a:pt x="168" y="716"/>
                  <a:pt x="168" y="716"/>
                  <a:pt x="168" y="716"/>
                </a:cubicBezTo>
                <a:lnTo>
                  <a:pt x="126" y="716"/>
                </a:lnTo>
                <a:close/>
                <a:moveTo>
                  <a:pt x="253" y="716"/>
                </a:moveTo>
                <a:cubicBezTo>
                  <a:pt x="211" y="716"/>
                  <a:pt x="211" y="716"/>
                  <a:pt x="211" y="716"/>
                </a:cubicBezTo>
                <a:cubicBezTo>
                  <a:pt x="211" y="358"/>
                  <a:pt x="211" y="358"/>
                  <a:pt x="211" y="358"/>
                </a:cubicBezTo>
                <a:cubicBezTo>
                  <a:pt x="226" y="358"/>
                  <a:pt x="240" y="354"/>
                  <a:pt x="253" y="347"/>
                </a:cubicBezTo>
                <a:lnTo>
                  <a:pt x="253" y="716"/>
                </a:lnTo>
                <a:close/>
                <a:moveTo>
                  <a:pt x="253" y="274"/>
                </a:moveTo>
                <a:cubicBezTo>
                  <a:pt x="253" y="297"/>
                  <a:pt x="234" y="316"/>
                  <a:pt x="211" y="316"/>
                </a:cubicBezTo>
                <a:cubicBezTo>
                  <a:pt x="187" y="316"/>
                  <a:pt x="168" y="297"/>
                  <a:pt x="168" y="274"/>
                </a:cubicBezTo>
                <a:cubicBezTo>
                  <a:pt x="168" y="262"/>
                  <a:pt x="159" y="253"/>
                  <a:pt x="147" y="253"/>
                </a:cubicBezTo>
                <a:cubicBezTo>
                  <a:pt x="136" y="253"/>
                  <a:pt x="126" y="262"/>
                  <a:pt x="126" y="274"/>
                </a:cubicBezTo>
                <a:cubicBezTo>
                  <a:pt x="126" y="297"/>
                  <a:pt x="107" y="316"/>
                  <a:pt x="84" y="316"/>
                </a:cubicBezTo>
                <a:cubicBezTo>
                  <a:pt x="61" y="316"/>
                  <a:pt x="42" y="297"/>
                  <a:pt x="42" y="274"/>
                </a:cubicBezTo>
                <a:cubicBezTo>
                  <a:pt x="42" y="259"/>
                  <a:pt x="42" y="259"/>
                  <a:pt x="42" y="259"/>
                </a:cubicBezTo>
                <a:cubicBezTo>
                  <a:pt x="88" y="190"/>
                  <a:pt x="88" y="190"/>
                  <a:pt x="88" y="190"/>
                </a:cubicBezTo>
                <a:cubicBezTo>
                  <a:pt x="206" y="190"/>
                  <a:pt x="206" y="190"/>
                  <a:pt x="206" y="190"/>
                </a:cubicBezTo>
                <a:cubicBezTo>
                  <a:pt x="253" y="259"/>
                  <a:pt x="253" y="259"/>
                  <a:pt x="253" y="259"/>
                </a:cubicBezTo>
                <a:lnTo>
                  <a:pt x="253" y="274"/>
                </a:lnTo>
                <a:close/>
              </a:path>
            </a:pathLst>
          </a:custGeom>
          <a:solidFill>
            <a:sysClr val="window" lastClr="FFFFFF"/>
          </a:solidFill>
          <a:ln>
            <a:noFill/>
          </a:ln>
          <a:effectLst/>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57565A"/>
              </a:solidFill>
              <a:effectLst/>
              <a:uLnTx/>
              <a:uFillTx/>
              <a:latin typeface="Open Sans Light"/>
            </a:endParaRPr>
          </a:p>
        </p:txBody>
      </p:sp>
      <p:sp>
        <p:nvSpPr>
          <p:cNvPr id="39" name="Freeform 33"/>
          <p:cNvSpPr>
            <a:spLocks noChangeAspect="1" noEditPoints="1"/>
          </p:cNvSpPr>
          <p:nvPr/>
        </p:nvSpPr>
        <p:spPr bwMode="auto">
          <a:xfrm>
            <a:off x="3466463" y="3371882"/>
            <a:ext cx="423499" cy="411379"/>
          </a:xfrm>
          <a:custGeom>
            <a:avLst/>
            <a:gdLst>
              <a:gd name="T0" fmla="*/ 637 w 826"/>
              <a:gd name="T1" fmla="*/ 523 h 802"/>
              <a:gd name="T2" fmla="*/ 663 w 826"/>
              <a:gd name="T3" fmla="*/ 472 h 802"/>
              <a:gd name="T4" fmla="*/ 573 w 826"/>
              <a:gd name="T5" fmla="*/ 536 h 802"/>
              <a:gd name="T6" fmla="*/ 597 w 826"/>
              <a:gd name="T7" fmla="*/ 320 h 802"/>
              <a:gd name="T8" fmla="*/ 765 w 826"/>
              <a:gd name="T9" fmla="*/ 281 h 802"/>
              <a:gd name="T10" fmla="*/ 786 w 826"/>
              <a:gd name="T11" fmla="*/ 91 h 802"/>
              <a:gd name="T12" fmla="*/ 706 w 826"/>
              <a:gd name="T13" fmla="*/ 160 h 802"/>
              <a:gd name="T14" fmla="*/ 654 w 826"/>
              <a:gd name="T15" fmla="*/ 109 h 802"/>
              <a:gd name="T16" fmla="*/ 724 w 826"/>
              <a:gd name="T17" fmla="*/ 28 h 802"/>
              <a:gd name="T18" fmla="*/ 649 w 826"/>
              <a:gd name="T19" fmla="*/ 2 h 802"/>
              <a:gd name="T20" fmla="*/ 494 w 826"/>
              <a:gd name="T21" fmla="*/ 218 h 802"/>
              <a:gd name="T22" fmla="*/ 185 w 826"/>
              <a:gd name="T23" fmla="*/ 148 h 802"/>
              <a:gd name="T24" fmla="*/ 203 w 826"/>
              <a:gd name="T25" fmla="*/ 123 h 802"/>
              <a:gd name="T26" fmla="*/ 95 w 826"/>
              <a:gd name="T27" fmla="*/ 7 h 802"/>
              <a:gd name="T28" fmla="*/ 18 w 826"/>
              <a:gd name="T29" fmla="*/ 58 h 802"/>
              <a:gd name="T30" fmla="*/ 18 w 826"/>
              <a:gd name="T31" fmla="*/ 84 h 802"/>
              <a:gd name="T32" fmla="*/ 134 w 826"/>
              <a:gd name="T33" fmla="*/ 192 h 802"/>
              <a:gd name="T34" fmla="*/ 160 w 826"/>
              <a:gd name="T35" fmla="*/ 174 h 802"/>
              <a:gd name="T36" fmla="*/ 228 w 826"/>
              <a:gd name="T37" fmla="*/ 483 h 802"/>
              <a:gd name="T38" fmla="*/ 61 w 826"/>
              <a:gd name="T39" fmla="*/ 522 h 802"/>
              <a:gd name="T40" fmla="*/ 39 w 826"/>
              <a:gd name="T41" fmla="*/ 713 h 802"/>
              <a:gd name="T42" fmla="*/ 120 w 826"/>
              <a:gd name="T43" fmla="*/ 643 h 802"/>
              <a:gd name="T44" fmla="*/ 171 w 826"/>
              <a:gd name="T45" fmla="*/ 695 h 802"/>
              <a:gd name="T46" fmla="*/ 102 w 826"/>
              <a:gd name="T47" fmla="*/ 775 h 802"/>
              <a:gd name="T48" fmla="*/ 176 w 826"/>
              <a:gd name="T49" fmla="*/ 802 h 802"/>
              <a:gd name="T50" fmla="*/ 331 w 826"/>
              <a:gd name="T51" fmla="*/ 586 h 802"/>
              <a:gd name="T52" fmla="*/ 547 w 826"/>
              <a:gd name="T53" fmla="*/ 562 h 802"/>
              <a:gd name="T54" fmla="*/ 483 w 826"/>
              <a:gd name="T55" fmla="*/ 652 h 802"/>
              <a:gd name="T56" fmla="*/ 509 w 826"/>
              <a:gd name="T57" fmla="*/ 652 h 802"/>
              <a:gd name="T58" fmla="*/ 689 w 826"/>
              <a:gd name="T59" fmla="*/ 780 h 802"/>
              <a:gd name="T60" fmla="*/ 791 w 826"/>
              <a:gd name="T61" fmla="*/ 780 h 802"/>
              <a:gd name="T62" fmla="*/ 791 w 826"/>
              <a:gd name="T63" fmla="*/ 677 h 802"/>
              <a:gd name="T64" fmla="*/ 57 w 826"/>
              <a:gd name="T65" fmla="*/ 71 h 802"/>
              <a:gd name="T66" fmla="*/ 160 w 826"/>
              <a:gd name="T67" fmla="*/ 123 h 802"/>
              <a:gd name="T68" fmla="*/ 297 w 826"/>
              <a:gd name="T69" fmla="*/ 568 h 802"/>
              <a:gd name="T70" fmla="*/ 266 w 826"/>
              <a:gd name="T71" fmla="*/ 728 h 802"/>
              <a:gd name="T72" fmla="*/ 154 w 826"/>
              <a:gd name="T73" fmla="*/ 763 h 802"/>
              <a:gd name="T74" fmla="*/ 207 w 826"/>
              <a:gd name="T75" fmla="*/ 702 h 802"/>
              <a:gd name="T76" fmla="*/ 189 w 826"/>
              <a:gd name="T77" fmla="*/ 607 h 802"/>
              <a:gd name="T78" fmla="*/ 99 w 826"/>
              <a:gd name="T79" fmla="*/ 612 h 802"/>
              <a:gd name="T80" fmla="*/ 86 w 826"/>
              <a:gd name="T81" fmla="*/ 548 h 802"/>
              <a:gd name="T82" fmla="*/ 226 w 826"/>
              <a:gd name="T83" fmla="*/ 521 h 802"/>
              <a:gd name="T84" fmla="*/ 528 w 826"/>
              <a:gd name="T85" fmla="*/ 235 h 802"/>
              <a:gd name="T86" fmla="*/ 559 w 826"/>
              <a:gd name="T87" fmla="*/ 75 h 802"/>
              <a:gd name="T88" fmla="*/ 671 w 826"/>
              <a:gd name="T89" fmla="*/ 40 h 802"/>
              <a:gd name="T90" fmla="*/ 618 w 826"/>
              <a:gd name="T91" fmla="*/ 101 h 802"/>
              <a:gd name="T92" fmla="*/ 636 w 826"/>
              <a:gd name="T93" fmla="*/ 196 h 802"/>
              <a:gd name="T94" fmla="*/ 726 w 826"/>
              <a:gd name="T95" fmla="*/ 191 h 802"/>
              <a:gd name="T96" fmla="*/ 739 w 826"/>
              <a:gd name="T97" fmla="*/ 255 h 802"/>
              <a:gd name="T98" fmla="*/ 599 w 826"/>
              <a:gd name="T99" fmla="*/ 283 h 802"/>
              <a:gd name="T100" fmla="*/ 297 w 826"/>
              <a:gd name="T101" fmla="*/ 568 h 802"/>
              <a:gd name="T102" fmla="*/ 714 w 826"/>
              <a:gd name="T103" fmla="*/ 755 h 802"/>
              <a:gd name="T104" fmla="*/ 611 w 826"/>
              <a:gd name="T105" fmla="*/ 549 h 802"/>
              <a:gd name="T106" fmla="*/ 776 w 826"/>
              <a:gd name="T107" fmla="*/ 729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26" h="802">
                <a:moveTo>
                  <a:pt x="791" y="677"/>
                </a:moveTo>
                <a:cubicBezTo>
                  <a:pt x="637" y="523"/>
                  <a:pt x="637" y="523"/>
                  <a:pt x="637" y="523"/>
                </a:cubicBezTo>
                <a:cubicBezTo>
                  <a:pt x="663" y="498"/>
                  <a:pt x="663" y="498"/>
                  <a:pt x="663" y="498"/>
                </a:cubicBezTo>
                <a:cubicBezTo>
                  <a:pt x="670" y="490"/>
                  <a:pt x="670" y="479"/>
                  <a:pt x="663" y="472"/>
                </a:cubicBezTo>
                <a:cubicBezTo>
                  <a:pt x="656" y="465"/>
                  <a:pt x="644" y="465"/>
                  <a:pt x="637" y="472"/>
                </a:cubicBezTo>
                <a:cubicBezTo>
                  <a:pt x="573" y="536"/>
                  <a:pt x="573" y="536"/>
                  <a:pt x="573" y="536"/>
                </a:cubicBezTo>
                <a:cubicBezTo>
                  <a:pt x="477" y="440"/>
                  <a:pt x="477" y="440"/>
                  <a:pt x="477" y="440"/>
                </a:cubicBezTo>
                <a:cubicBezTo>
                  <a:pt x="597" y="320"/>
                  <a:pt x="597" y="320"/>
                  <a:pt x="597" y="320"/>
                </a:cubicBezTo>
                <a:cubicBezTo>
                  <a:pt x="614" y="326"/>
                  <a:pt x="631" y="329"/>
                  <a:pt x="649" y="329"/>
                </a:cubicBezTo>
                <a:cubicBezTo>
                  <a:pt x="693" y="329"/>
                  <a:pt x="734" y="312"/>
                  <a:pt x="765" y="281"/>
                </a:cubicBezTo>
                <a:cubicBezTo>
                  <a:pt x="812" y="234"/>
                  <a:pt x="826" y="163"/>
                  <a:pt x="800" y="102"/>
                </a:cubicBezTo>
                <a:cubicBezTo>
                  <a:pt x="797" y="96"/>
                  <a:pt x="792" y="92"/>
                  <a:pt x="786" y="91"/>
                </a:cubicBezTo>
                <a:cubicBezTo>
                  <a:pt x="780" y="90"/>
                  <a:pt x="774" y="92"/>
                  <a:pt x="770" y="96"/>
                </a:cubicBezTo>
                <a:cubicBezTo>
                  <a:pt x="706" y="160"/>
                  <a:pt x="706" y="160"/>
                  <a:pt x="706" y="160"/>
                </a:cubicBezTo>
                <a:cubicBezTo>
                  <a:pt x="654" y="160"/>
                  <a:pt x="654" y="160"/>
                  <a:pt x="654" y="160"/>
                </a:cubicBezTo>
                <a:cubicBezTo>
                  <a:pt x="654" y="109"/>
                  <a:pt x="654" y="109"/>
                  <a:pt x="654" y="109"/>
                </a:cubicBezTo>
                <a:cubicBezTo>
                  <a:pt x="719" y="44"/>
                  <a:pt x="719" y="44"/>
                  <a:pt x="719" y="44"/>
                </a:cubicBezTo>
                <a:cubicBezTo>
                  <a:pt x="723" y="40"/>
                  <a:pt x="725" y="34"/>
                  <a:pt x="724" y="28"/>
                </a:cubicBezTo>
                <a:cubicBezTo>
                  <a:pt x="722" y="22"/>
                  <a:pt x="718" y="17"/>
                  <a:pt x="713" y="15"/>
                </a:cubicBezTo>
                <a:cubicBezTo>
                  <a:pt x="692" y="6"/>
                  <a:pt x="671" y="2"/>
                  <a:pt x="649" y="2"/>
                </a:cubicBezTo>
                <a:cubicBezTo>
                  <a:pt x="605" y="2"/>
                  <a:pt x="564" y="19"/>
                  <a:pt x="533" y="50"/>
                </a:cubicBezTo>
                <a:cubicBezTo>
                  <a:pt x="489" y="94"/>
                  <a:pt x="474" y="159"/>
                  <a:pt x="494" y="218"/>
                </a:cubicBezTo>
                <a:cubicBezTo>
                  <a:pt x="374" y="337"/>
                  <a:pt x="374" y="337"/>
                  <a:pt x="374" y="337"/>
                </a:cubicBezTo>
                <a:cubicBezTo>
                  <a:pt x="185" y="148"/>
                  <a:pt x="185" y="148"/>
                  <a:pt x="185" y="148"/>
                </a:cubicBezTo>
                <a:cubicBezTo>
                  <a:pt x="198" y="136"/>
                  <a:pt x="198" y="136"/>
                  <a:pt x="198" y="136"/>
                </a:cubicBezTo>
                <a:cubicBezTo>
                  <a:pt x="201" y="132"/>
                  <a:pt x="203" y="128"/>
                  <a:pt x="203" y="123"/>
                </a:cubicBezTo>
                <a:cubicBezTo>
                  <a:pt x="203" y="118"/>
                  <a:pt x="201" y="113"/>
                  <a:pt x="198" y="110"/>
                </a:cubicBezTo>
                <a:cubicBezTo>
                  <a:pt x="95" y="7"/>
                  <a:pt x="95" y="7"/>
                  <a:pt x="95" y="7"/>
                </a:cubicBezTo>
                <a:cubicBezTo>
                  <a:pt x="88" y="0"/>
                  <a:pt x="77" y="0"/>
                  <a:pt x="70" y="7"/>
                </a:cubicBezTo>
                <a:cubicBezTo>
                  <a:pt x="18" y="58"/>
                  <a:pt x="18" y="58"/>
                  <a:pt x="18" y="58"/>
                </a:cubicBezTo>
                <a:cubicBezTo>
                  <a:pt x="15" y="62"/>
                  <a:pt x="13" y="66"/>
                  <a:pt x="13" y="71"/>
                </a:cubicBezTo>
                <a:cubicBezTo>
                  <a:pt x="13" y="76"/>
                  <a:pt x="15" y="81"/>
                  <a:pt x="18" y="84"/>
                </a:cubicBezTo>
                <a:cubicBezTo>
                  <a:pt x="121" y="187"/>
                  <a:pt x="121" y="187"/>
                  <a:pt x="121" y="187"/>
                </a:cubicBezTo>
                <a:cubicBezTo>
                  <a:pt x="124" y="191"/>
                  <a:pt x="129" y="192"/>
                  <a:pt x="134" y="192"/>
                </a:cubicBezTo>
                <a:cubicBezTo>
                  <a:pt x="138" y="192"/>
                  <a:pt x="143" y="191"/>
                  <a:pt x="147" y="187"/>
                </a:cubicBezTo>
                <a:cubicBezTo>
                  <a:pt x="160" y="174"/>
                  <a:pt x="160" y="174"/>
                  <a:pt x="160" y="174"/>
                </a:cubicBezTo>
                <a:cubicBezTo>
                  <a:pt x="348" y="363"/>
                  <a:pt x="348" y="363"/>
                  <a:pt x="348" y="363"/>
                </a:cubicBezTo>
                <a:cubicBezTo>
                  <a:pt x="228" y="483"/>
                  <a:pt x="228" y="483"/>
                  <a:pt x="228" y="483"/>
                </a:cubicBezTo>
                <a:cubicBezTo>
                  <a:pt x="212" y="477"/>
                  <a:pt x="194" y="475"/>
                  <a:pt x="176" y="475"/>
                </a:cubicBezTo>
                <a:cubicBezTo>
                  <a:pt x="133" y="475"/>
                  <a:pt x="91" y="492"/>
                  <a:pt x="61" y="522"/>
                </a:cubicBezTo>
                <a:cubicBezTo>
                  <a:pt x="13" y="570"/>
                  <a:pt x="0" y="640"/>
                  <a:pt x="26" y="702"/>
                </a:cubicBezTo>
                <a:cubicBezTo>
                  <a:pt x="28" y="707"/>
                  <a:pt x="33" y="711"/>
                  <a:pt x="39" y="713"/>
                </a:cubicBezTo>
                <a:cubicBezTo>
                  <a:pt x="45" y="714"/>
                  <a:pt x="51" y="712"/>
                  <a:pt x="55" y="708"/>
                </a:cubicBezTo>
                <a:cubicBezTo>
                  <a:pt x="120" y="643"/>
                  <a:pt x="120" y="643"/>
                  <a:pt x="120" y="643"/>
                </a:cubicBezTo>
                <a:cubicBezTo>
                  <a:pt x="171" y="643"/>
                  <a:pt x="171" y="643"/>
                  <a:pt x="171" y="643"/>
                </a:cubicBezTo>
                <a:cubicBezTo>
                  <a:pt x="171" y="695"/>
                  <a:pt x="171" y="695"/>
                  <a:pt x="171" y="695"/>
                </a:cubicBezTo>
                <a:cubicBezTo>
                  <a:pt x="107" y="759"/>
                  <a:pt x="107" y="759"/>
                  <a:pt x="107" y="759"/>
                </a:cubicBezTo>
                <a:cubicBezTo>
                  <a:pt x="102" y="763"/>
                  <a:pt x="101" y="769"/>
                  <a:pt x="102" y="775"/>
                </a:cubicBezTo>
                <a:cubicBezTo>
                  <a:pt x="103" y="781"/>
                  <a:pt x="107" y="786"/>
                  <a:pt x="113" y="789"/>
                </a:cubicBezTo>
                <a:cubicBezTo>
                  <a:pt x="133" y="797"/>
                  <a:pt x="154" y="802"/>
                  <a:pt x="176" y="802"/>
                </a:cubicBezTo>
                <a:cubicBezTo>
                  <a:pt x="220" y="802"/>
                  <a:pt x="261" y="785"/>
                  <a:pt x="292" y="754"/>
                </a:cubicBezTo>
                <a:cubicBezTo>
                  <a:pt x="336" y="709"/>
                  <a:pt x="351" y="645"/>
                  <a:pt x="331" y="586"/>
                </a:cubicBezTo>
                <a:cubicBezTo>
                  <a:pt x="451" y="466"/>
                  <a:pt x="451" y="466"/>
                  <a:pt x="451" y="466"/>
                </a:cubicBezTo>
                <a:cubicBezTo>
                  <a:pt x="547" y="562"/>
                  <a:pt x="547" y="562"/>
                  <a:pt x="547" y="562"/>
                </a:cubicBezTo>
                <a:cubicBezTo>
                  <a:pt x="483" y="626"/>
                  <a:pt x="483" y="626"/>
                  <a:pt x="483" y="626"/>
                </a:cubicBezTo>
                <a:cubicBezTo>
                  <a:pt x="476" y="633"/>
                  <a:pt x="476" y="645"/>
                  <a:pt x="483" y="652"/>
                </a:cubicBezTo>
                <a:cubicBezTo>
                  <a:pt x="486" y="655"/>
                  <a:pt x="491" y="657"/>
                  <a:pt x="496" y="657"/>
                </a:cubicBezTo>
                <a:cubicBezTo>
                  <a:pt x="500" y="657"/>
                  <a:pt x="505" y="655"/>
                  <a:pt x="509" y="652"/>
                </a:cubicBezTo>
                <a:cubicBezTo>
                  <a:pt x="534" y="626"/>
                  <a:pt x="534" y="626"/>
                  <a:pt x="534" y="626"/>
                </a:cubicBezTo>
                <a:cubicBezTo>
                  <a:pt x="689" y="780"/>
                  <a:pt x="689" y="780"/>
                  <a:pt x="689" y="780"/>
                </a:cubicBezTo>
                <a:cubicBezTo>
                  <a:pt x="702" y="794"/>
                  <a:pt x="721" y="802"/>
                  <a:pt x="740" y="802"/>
                </a:cubicBezTo>
                <a:cubicBezTo>
                  <a:pt x="759" y="802"/>
                  <a:pt x="778" y="794"/>
                  <a:pt x="791" y="780"/>
                </a:cubicBezTo>
                <a:cubicBezTo>
                  <a:pt x="805" y="767"/>
                  <a:pt x="813" y="748"/>
                  <a:pt x="813" y="729"/>
                </a:cubicBezTo>
                <a:cubicBezTo>
                  <a:pt x="813" y="709"/>
                  <a:pt x="805" y="691"/>
                  <a:pt x="791" y="677"/>
                </a:cubicBezTo>
                <a:close/>
                <a:moveTo>
                  <a:pt x="134" y="148"/>
                </a:moveTo>
                <a:cubicBezTo>
                  <a:pt x="57" y="71"/>
                  <a:pt x="57" y="71"/>
                  <a:pt x="57" y="71"/>
                </a:cubicBezTo>
                <a:cubicBezTo>
                  <a:pt x="82" y="46"/>
                  <a:pt x="82" y="46"/>
                  <a:pt x="82" y="46"/>
                </a:cubicBezTo>
                <a:cubicBezTo>
                  <a:pt x="160" y="123"/>
                  <a:pt x="160" y="123"/>
                  <a:pt x="160" y="123"/>
                </a:cubicBezTo>
                <a:lnTo>
                  <a:pt x="134" y="148"/>
                </a:lnTo>
                <a:close/>
                <a:moveTo>
                  <a:pt x="297" y="568"/>
                </a:moveTo>
                <a:cubicBezTo>
                  <a:pt x="292" y="574"/>
                  <a:pt x="291" y="582"/>
                  <a:pt x="293" y="588"/>
                </a:cubicBezTo>
                <a:cubicBezTo>
                  <a:pt x="314" y="636"/>
                  <a:pt x="303" y="691"/>
                  <a:pt x="266" y="728"/>
                </a:cubicBezTo>
                <a:cubicBezTo>
                  <a:pt x="242" y="752"/>
                  <a:pt x="210" y="765"/>
                  <a:pt x="176" y="765"/>
                </a:cubicBezTo>
                <a:cubicBezTo>
                  <a:pt x="169" y="765"/>
                  <a:pt x="161" y="765"/>
                  <a:pt x="154" y="763"/>
                </a:cubicBezTo>
                <a:cubicBezTo>
                  <a:pt x="202" y="715"/>
                  <a:pt x="202" y="715"/>
                  <a:pt x="202" y="715"/>
                </a:cubicBezTo>
                <a:cubicBezTo>
                  <a:pt x="205" y="712"/>
                  <a:pt x="207" y="707"/>
                  <a:pt x="207" y="702"/>
                </a:cubicBezTo>
                <a:cubicBezTo>
                  <a:pt x="207" y="625"/>
                  <a:pt x="207" y="625"/>
                  <a:pt x="207" y="625"/>
                </a:cubicBezTo>
                <a:cubicBezTo>
                  <a:pt x="207" y="615"/>
                  <a:pt x="199" y="607"/>
                  <a:pt x="189" y="607"/>
                </a:cubicBezTo>
                <a:cubicBezTo>
                  <a:pt x="112" y="607"/>
                  <a:pt x="112" y="607"/>
                  <a:pt x="112" y="607"/>
                </a:cubicBezTo>
                <a:cubicBezTo>
                  <a:pt x="107" y="607"/>
                  <a:pt x="103" y="609"/>
                  <a:pt x="99" y="612"/>
                </a:cubicBezTo>
                <a:cubicBezTo>
                  <a:pt x="51" y="661"/>
                  <a:pt x="51" y="661"/>
                  <a:pt x="51" y="661"/>
                </a:cubicBezTo>
                <a:cubicBezTo>
                  <a:pt x="44" y="620"/>
                  <a:pt x="56" y="578"/>
                  <a:pt x="86" y="548"/>
                </a:cubicBezTo>
                <a:cubicBezTo>
                  <a:pt x="110" y="524"/>
                  <a:pt x="142" y="511"/>
                  <a:pt x="176" y="511"/>
                </a:cubicBezTo>
                <a:cubicBezTo>
                  <a:pt x="193" y="511"/>
                  <a:pt x="210" y="514"/>
                  <a:pt x="226" y="521"/>
                </a:cubicBezTo>
                <a:cubicBezTo>
                  <a:pt x="233" y="524"/>
                  <a:pt x="241" y="522"/>
                  <a:pt x="246" y="517"/>
                </a:cubicBezTo>
                <a:cubicBezTo>
                  <a:pt x="528" y="235"/>
                  <a:pt x="528" y="235"/>
                  <a:pt x="528" y="235"/>
                </a:cubicBezTo>
                <a:cubicBezTo>
                  <a:pt x="533" y="230"/>
                  <a:pt x="535" y="222"/>
                  <a:pt x="532" y="215"/>
                </a:cubicBezTo>
                <a:cubicBezTo>
                  <a:pt x="512" y="167"/>
                  <a:pt x="522" y="112"/>
                  <a:pt x="559" y="75"/>
                </a:cubicBezTo>
                <a:cubicBezTo>
                  <a:pt x="583" y="51"/>
                  <a:pt x="615" y="38"/>
                  <a:pt x="649" y="38"/>
                </a:cubicBezTo>
                <a:cubicBezTo>
                  <a:pt x="657" y="38"/>
                  <a:pt x="664" y="39"/>
                  <a:pt x="671" y="40"/>
                </a:cubicBezTo>
                <a:cubicBezTo>
                  <a:pt x="623" y="88"/>
                  <a:pt x="623" y="88"/>
                  <a:pt x="623" y="88"/>
                </a:cubicBezTo>
                <a:cubicBezTo>
                  <a:pt x="620" y="92"/>
                  <a:pt x="618" y="96"/>
                  <a:pt x="618" y="101"/>
                </a:cubicBezTo>
                <a:cubicBezTo>
                  <a:pt x="618" y="178"/>
                  <a:pt x="618" y="178"/>
                  <a:pt x="618" y="178"/>
                </a:cubicBezTo>
                <a:cubicBezTo>
                  <a:pt x="618" y="188"/>
                  <a:pt x="626" y="196"/>
                  <a:pt x="636" y="196"/>
                </a:cubicBezTo>
                <a:cubicBezTo>
                  <a:pt x="713" y="196"/>
                  <a:pt x="713" y="196"/>
                  <a:pt x="713" y="196"/>
                </a:cubicBezTo>
                <a:cubicBezTo>
                  <a:pt x="718" y="196"/>
                  <a:pt x="723" y="195"/>
                  <a:pt x="726" y="191"/>
                </a:cubicBezTo>
                <a:cubicBezTo>
                  <a:pt x="774" y="143"/>
                  <a:pt x="774" y="143"/>
                  <a:pt x="774" y="143"/>
                </a:cubicBezTo>
                <a:cubicBezTo>
                  <a:pt x="782" y="183"/>
                  <a:pt x="769" y="225"/>
                  <a:pt x="739" y="255"/>
                </a:cubicBezTo>
                <a:cubicBezTo>
                  <a:pt x="715" y="279"/>
                  <a:pt x="683" y="293"/>
                  <a:pt x="649" y="293"/>
                </a:cubicBezTo>
                <a:cubicBezTo>
                  <a:pt x="632" y="293"/>
                  <a:pt x="615" y="289"/>
                  <a:pt x="599" y="283"/>
                </a:cubicBezTo>
                <a:cubicBezTo>
                  <a:pt x="593" y="280"/>
                  <a:pt x="585" y="281"/>
                  <a:pt x="579" y="286"/>
                </a:cubicBezTo>
                <a:lnTo>
                  <a:pt x="297" y="568"/>
                </a:lnTo>
                <a:close/>
                <a:moveTo>
                  <a:pt x="766" y="755"/>
                </a:moveTo>
                <a:cubicBezTo>
                  <a:pt x="752" y="768"/>
                  <a:pt x="728" y="768"/>
                  <a:pt x="714" y="755"/>
                </a:cubicBezTo>
                <a:cubicBezTo>
                  <a:pt x="560" y="600"/>
                  <a:pt x="560" y="600"/>
                  <a:pt x="560" y="600"/>
                </a:cubicBezTo>
                <a:cubicBezTo>
                  <a:pt x="611" y="549"/>
                  <a:pt x="611" y="549"/>
                  <a:pt x="611" y="549"/>
                </a:cubicBezTo>
                <a:cubicBezTo>
                  <a:pt x="766" y="703"/>
                  <a:pt x="766" y="703"/>
                  <a:pt x="766" y="703"/>
                </a:cubicBezTo>
                <a:cubicBezTo>
                  <a:pt x="773" y="710"/>
                  <a:pt x="776" y="719"/>
                  <a:pt x="776" y="729"/>
                </a:cubicBezTo>
                <a:cubicBezTo>
                  <a:pt x="776" y="739"/>
                  <a:pt x="773" y="748"/>
                  <a:pt x="766" y="755"/>
                </a:cubicBezTo>
                <a:close/>
              </a:path>
            </a:pathLst>
          </a:custGeom>
          <a:solidFill>
            <a:sysClr val="window" lastClr="FFFFFF"/>
          </a:solidFill>
          <a:ln>
            <a:noFill/>
          </a:ln>
          <a:effectLst/>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57565A"/>
              </a:solidFill>
              <a:effectLst/>
              <a:uLnTx/>
              <a:uFillTx/>
              <a:latin typeface="Open Sans Light"/>
            </a:endParaRPr>
          </a:p>
        </p:txBody>
      </p:sp>
      <p:sp>
        <p:nvSpPr>
          <p:cNvPr id="44" name="Rectangle 43"/>
          <p:cNvSpPr/>
          <p:nvPr/>
        </p:nvSpPr>
        <p:spPr>
          <a:xfrm>
            <a:off x="5159273" y="2437090"/>
            <a:ext cx="5992636" cy="650306"/>
          </a:xfrm>
          <a:prstGeom prst="rect">
            <a:avLst/>
          </a:prstGeom>
        </p:spPr>
        <p:txBody>
          <a:bodyPr wrap="square" lIns="0" rIns="0">
            <a:spAutoFit/>
          </a:bodyPr>
          <a:lstStyle/>
          <a:p>
            <a:pPr defTabSz="1219170">
              <a:lnSpc>
                <a:spcPct val="85000"/>
              </a:lnSpc>
            </a:pPr>
            <a:r>
              <a:rPr lang="en-US" sz="2133" dirty="0">
                <a:solidFill>
                  <a:srgbClr val="FFFFFF"/>
                </a:solidFill>
                <a:latin typeface="Open Sans Light"/>
              </a:rPr>
              <a:t>Translation of Game Process to Synchronous Online Learning and Discussions (Video Conf.)</a:t>
            </a:r>
          </a:p>
        </p:txBody>
      </p:sp>
      <p:sp>
        <p:nvSpPr>
          <p:cNvPr id="45" name="Rectangle 44"/>
          <p:cNvSpPr/>
          <p:nvPr/>
        </p:nvSpPr>
        <p:spPr>
          <a:xfrm>
            <a:off x="5159272" y="3268769"/>
            <a:ext cx="4050377" cy="650306"/>
          </a:xfrm>
          <a:prstGeom prst="rect">
            <a:avLst/>
          </a:prstGeom>
        </p:spPr>
        <p:txBody>
          <a:bodyPr wrap="square" lIns="0" rIns="0">
            <a:spAutoFit/>
          </a:bodyPr>
          <a:lstStyle/>
          <a:p>
            <a:pPr defTabSz="1219170">
              <a:lnSpc>
                <a:spcPct val="85000"/>
              </a:lnSpc>
            </a:pPr>
            <a:r>
              <a:rPr lang="en-US" sz="2133" dirty="0">
                <a:solidFill>
                  <a:srgbClr val="FFFFFF"/>
                </a:solidFill>
                <a:latin typeface="Open Sans Light"/>
              </a:rPr>
              <a:t>Creation of Interactive Online Game for Solo Users</a:t>
            </a:r>
            <a:endParaRPr lang="en-US" sz="1467" dirty="0">
              <a:solidFill>
                <a:srgbClr val="FFFFFF"/>
              </a:solidFill>
              <a:latin typeface="Open Sans Light"/>
            </a:endParaRPr>
          </a:p>
        </p:txBody>
      </p:sp>
      <p:sp>
        <p:nvSpPr>
          <p:cNvPr id="46" name="Rectangle 45"/>
          <p:cNvSpPr/>
          <p:nvPr/>
        </p:nvSpPr>
        <p:spPr>
          <a:xfrm>
            <a:off x="5159272" y="4100448"/>
            <a:ext cx="4978399" cy="650306"/>
          </a:xfrm>
          <a:prstGeom prst="rect">
            <a:avLst/>
          </a:prstGeom>
        </p:spPr>
        <p:txBody>
          <a:bodyPr wrap="square" lIns="0" rIns="0">
            <a:spAutoFit/>
          </a:bodyPr>
          <a:lstStyle/>
          <a:p>
            <a:pPr defTabSz="1219170">
              <a:lnSpc>
                <a:spcPct val="85000"/>
              </a:lnSpc>
            </a:pPr>
            <a:r>
              <a:rPr lang="en-US" sz="2133" dirty="0">
                <a:solidFill>
                  <a:srgbClr val="FFFFFF"/>
                </a:solidFill>
                <a:latin typeface="Open Sans Light"/>
              </a:rPr>
              <a:t>Creation of Interactive Online Team Based Synchronous Play</a:t>
            </a:r>
            <a:endParaRPr lang="en-US" sz="1467" dirty="0">
              <a:solidFill>
                <a:srgbClr val="FFFFFF"/>
              </a:solidFill>
              <a:latin typeface="Open Sans Light"/>
            </a:endParaRPr>
          </a:p>
        </p:txBody>
      </p:sp>
      <p:sp>
        <p:nvSpPr>
          <p:cNvPr id="47" name="Rectangle 46"/>
          <p:cNvSpPr/>
          <p:nvPr/>
        </p:nvSpPr>
        <p:spPr>
          <a:xfrm>
            <a:off x="5159273" y="5029659"/>
            <a:ext cx="3454400" cy="371320"/>
          </a:xfrm>
          <a:prstGeom prst="rect">
            <a:avLst/>
          </a:prstGeom>
        </p:spPr>
        <p:txBody>
          <a:bodyPr wrap="square" lIns="0" rIns="0">
            <a:spAutoFit/>
          </a:bodyPr>
          <a:lstStyle/>
          <a:p>
            <a:pPr defTabSz="1219170">
              <a:lnSpc>
                <a:spcPct val="85000"/>
              </a:lnSpc>
            </a:pPr>
            <a:r>
              <a:rPr lang="en-US" sz="2133" dirty="0">
                <a:solidFill>
                  <a:srgbClr val="FFFFFF"/>
                </a:solidFill>
                <a:latin typeface="Open Sans Light"/>
              </a:rPr>
              <a:t>Early </a:t>
            </a:r>
            <a:r>
              <a:rPr lang="en-US" sz="2133" dirty="0" smtClean="0">
                <a:solidFill>
                  <a:srgbClr val="FFFFFF"/>
                </a:solidFill>
                <a:latin typeface="Open Sans Light"/>
              </a:rPr>
              <a:t>2022 </a:t>
            </a:r>
            <a:r>
              <a:rPr lang="en-US" sz="2133" dirty="0">
                <a:solidFill>
                  <a:srgbClr val="FFFFFF"/>
                </a:solidFill>
                <a:latin typeface="Open Sans Light"/>
              </a:rPr>
              <a:t>Launch of App</a:t>
            </a:r>
          </a:p>
        </p:txBody>
      </p:sp>
      <p:sp>
        <p:nvSpPr>
          <p:cNvPr id="48" name="Rectangle 47"/>
          <p:cNvSpPr/>
          <p:nvPr/>
        </p:nvSpPr>
        <p:spPr>
          <a:xfrm>
            <a:off x="83507" y="2666853"/>
            <a:ext cx="1318093" cy="1322847"/>
          </a:xfrm>
          <a:prstGeom prst="rect">
            <a:avLst/>
          </a:prstGeom>
          <a:solidFill>
            <a:srgbClr val="1AA5BD"/>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4267" b="0" i="0" u="none" strike="noStrike" kern="0" cap="none" spc="0" normalizeH="0" baseline="0" noProof="0" dirty="0">
                <a:ln>
                  <a:noFill/>
                </a:ln>
                <a:solidFill>
                  <a:prstClr val="white"/>
                </a:solidFill>
                <a:effectLst/>
                <a:uLnTx/>
                <a:uFillTx/>
                <a:latin typeface="Open Sans Light"/>
                <a:ea typeface="+mn-ea"/>
                <a:cs typeface="+mn-cs"/>
              </a:rPr>
              <a:t>02</a:t>
            </a:r>
          </a:p>
        </p:txBody>
      </p:sp>
      <p:sp>
        <p:nvSpPr>
          <p:cNvPr id="49" name="Rectangle 48"/>
          <p:cNvSpPr/>
          <p:nvPr/>
        </p:nvSpPr>
        <p:spPr>
          <a:xfrm>
            <a:off x="83507" y="1374665"/>
            <a:ext cx="1318093" cy="1322847"/>
          </a:xfrm>
          <a:prstGeom prst="rect">
            <a:avLst/>
          </a:prstGeom>
          <a:solidFill>
            <a:srgbClr val="51C3CA"/>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4267" b="0" i="0" u="none" strike="noStrike" kern="0" cap="none" spc="0" normalizeH="0" baseline="0" noProof="0" dirty="0">
                <a:ln>
                  <a:noFill/>
                </a:ln>
                <a:solidFill>
                  <a:prstClr val="white"/>
                </a:solidFill>
                <a:effectLst/>
                <a:uLnTx/>
                <a:uFillTx/>
                <a:latin typeface="Open Sans Light"/>
                <a:ea typeface="+mn-ea"/>
                <a:cs typeface="+mn-cs"/>
              </a:rPr>
              <a:t>01</a:t>
            </a:r>
          </a:p>
        </p:txBody>
      </p:sp>
      <p:sp>
        <p:nvSpPr>
          <p:cNvPr id="50" name="Rectangle 49"/>
          <p:cNvSpPr/>
          <p:nvPr/>
        </p:nvSpPr>
        <p:spPr>
          <a:xfrm>
            <a:off x="83507" y="3984596"/>
            <a:ext cx="1318093" cy="1322847"/>
          </a:xfrm>
          <a:prstGeom prst="rect">
            <a:avLst/>
          </a:prstGeom>
          <a:solidFill>
            <a:srgbClr val="0086AC"/>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4267" b="0" i="0" u="none" strike="noStrike" kern="0" cap="none" spc="0" normalizeH="0" baseline="0" noProof="0" dirty="0">
                <a:ln>
                  <a:noFill/>
                </a:ln>
                <a:solidFill>
                  <a:prstClr val="white"/>
                </a:solidFill>
                <a:effectLst/>
                <a:uLnTx/>
                <a:uFillTx/>
                <a:latin typeface="Open Sans Light"/>
                <a:ea typeface="+mn-ea"/>
                <a:cs typeface="+mn-cs"/>
              </a:rPr>
              <a:t>03</a:t>
            </a:r>
          </a:p>
        </p:txBody>
      </p:sp>
      <p:sp>
        <p:nvSpPr>
          <p:cNvPr id="51" name="Rectangle 50"/>
          <p:cNvSpPr/>
          <p:nvPr/>
        </p:nvSpPr>
        <p:spPr>
          <a:xfrm>
            <a:off x="83507" y="5270542"/>
            <a:ext cx="1318093" cy="1322847"/>
          </a:xfrm>
          <a:prstGeom prst="rect">
            <a:avLst/>
          </a:prstGeom>
          <a:solidFill>
            <a:srgbClr val="176490"/>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4267" b="0" i="0" u="none" strike="noStrike" kern="0" cap="none" spc="0" normalizeH="0" baseline="0" noProof="0" dirty="0">
                <a:ln>
                  <a:noFill/>
                </a:ln>
                <a:solidFill>
                  <a:prstClr val="white"/>
                </a:solidFill>
                <a:effectLst/>
                <a:uLnTx/>
                <a:uFillTx/>
                <a:latin typeface="Open Sans Light"/>
                <a:ea typeface="+mn-ea"/>
                <a:cs typeface="+mn-cs"/>
              </a:rPr>
              <a:t>04</a:t>
            </a:r>
          </a:p>
        </p:txBody>
      </p:sp>
      <p:sp>
        <p:nvSpPr>
          <p:cNvPr id="52" name="Manual Input 10"/>
          <p:cNvSpPr/>
          <p:nvPr/>
        </p:nvSpPr>
        <p:spPr>
          <a:xfrm flipH="1">
            <a:off x="1391158" y="1374665"/>
            <a:ext cx="618516" cy="260687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 name="connsiteX0" fmla="*/ 18 w 10000"/>
              <a:gd name="connsiteY0" fmla="*/ 3659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3659 h 10000"/>
              <a:gd name="connsiteX0" fmla="*/ 18 w 10000"/>
              <a:gd name="connsiteY0" fmla="*/ 3627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362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3627"/>
                </a:moveTo>
                <a:lnTo>
                  <a:pt x="10000" y="0"/>
                </a:lnTo>
                <a:lnTo>
                  <a:pt x="10000" y="10000"/>
                </a:lnTo>
                <a:lnTo>
                  <a:pt x="0" y="10000"/>
                </a:lnTo>
                <a:cubicBezTo>
                  <a:pt x="6" y="7886"/>
                  <a:pt x="12" y="5741"/>
                  <a:pt x="18" y="3627"/>
                </a:cubicBezTo>
                <a:close/>
              </a:path>
            </a:pathLst>
          </a:custGeom>
          <a:solidFill>
            <a:srgbClr val="51C3CA">
              <a:lumMod val="75000"/>
            </a:srgbClr>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Open Sans Light"/>
              <a:ea typeface="+mn-ea"/>
              <a:cs typeface="+mn-cs"/>
            </a:endParaRPr>
          </a:p>
        </p:txBody>
      </p:sp>
      <p:sp>
        <p:nvSpPr>
          <p:cNvPr id="53" name="Manual Input 10"/>
          <p:cNvSpPr/>
          <p:nvPr/>
        </p:nvSpPr>
        <p:spPr>
          <a:xfrm flipH="1">
            <a:off x="1391158" y="2713091"/>
            <a:ext cx="618516" cy="12766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 name="connsiteX0" fmla="*/ 18 w 10000"/>
              <a:gd name="connsiteY0" fmla="*/ 3659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3659 h 10000"/>
              <a:gd name="connsiteX0" fmla="*/ 18 w 10000"/>
              <a:gd name="connsiteY0" fmla="*/ 3627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362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3627"/>
                </a:moveTo>
                <a:lnTo>
                  <a:pt x="10000" y="0"/>
                </a:lnTo>
                <a:lnTo>
                  <a:pt x="10000" y="10000"/>
                </a:lnTo>
                <a:lnTo>
                  <a:pt x="0" y="10000"/>
                </a:lnTo>
                <a:cubicBezTo>
                  <a:pt x="6" y="7886"/>
                  <a:pt x="12" y="5741"/>
                  <a:pt x="18" y="3627"/>
                </a:cubicBezTo>
                <a:close/>
              </a:path>
            </a:pathLst>
          </a:custGeom>
          <a:solidFill>
            <a:srgbClr val="1AA5BD">
              <a:lumMod val="75000"/>
            </a:srgbClr>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4267" b="0" i="0" u="none" strike="noStrike" kern="0" cap="none" spc="0" normalizeH="0" baseline="0" noProof="0">
              <a:ln>
                <a:noFill/>
              </a:ln>
              <a:solidFill>
                <a:prstClr val="white"/>
              </a:solidFill>
              <a:effectLst/>
              <a:uLnTx/>
              <a:uFillTx/>
              <a:latin typeface="Open Sans Light"/>
              <a:ea typeface="+mn-ea"/>
              <a:cs typeface="+mn-cs"/>
            </a:endParaRPr>
          </a:p>
        </p:txBody>
      </p:sp>
      <p:sp>
        <p:nvSpPr>
          <p:cNvPr id="54" name="Manual Input 10"/>
          <p:cNvSpPr/>
          <p:nvPr/>
        </p:nvSpPr>
        <p:spPr>
          <a:xfrm flipH="1" flipV="1">
            <a:off x="1391157" y="3984594"/>
            <a:ext cx="618516" cy="260687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 name="connsiteX0" fmla="*/ 18 w 10000"/>
              <a:gd name="connsiteY0" fmla="*/ 3659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3659 h 10000"/>
              <a:gd name="connsiteX0" fmla="*/ 18 w 10000"/>
              <a:gd name="connsiteY0" fmla="*/ 3627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362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3627"/>
                </a:moveTo>
                <a:lnTo>
                  <a:pt x="10000" y="0"/>
                </a:lnTo>
                <a:lnTo>
                  <a:pt x="10000" y="10000"/>
                </a:lnTo>
                <a:lnTo>
                  <a:pt x="0" y="10000"/>
                </a:lnTo>
                <a:cubicBezTo>
                  <a:pt x="6" y="7886"/>
                  <a:pt x="12" y="5741"/>
                  <a:pt x="18" y="3627"/>
                </a:cubicBezTo>
                <a:close/>
              </a:path>
            </a:pathLst>
          </a:custGeom>
          <a:solidFill>
            <a:srgbClr val="1C5686">
              <a:lumMod val="75000"/>
            </a:srgbClr>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Open Sans Light"/>
              <a:ea typeface="+mn-ea"/>
              <a:cs typeface="+mn-cs"/>
            </a:endParaRPr>
          </a:p>
        </p:txBody>
      </p:sp>
      <p:sp>
        <p:nvSpPr>
          <p:cNvPr id="55" name="Manual Input 10"/>
          <p:cNvSpPr/>
          <p:nvPr/>
        </p:nvSpPr>
        <p:spPr>
          <a:xfrm flipH="1" flipV="1">
            <a:off x="1391157" y="3984595"/>
            <a:ext cx="618516" cy="12766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 name="connsiteX0" fmla="*/ 18 w 10000"/>
              <a:gd name="connsiteY0" fmla="*/ 3659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3659 h 10000"/>
              <a:gd name="connsiteX0" fmla="*/ 18 w 10000"/>
              <a:gd name="connsiteY0" fmla="*/ 3627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362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3627"/>
                </a:moveTo>
                <a:lnTo>
                  <a:pt x="10000" y="0"/>
                </a:lnTo>
                <a:lnTo>
                  <a:pt x="10000" y="10000"/>
                </a:lnTo>
                <a:lnTo>
                  <a:pt x="0" y="10000"/>
                </a:lnTo>
                <a:cubicBezTo>
                  <a:pt x="6" y="7886"/>
                  <a:pt x="12" y="5741"/>
                  <a:pt x="18" y="3627"/>
                </a:cubicBezTo>
                <a:close/>
              </a:path>
            </a:pathLst>
          </a:custGeom>
          <a:solidFill>
            <a:srgbClr val="0097B7">
              <a:lumMod val="75000"/>
            </a:srgbClr>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4267" b="0" i="0" u="none" strike="noStrike" kern="0" cap="none" spc="0" normalizeH="0" baseline="0" noProof="0">
              <a:ln>
                <a:noFill/>
              </a:ln>
              <a:solidFill>
                <a:prstClr val="white"/>
              </a:solidFill>
              <a:effectLst/>
              <a:uLnTx/>
              <a:uFillTx/>
              <a:latin typeface="Open Sans Light"/>
              <a:ea typeface="+mn-ea"/>
              <a:cs typeface="+mn-cs"/>
            </a:endParaRPr>
          </a:p>
        </p:txBody>
      </p:sp>
      <p:pic>
        <p:nvPicPr>
          <p:cNvPr id="58" name="Picture 57"/>
          <p:cNvPicPr>
            <a:picLocks noChangeAspect="1"/>
          </p:cNvPicPr>
          <p:nvPr/>
        </p:nvPicPr>
        <p:blipFill>
          <a:blip r:embed="rId3"/>
          <a:stretch>
            <a:fillRect/>
          </a:stretch>
        </p:blipFill>
        <p:spPr>
          <a:xfrm>
            <a:off x="3424211" y="4915213"/>
            <a:ext cx="508000" cy="573924"/>
          </a:xfrm>
          <a:prstGeom prst="rect">
            <a:avLst/>
          </a:prstGeom>
        </p:spPr>
      </p:pic>
    </p:spTree>
    <p:extLst>
      <p:ext uri="{BB962C8B-B14F-4D97-AF65-F5344CB8AC3E}">
        <p14:creationId xmlns:p14="http://schemas.microsoft.com/office/powerpoint/2010/main" val="214388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200"/>
                                        <p:tgtEl>
                                          <p:spTgt spid="5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200"/>
                                        <p:tgtEl>
                                          <p:spTgt spid="5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left)">
                                      <p:cBhvr>
                                        <p:cTn id="13" dur="200"/>
                                        <p:tgtEl>
                                          <p:spTgt spid="5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left)">
                                      <p:cBhvr>
                                        <p:cTn id="16" dur="200"/>
                                        <p:tgtEl>
                                          <p:spTgt spid="54"/>
                                        </p:tgtEl>
                                      </p:cBhvr>
                                    </p:animEffect>
                                  </p:childTnLst>
                                </p:cTn>
                              </p:par>
                              <p:par>
                                <p:cTn id="17" presetID="2" presetClass="entr" presetSubtype="8" decel="71429"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700" fill="hold"/>
                                        <p:tgtEl>
                                          <p:spTgt spid="30"/>
                                        </p:tgtEl>
                                        <p:attrNameLst>
                                          <p:attrName>ppt_x</p:attrName>
                                        </p:attrNameLst>
                                      </p:cBhvr>
                                      <p:tavLst>
                                        <p:tav tm="0">
                                          <p:val>
                                            <p:strVal val="0-#ppt_w/2"/>
                                          </p:val>
                                        </p:tav>
                                        <p:tav tm="100000">
                                          <p:val>
                                            <p:strVal val="#ppt_x"/>
                                          </p:val>
                                        </p:tav>
                                      </p:tavLst>
                                    </p:anim>
                                    <p:anim calcmode="lin" valueType="num">
                                      <p:cBhvr additive="base">
                                        <p:cTn id="20" dur="700" fill="hold"/>
                                        <p:tgtEl>
                                          <p:spTgt spid="30"/>
                                        </p:tgtEl>
                                        <p:attrNameLst>
                                          <p:attrName>ppt_y</p:attrName>
                                        </p:attrNameLst>
                                      </p:cBhvr>
                                      <p:tavLst>
                                        <p:tav tm="0">
                                          <p:val>
                                            <p:strVal val="#ppt_y"/>
                                          </p:val>
                                        </p:tav>
                                        <p:tav tm="100000">
                                          <p:val>
                                            <p:strVal val="#ppt_y"/>
                                          </p:val>
                                        </p:tav>
                                      </p:tavLst>
                                    </p:anim>
                                  </p:childTnLst>
                                </p:cTn>
                              </p:par>
                              <p:par>
                                <p:cTn id="21" presetID="2" presetClass="entr" presetSubtype="8" decel="75000" fill="hold" grpId="0" nodeType="withEffect">
                                  <p:stCondLst>
                                    <p:cond delay="10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000" fill="hold"/>
                                        <p:tgtEl>
                                          <p:spTgt spid="31"/>
                                        </p:tgtEl>
                                        <p:attrNameLst>
                                          <p:attrName>ppt_x</p:attrName>
                                        </p:attrNameLst>
                                      </p:cBhvr>
                                      <p:tavLst>
                                        <p:tav tm="0">
                                          <p:val>
                                            <p:strVal val="0-#ppt_w/2"/>
                                          </p:val>
                                        </p:tav>
                                        <p:tav tm="100000">
                                          <p:val>
                                            <p:strVal val="#ppt_x"/>
                                          </p:val>
                                        </p:tav>
                                      </p:tavLst>
                                    </p:anim>
                                    <p:anim calcmode="lin" valueType="num">
                                      <p:cBhvr additive="base">
                                        <p:cTn id="24" dur="1000" fill="hold"/>
                                        <p:tgtEl>
                                          <p:spTgt spid="31"/>
                                        </p:tgtEl>
                                        <p:attrNameLst>
                                          <p:attrName>ppt_y</p:attrName>
                                        </p:attrNameLst>
                                      </p:cBhvr>
                                      <p:tavLst>
                                        <p:tav tm="0">
                                          <p:val>
                                            <p:strVal val="#ppt_y"/>
                                          </p:val>
                                        </p:tav>
                                        <p:tav tm="100000">
                                          <p:val>
                                            <p:strVal val="#ppt_y"/>
                                          </p:val>
                                        </p:tav>
                                      </p:tavLst>
                                    </p:anim>
                                  </p:childTnLst>
                                </p:cTn>
                              </p:par>
                              <p:par>
                                <p:cTn id="25" presetID="2" presetClass="entr" presetSubtype="8" decel="88889" fill="hold" grpId="0" nodeType="withEffect">
                                  <p:stCondLst>
                                    <p:cond delay="20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1200" fill="hold"/>
                                        <p:tgtEl>
                                          <p:spTgt spid="32"/>
                                        </p:tgtEl>
                                        <p:attrNameLst>
                                          <p:attrName>ppt_x</p:attrName>
                                        </p:attrNameLst>
                                      </p:cBhvr>
                                      <p:tavLst>
                                        <p:tav tm="0">
                                          <p:val>
                                            <p:strVal val="0-#ppt_w/2"/>
                                          </p:val>
                                        </p:tav>
                                        <p:tav tm="100000">
                                          <p:val>
                                            <p:strVal val="#ppt_x"/>
                                          </p:val>
                                        </p:tav>
                                      </p:tavLst>
                                    </p:anim>
                                    <p:anim calcmode="lin" valueType="num">
                                      <p:cBhvr additive="base">
                                        <p:cTn id="28" dur="1200" fill="hold"/>
                                        <p:tgtEl>
                                          <p:spTgt spid="32"/>
                                        </p:tgtEl>
                                        <p:attrNameLst>
                                          <p:attrName>ppt_y</p:attrName>
                                        </p:attrNameLst>
                                      </p:cBhvr>
                                      <p:tavLst>
                                        <p:tav tm="0">
                                          <p:val>
                                            <p:strVal val="#ppt_y"/>
                                          </p:val>
                                        </p:tav>
                                        <p:tav tm="100000">
                                          <p:val>
                                            <p:strVal val="#ppt_y"/>
                                          </p:val>
                                        </p:tav>
                                      </p:tavLst>
                                    </p:anim>
                                  </p:childTnLst>
                                </p:cTn>
                              </p:par>
                            </p:childTnLst>
                          </p:cTn>
                        </p:par>
                        <p:par>
                          <p:cTn id="29" fill="hold">
                            <p:stCondLst>
                              <p:cond delay="1400"/>
                            </p:stCondLst>
                            <p:childTnLst>
                              <p:par>
                                <p:cTn id="30" presetID="2" presetClass="entr" presetSubtype="8" decel="66667" fill="hold" grpId="0" nodeType="after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additive="base">
                                        <p:cTn id="32" dur="600" fill="hold"/>
                                        <p:tgtEl>
                                          <p:spTgt spid="57"/>
                                        </p:tgtEl>
                                        <p:attrNameLst>
                                          <p:attrName>ppt_x</p:attrName>
                                        </p:attrNameLst>
                                      </p:cBhvr>
                                      <p:tavLst>
                                        <p:tav tm="0">
                                          <p:val>
                                            <p:strVal val="0-#ppt_w/2"/>
                                          </p:val>
                                        </p:tav>
                                        <p:tav tm="100000">
                                          <p:val>
                                            <p:strVal val="#ppt_x"/>
                                          </p:val>
                                        </p:tav>
                                      </p:tavLst>
                                    </p:anim>
                                    <p:anim calcmode="lin" valueType="num">
                                      <p:cBhvr additive="base">
                                        <p:cTn id="33" dur="6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0" grpId="0" animBg="1"/>
      <p:bldP spid="31" grpId="0" animBg="1"/>
      <p:bldP spid="32" grpId="0" animBg="1"/>
      <p:bldP spid="52" grpId="0" animBg="1"/>
      <p:bldP spid="53" grpId="0" animBg="1"/>
      <p:bldP spid="54" grpId="0" animBg="1"/>
      <p:bldP spid="5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evron 3"/>
          <p:cNvSpPr/>
          <p:nvPr/>
        </p:nvSpPr>
        <p:spPr>
          <a:xfrm rot="5400000">
            <a:off x="5164125" y="4218999"/>
            <a:ext cx="1863752" cy="2880320"/>
          </a:xfrm>
          <a:prstGeom prst="chevron">
            <a:avLst>
              <a:gd name="adj" fmla="val 20758"/>
            </a:avLst>
          </a:prstGeom>
          <a:solidFill>
            <a:schemeClr val="bg2"/>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210312" rtlCol="0" anchor="t"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Open Sans Light"/>
                <a:ea typeface="+mn-ea"/>
                <a:cs typeface="+mn-cs"/>
              </a:rPr>
              <a:t>Discussion</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chemeClr val="bg1"/>
                </a:solidFill>
                <a:effectLst/>
                <a:uLnTx/>
                <a:uFillTx/>
                <a:latin typeface="Open Sans Light"/>
                <a:ea typeface="+mn-ea"/>
                <a:cs typeface="+mn-cs"/>
              </a:rPr>
              <a:t>Feedback, Insight, &amp;</a:t>
            </a:r>
            <a:r>
              <a:rPr kumimoji="0" lang="en-US" sz="1333" b="0" i="0" u="none" strike="noStrike" kern="1200" cap="none" spc="0" normalizeH="0" noProof="0" dirty="0">
                <a:ln>
                  <a:noFill/>
                </a:ln>
                <a:solidFill>
                  <a:schemeClr val="bg1"/>
                </a:solidFill>
                <a:effectLst/>
                <a:uLnTx/>
                <a:uFillTx/>
                <a:latin typeface="Open Sans Light"/>
                <a:ea typeface="+mn-ea"/>
                <a:cs typeface="+mn-cs"/>
              </a:rPr>
              <a:t> Suggestions</a:t>
            </a:r>
            <a:endParaRPr kumimoji="0" lang="en-US" sz="1333" b="0" i="0" u="none" strike="noStrike" kern="1200" cap="none" spc="0" normalizeH="0" baseline="0" noProof="0" dirty="0">
              <a:ln>
                <a:noFill/>
              </a:ln>
              <a:solidFill>
                <a:schemeClr val="bg1"/>
              </a:solidFill>
              <a:effectLst/>
              <a:uLnTx/>
              <a:uFillTx/>
              <a:latin typeface="Open Sans Light"/>
              <a:ea typeface="+mn-ea"/>
              <a:cs typeface="+mn-cs"/>
            </a:endParaRPr>
          </a:p>
        </p:txBody>
      </p:sp>
      <p:sp>
        <p:nvSpPr>
          <p:cNvPr id="5" name="Chevron 4"/>
          <p:cNvSpPr/>
          <p:nvPr/>
        </p:nvSpPr>
        <p:spPr>
          <a:xfrm rot="5400000">
            <a:off x="5164125" y="2941496"/>
            <a:ext cx="1863752" cy="2880320"/>
          </a:xfrm>
          <a:prstGeom prst="chevron">
            <a:avLst>
              <a:gd name="adj" fmla="val 20758"/>
            </a:avLst>
          </a:prstGeom>
          <a:solidFill>
            <a:schemeClr val="accent5"/>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210312" rtlCol="0" anchor="t"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Open Sans Light"/>
                <a:ea typeface="+mn-ea"/>
                <a:cs typeface="+mn-cs"/>
              </a:rPr>
              <a:t>Next Steps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chemeClr val="bg1"/>
                </a:solidFill>
                <a:effectLst/>
                <a:uLnTx/>
                <a:uFillTx/>
                <a:latin typeface="Open Sans Light"/>
                <a:ea typeface="+mn-ea"/>
                <a:cs typeface="+mn-cs"/>
              </a:rPr>
              <a:t>Changing face of education requires moving tools to a digital</a:t>
            </a:r>
            <a:r>
              <a:rPr kumimoji="0" lang="en-US" sz="1333" b="0" i="0" u="none" strike="noStrike" kern="1200" cap="none" spc="0" normalizeH="0" noProof="0" dirty="0">
                <a:ln>
                  <a:noFill/>
                </a:ln>
                <a:solidFill>
                  <a:schemeClr val="bg1"/>
                </a:solidFill>
                <a:effectLst/>
                <a:uLnTx/>
                <a:uFillTx/>
                <a:latin typeface="Open Sans Light"/>
                <a:ea typeface="+mn-ea"/>
                <a:cs typeface="+mn-cs"/>
              </a:rPr>
              <a:t> virtual format</a:t>
            </a:r>
            <a:endParaRPr kumimoji="0" lang="en-US" sz="1333" b="0" i="0" u="none" strike="noStrike" kern="1200" cap="none" spc="0" normalizeH="0" baseline="0" noProof="0" dirty="0">
              <a:ln>
                <a:noFill/>
              </a:ln>
              <a:solidFill>
                <a:schemeClr val="bg1"/>
              </a:solidFill>
              <a:effectLst/>
              <a:uLnTx/>
              <a:uFillTx/>
              <a:latin typeface="Open Sans Light"/>
              <a:ea typeface="+mn-ea"/>
              <a:cs typeface="+mn-cs"/>
            </a:endParaRPr>
          </a:p>
        </p:txBody>
      </p:sp>
      <p:sp>
        <p:nvSpPr>
          <p:cNvPr id="6" name="Chevron 5"/>
          <p:cNvSpPr/>
          <p:nvPr/>
        </p:nvSpPr>
        <p:spPr>
          <a:xfrm rot="5400000">
            <a:off x="5164124" y="1658920"/>
            <a:ext cx="1863753" cy="2880320"/>
          </a:xfrm>
          <a:prstGeom prst="chevron">
            <a:avLst>
              <a:gd name="adj" fmla="val 20758"/>
            </a:avLst>
          </a:prstGeom>
          <a:solidFill>
            <a:schemeClr val="accent3"/>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210312" rtlCol="0" anchor="t"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Open Sans Light"/>
                <a:ea typeface="+mn-ea"/>
                <a:cs typeface="+mn-cs"/>
              </a:rPr>
              <a:t>Games as Tools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chemeClr val="bg1"/>
                </a:solidFill>
                <a:effectLst/>
                <a:uLnTx/>
                <a:uFillTx/>
                <a:latin typeface="Open Sans Light"/>
                <a:ea typeface="+mn-ea"/>
                <a:cs typeface="+mn-cs"/>
              </a:rPr>
              <a:t>Medical Center Operations Board Game and In-Class Tools</a:t>
            </a:r>
          </a:p>
        </p:txBody>
      </p:sp>
      <p:sp>
        <p:nvSpPr>
          <p:cNvPr id="7" name="Pentagon 6"/>
          <p:cNvSpPr/>
          <p:nvPr/>
        </p:nvSpPr>
        <p:spPr>
          <a:xfrm rot="5400000">
            <a:off x="5312852" y="533618"/>
            <a:ext cx="1566298" cy="2880320"/>
          </a:xfrm>
          <a:prstGeom prst="homePlate">
            <a:avLst>
              <a:gd name="adj" fmla="val 22102"/>
            </a:avLst>
          </a:prstGeom>
          <a:solidFill>
            <a:schemeClr val="accent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182880" rtlCol="0" anchor="ctr"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Open Sans Light"/>
              </a:rPr>
              <a:t>Intro &amp; Background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chemeClr val="bg1"/>
                </a:solidFill>
                <a:effectLst/>
                <a:uLnTx/>
                <a:uFillTx/>
                <a:latin typeface="Open Sans Light"/>
                <a:ea typeface="+mn-ea"/>
                <a:cs typeface="+mn-cs"/>
              </a:rPr>
              <a:t>Meet the Team</a:t>
            </a:r>
            <a:r>
              <a:rPr kumimoji="0" lang="en-US" sz="1333" b="0" i="0" u="none" strike="noStrike" kern="1200" cap="none" spc="0" normalizeH="0" noProof="0" dirty="0">
                <a:ln>
                  <a:noFill/>
                </a:ln>
                <a:solidFill>
                  <a:schemeClr val="bg1"/>
                </a:solidFill>
                <a:effectLst/>
                <a:uLnTx/>
                <a:uFillTx/>
                <a:latin typeface="Open Sans Light"/>
                <a:ea typeface="+mn-ea"/>
                <a:cs typeface="+mn-cs"/>
              </a:rPr>
              <a:t> &amp;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noProof="0" dirty="0">
                <a:ln>
                  <a:noFill/>
                </a:ln>
                <a:solidFill>
                  <a:schemeClr val="bg1"/>
                </a:solidFill>
                <a:effectLst/>
                <a:uLnTx/>
                <a:uFillTx/>
                <a:latin typeface="Open Sans Light"/>
                <a:ea typeface="+mn-ea"/>
                <a:cs typeface="+mn-cs"/>
              </a:rPr>
              <a:t>Theoretical Basis</a:t>
            </a:r>
            <a:endParaRPr kumimoji="0" lang="en-US" sz="1333" b="0" i="0" u="none" strike="noStrike" kern="1200" cap="none" spc="0" normalizeH="0" baseline="0" noProof="0" dirty="0">
              <a:ln>
                <a:noFill/>
              </a:ln>
              <a:solidFill>
                <a:schemeClr val="bg1"/>
              </a:solidFill>
              <a:effectLst/>
              <a:uLnTx/>
              <a:uFillTx/>
              <a:latin typeface="Open Sans Light"/>
              <a:ea typeface="+mn-ea"/>
              <a:cs typeface="+mn-cs"/>
            </a:endParaRPr>
          </a:p>
        </p:txBody>
      </p:sp>
      <p:sp>
        <p:nvSpPr>
          <p:cNvPr id="8" name="Title 1"/>
          <p:cNvSpPr txBox="1">
            <a:spLocks/>
          </p:cNvSpPr>
          <p:nvPr/>
        </p:nvSpPr>
        <p:spPr>
          <a:xfrm>
            <a:off x="914400" y="280732"/>
            <a:ext cx="10363200" cy="817561"/>
          </a:xfrm>
          <a:prstGeom prst="rect">
            <a:avLst/>
          </a:prstGeom>
        </p:spPr>
        <p:txBody>
          <a:bodyPr vert="horz" lIns="0" tIns="0" rIns="0" bIns="0" rtlCol="0" anchor="ctr">
            <a:normAutofit/>
          </a:bodyPr>
          <a:lst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a:lstStyle>
          <a:p>
            <a:r>
              <a:rPr lang="en-US" dirty="0">
                <a:solidFill>
                  <a:schemeClr val="tx1">
                    <a:lumMod val="50000"/>
                  </a:schemeClr>
                </a:solidFill>
              </a:rPr>
              <a:t>Presentation Overview</a:t>
            </a:r>
          </a:p>
        </p:txBody>
      </p:sp>
      <p:sp>
        <p:nvSpPr>
          <p:cNvPr id="9" name="Oval 8"/>
          <p:cNvSpPr/>
          <p:nvPr/>
        </p:nvSpPr>
        <p:spPr>
          <a:xfrm>
            <a:off x="3448151" y="1472571"/>
            <a:ext cx="768085" cy="76808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chemeClr val="tx1">
                  <a:lumMod val="50000"/>
                </a:schemeClr>
              </a:solidFill>
              <a:effectLst/>
              <a:uLnTx/>
              <a:uFillTx/>
              <a:latin typeface="Open Sans Light"/>
              <a:ea typeface="+mn-ea"/>
              <a:cs typeface="+mn-cs"/>
            </a:endParaRPr>
          </a:p>
        </p:txBody>
      </p:sp>
      <p:sp>
        <p:nvSpPr>
          <p:cNvPr id="10" name="Oval 9"/>
          <p:cNvSpPr/>
          <p:nvPr/>
        </p:nvSpPr>
        <p:spPr>
          <a:xfrm>
            <a:off x="7981399" y="2720598"/>
            <a:ext cx="768085" cy="768085"/>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chemeClr val="tx1">
                  <a:lumMod val="50000"/>
                </a:schemeClr>
              </a:solidFill>
              <a:effectLst/>
              <a:uLnTx/>
              <a:uFillTx/>
              <a:latin typeface="Open Sans Light"/>
              <a:ea typeface="+mn-ea"/>
              <a:cs typeface="+mn-cs"/>
            </a:endParaRPr>
          </a:p>
        </p:txBody>
      </p:sp>
      <p:sp>
        <p:nvSpPr>
          <p:cNvPr id="11" name="Oval 10"/>
          <p:cNvSpPr/>
          <p:nvPr/>
        </p:nvSpPr>
        <p:spPr>
          <a:xfrm>
            <a:off x="3448151" y="3974884"/>
            <a:ext cx="768085" cy="768085"/>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chemeClr val="tx1">
                  <a:lumMod val="50000"/>
                </a:schemeClr>
              </a:solidFill>
              <a:effectLst/>
              <a:uLnTx/>
              <a:uFillTx/>
              <a:latin typeface="Open Sans Light"/>
              <a:ea typeface="+mn-ea"/>
              <a:cs typeface="+mn-cs"/>
            </a:endParaRPr>
          </a:p>
        </p:txBody>
      </p:sp>
      <p:sp>
        <p:nvSpPr>
          <p:cNvPr id="12" name="Oval 11"/>
          <p:cNvSpPr/>
          <p:nvPr/>
        </p:nvSpPr>
        <p:spPr>
          <a:xfrm>
            <a:off x="7975764" y="5205198"/>
            <a:ext cx="768085" cy="768085"/>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chemeClr val="tx1">
                  <a:lumMod val="50000"/>
                </a:schemeClr>
              </a:solidFill>
              <a:effectLst/>
              <a:uLnTx/>
              <a:uFillTx/>
              <a:latin typeface="Open Sans Light"/>
              <a:ea typeface="+mn-ea"/>
              <a:cs typeface="+mn-cs"/>
            </a:endParaRPr>
          </a:p>
        </p:txBody>
      </p:sp>
      <p:cxnSp>
        <p:nvCxnSpPr>
          <p:cNvPr id="13" name="Straight Connector 12"/>
          <p:cNvCxnSpPr/>
          <p:nvPr/>
        </p:nvCxnSpPr>
        <p:spPr>
          <a:xfrm flipH="1" flipV="1">
            <a:off x="7536161" y="3104641"/>
            <a:ext cx="439604" cy="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7536161" y="5589129"/>
            <a:ext cx="439604" cy="22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4213602" y="1856502"/>
            <a:ext cx="439604" cy="2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4213602" y="4358816"/>
            <a:ext cx="439604" cy="225"/>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2"/>
          <a:stretch>
            <a:fillRect/>
          </a:stretch>
        </p:blipFill>
        <p:spPr>
          <a:xfrm>
            <a:off x="3610620" y="4137353"/>
            <a:ext cx="443147" cy="443147"/>
          </a:xfrm>
          <a:prstGeom prst="rect">
            <a:avLst/>
          </a:prstGeom>
        </p:spPr>
      </p:pic>
      <p:sp>
        <p:nvSpPr>
          <p:cNvPr id="21" name="Rectangle 20"/>
          <p:cNvSpPr/>
          <p:nvPr/>
        </p:nvSpPr>
        <p:spPr>
          <a:xfrm>
            <a:off x="458051" y="1594148"/>
            <a:ext cx="3064717" cy="600805"/>
          </a:xfrm>
          <a:prstGeom prst="rect">
            <a:avLst/>
          </a:prstGeom>
        </p:spPr>
        <p:txBody>
          <a:bodyPr wrap="square" lIns="243840" rIns="243840" bIns="60960">
            <a:spAutoFit/>
          </a:bodyPr>
          <a:lstStyle/>
          <a:p>
            <a:pPr marL="0" marR="0" lvl="0" indent="0" algn="r" defTabSz="1219170" rtl="0" eaLnBrk="1" fontAlgn="auto" latinLnBrk="0" hangingPunct="1">
              <a:lnSpc>
                <a:spcPct val="89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tx1">
                    <a:lumMod val="50000"/>
                  </a:schemeClr>
                </a:solidFill>
                <a:effectLst/>
                <a:uLnTx/>
                <a:uFillTx/>
                <a:latin typeface="Open Sans Light"/>
                <a:ea typeface="+mn-ea"/>
                <a:cs typeface="+mn-cs"/>
              </a:rPr>
              <a:t>Let’s start with the</a:t>
            </a:r>
            <a:r>
              <a:rPr kumimoji="0" lang="en-US" b="0" i="0" u="none" strike="noStrike" kern="1200" cap="none" spc="0" normalizeH="0" noProof="0" dirty="0">
                <a:ln>
                  <a:noFill/>
                </a:ln>
                <a:solidFill>
                  <a:schemeClr val="tx1">
                    <a:lumMod val="50000"/>
                  </a:schemeClr>
                </a:solidFill>
                <a:effectLst/>
                <a:uLnTx/>
                <a:uFillTx/>
                <a:latin typeface="Open Sans Light"/>
                <a:ea typeface="+mn-ea"/>
                <a:cs typeface="+mn-cs"/>
              </a:rPr>
              <a:t> main ideas</a:t>
            </a:r>
            <a:endParaRPr kumimoji="0" lang="en-US" b="0" i="0" u="none" strike="noStrike" kern="1200" cap="none" spc="0" normalizeH="0" baseline="0" noProof="0" dirty="0">
              <a:ln>
                <a:noFill/>
              </a:ln>
              <a:solidFill>
                <a:schemeClr val="tx1">
                  <a:lumMod val="50000"/>
                </a:schemeClr>
              </a:solidFill>
              <a:effectLst/>
              <a:uLnTx/>
              <a:uFillTx/>
              <a:latin typeface="Open Sans Light"/>
              <a:ea typeface="+mn-ea"/>
              <a:cs typeface="+mn-cs"/>
            </a:endParaRPr>
          </a:p>
        </p:txBody>
      </p:sp>
      <p:sp>
        <p:nvSpPr>
          <p:cNvPr id="22" name="Rectangle 21"/>
          <p:cNvSpPr/>
          <p:nvPr/>
        </p:nvSpPr>
        <p:spPr>
          <a:xfrm>
            <a:off x="458050" y="3974884"/>
            <a:ext cx="3064717" cy="1093889"/>
          </a:xfrm>
          <a:prstGeom prst="rect">
            <a:avLst/>
          </a:prstGeom>
        </p:spPr>
        <p:txBody>
          <a:bodyPr wrap="square" lIns="243840" rIns="243840" bIns="60960">
            <a:spAutoFit/>
          </a:bodyPr>
          <a:lstStyle/>
          <a:p>
            <a:pPr marL="0" marR="0" lvl="0" indent="0" algn="r" defTabSz="1219170" rtl="0" eaLnBrk="1" fontAlgn="auto" latinLnBrk="0" hangingPunct="1">
              <a:lnSpc>
                <a:spcPct val="89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tx1">
                    <a:lumMod val="50000"/>
                  </a:schemeClr>
                </a:solidFill>
                <a:effectLst/>
                <a:uLnTx/>
                <a:uFillTx/>
                <a:latin typeface="Open Sans Light"/>
              </a:rPr>
              <a:t>Current format has major limitation</a:t>
            </a:r>
            <a:r>
              <a:rPr lang="en-US" dirty="0">
                <a:solidFill>
                  <a:schemeClr val="tx1">
                    <a:lumMod val="50000"/>
                  </a:schemeClr>
                </a:solidFill>
                <a:latin typeface="Open Sans Light"/>
              </a:rPr>
              <a:t>s that can be addressed through app development</a:t>
            </a:r>
            <a:endParaRPr kumimoji="0" lang="en-US" b="0" i="0" u="none" strike="noStrike" kern="1200" cap="none" spc="0" normalizeH="0" baseline="0" noProof="0" dirty="0">
              <a:ln>
                <a:noFill/>
              </a:ln>
              <a:solidFill>
                <a:schemeClr val="tx1">
                  <a:lumMod val="50000"/>
                </a:schemeClr>
              </a:solidFill>
              <a:effectLst/>
              <a:uLnTx/>
              <a:uFillTx/>
              <a:latin typeface="Open Sans Light"/>
            </a:endParaRPr>
          </a:p>
        </p:txBody>
      </p:sp>
      <p:sp>
        <p:nvSpPr>
          <p:cNvPr id="23" name="Rectangle 22"/>
          <p:cNvSpPr/>
          <p:nvPr/>
        </p:nvSpPr>
        <p:spPr>
          <a:xfrm>
            <a:off x="8755118" y="2675223"/>
            <a:ext cx="3064717" cy="1340432"/>
          </a:xfrm>
          <a:prstGeom prst="rect">
            <a:avLst/>
          </a:prstGeom>
        </p:spPr>
        <p:txBody>
          <a:bodyPr wrap="square" lIns="243840" rIns="243840" bIns="60960">
            <a:spAutoFit/>
          </a:bodyPr>
          <a:lstStyle/>
          <a:p>
            <a:pPr marL="0" marR="0" lvl="0" indent="0" algn="l" defTabSz="1219170" rtl="0" eaLnBrk="1" fontAlgn="auto" latinLnBrk="0" hangingPunct="1">
              <a:lnSpc>
                <a:spcPct val="89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tx1">
                    <a:lumMod val="50000"/>
                  </a:schemeClr>
                </a:solidFill>
                <a:effectLst/>
                <a:uLnTx/>
                <a:uFillTx/>
                <a:latin typeface="Open Sans Light"/>
                <a:ea typeface="+mn-ea"/>
                <a:cs typeface="+mn-cs"/>
              </a:rPr>
              <a:t>Integrating real world scenarios into the classroom</a:t>
            </a:r>
            <a:r>
              <a:rPr kumimoji="0" lang="en-US" b="0" i="0" u="none" strike="noStrike" kern="1200" cap="none" spc="0" normalizeH="0" noProof="0" dirty="0">
                <a:ln>
                  <a:noFill/>
                </a:ln>
                <a:solidFill>
                  <a:schemeClr val="tx1">
                    <a:lumMod val="50000"/>
                  </a:schemeClr>
                </a:solidFill>
                <a:effectLst/>
                <a:uLnTx/>
                <a:uFillTx/>
                <a:latin typeface="Open Sans Light"/>
                <a:ea typeface="+mn-ea"/>
                <a:cs typeface="+mn-cs"/>
              </a:rPr>
              <a:t> increases student awareness, team building, and confidence</a:t>
            </a:r>
            <a:endParaRPr kumimoji="0" lang="en-US" b="0" i="0" u="none" strike="noStrike" kern="1200" cap="none" spc="0" normalizeH="0" baseline="0" noProof="0" dirty="0">
              <a:ln>
                <a:noFill/>
              </a:ln>
              <a:solidFill>
                <a:schemeClr val="tx1">
                  <a:lumMod val="50000"/>
                </a:schemeClr>
              </a:solidFill>
              <a:effectLst/>
              <a:uLnTx/>
              <a:uFillTx/>
              <a:latin typeface="Open Sans Light"/>
              <a:ea typeface="+mn-ea"/>
              <a:cs typeface="+mn-cs"/>
            </a:endParaRPr>
          </a:p>
        </p:txBody>
      </p:sp>
      <p:sp>
        <p:nvSpPr>
          <p:cNvPr id="24" name="Rectangle 23"/>
          <p:cNvSpPr/>
          <p:nvPr/>
        </p:nvSpPr>
        <p:spPr>
          <a:xfrm>
            <a:off x="8695912" y="5326775"/>
            <a:ext cx="3064717" cy="1093889"/>
          </a:xfrm>
          <a:prstGeom prst="rect">
            <a:avLst/>
          </a:prstGeom>
        </p:spPr>
        <p:txBody>
          <a:bodyPr wrap="square" lIns="243840" rIns="243840" bIns="60960">
            <a:spAutoFit/>
          </a:bodyPr>
          <a:lstStyle/>
          <a:p>
            <a:pPr lvl="0" defTabSz="1219170">
              <a:lnSpc>
                <a:spcPct val="89000"/>
              </a:lnSpc>
            </a:pPr>
            <a:r>
              <a:rPr lang="en-US" dirty="0">
                <a:solidFill>
                  <a:schemeClr val="tx1">
                    <a:lumMod val="50000"/>
                  </a:schemeClr>
                </a:solidFill>
              </a:rPr>
              <a:t>How do we approximate real world challenges and barriers in a virtual environment?</a:t>
            </a:r>
          </a:p>
        </p:txBody>
      </p:sp>
      <p:sp>
        <p:nvSpPr>
          <p:cNvPr id="25" name="Rectangle 24"/>
          <p:cNvSpPr/>
          <p:nvPr/>
        </p:nvSpPr>
        <p:spPr>
          <a:xfrm>
            <a:off x="7818419" y="1673542"/>
            <a:ext cx="4001416" cy="400110"/>
          </a:xfrm>
          <a:prstGeom prst="rect">
            <a:avLst/>
          </a:prstGeom>
        </p:spPr>
        <p:txBody>
          <a:bodyPr wrap="none">
            <a:spAutoFit/>
          </a:bodyPr>
          <a:lstStyle/>
          <a:p>
            <a:r>
              <a:rPr lang="en-US" sz="2000" b="1" dirty="0">
                <a:solidFill>
                  <a:schemeClr val="tx1">
                    <a:lumMod val="50000"/>
                  </a:schemeClr>
                </a:solidFill>
              </a:rPr>
              <a:t>Thank you for joining us today!</a:t>
            </a:r>
          </a:p>
        </p:txBody>
      </p:sp>
      <p:grpSp>
        <p:nvGrpSpPr>
          <p:cNvPr id="29" name="Group 28"/>
          <p:cNvGrpSpPr/>
          <p:nvPr/>
        </p:nvGrpSpPr>
        <p:grpSpPr>
          <a:xfrm>
            <a:off x="3578460" y="1550695"/>
            <a:ext cx="507466" cy="584311"/>
            <a:chOff x="2908300" y="-1620838"/>
            <a:chExt cx="1228724" cy="1236663"/>
          </a:xfrm>
        </p:grpSpPr>
        <p:sp>
          <p:nvSpPr>
            <p:cNvPr id="30" name="Freeform 79"/>
            <p:cNvSpPr>
              <a:spLocks noEditPoints="1"/>
            </p:cNvSpPr>
            <p:nvPr/>
          </p:nvSpPr>
          <p:spPr bwMode="auto">
            <a:xfrm>
              <a:off x="3055938" y="-1620838"/>
              <a:ext cx="234950" cy="234950"/>
            </a:xfrm>
            <a:custGeom>
              <a:avLst/>
              <a:gdLst>
                <a:gd name="T0" fmla="*/ 22 w 43"/>
                <a:gd name="T1" fmla="*/ 43 h 43"/>
                <a:gd name="T2" fmla="*/ 43 w 43"/>
                <a:gd name="T3" fmla="*/ 21 h 43"/>
                <a:gd name="T4" fmla="*/ 22 w 43"/>
                <a:gd name="T5" fmla="*/ 0 h 43"/>
                <a:gd name="T6" fmla="*/ 0 w 43"/>
                <a:gd name="T7" fmla="*/ 21 h 43"/>
                <a:gd name="T8" fmla="*/ 22 w 43"/>
                <a:gd name="T9" fmla="*/ 43 h 43"/>
                <a:gd name="T10" fmla="*/ 22 w 43"/>
                <a:gd name="T11" fmla="*/ 5 h 43"/>
                <a:gd name="T12" fmla="*/ 39 w 43"/>
                <a:gd name="T13" fmla="*/ 21 h 43"/>
                <a:gd name="T14" fmla="*/ 22 w 43"/>
                <a:gd name="T15" fmla="*/ 38 h 43"/>
                <a:gd name="T16" fmla="*/ 5 w 43"/>
                <a:gd name="T17" fmla="*/ 21 h 43"/>
                <a:gd name="T18" fmla="*/ 22 w 43"/>
                <a:gd name="T19"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22" y="43"/>
                  </a:moveTo>
                  <a:cubicBezTo>
                    <a:pt x="34" y="43"/>
                    <a:pt x="43" y="33"/>
                    <a:pt x="43" y="21"/>
                  </a:cubicBezTo>
                  <a:cubicBezTo>
                    <a:pt x="43" y="10"/>
                    <a:pt x="34" y="0"/>
                    <a:pt x="22" y="0"/>
                  </a:cubicBezTo>
                  <a:cubicBezTo>
                    <a:pt x="10" y="0"/>
                    <a:pt x="0" y="10"/>
                    <a:pt x="0" y="21"/>
                  </a:cubicBezTo>
                  <a:cubicBezTo>
                    <a:pt x="0" y="33"/>
                    <a:pt x="10" y="43"/>
                    <a:pt x="22" y="43"/>
                  </a:cubicBezTo>
                  <a:close/>
                  <a:moveTo>
                    <a:pt x="22" y="5"/>
                  </a:moveTo>
                  <a:cubicBezTo>
                    <a:pt x="31" y="5"/>
                    <a:pt x="39" y="12"/>
                    <a:pt x="39" y="21"/>
                  </a:cubicBezTo>
                  <a:cubicBezTo>
                    <a:pt x="39" y="31"/>
                    <a:pt x="31" y="38"/>
                    <a:pt x="22" y="38"/>
                  </a:cubicBezTo>
                  <a:cubicBezTo>
                    <a:pt x="12" y="38"/>
                    <a:pt x="5" y="31"/>
                    <a:pt x="5" y="21"/>
                  </a:cubicBezTo>
                  <a:cubicBezTo>
                    <a:pt x="5" y="12"/>
                    <a:pt x="12" y="5"/>
                    <a:pt x="2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31" name="Freeform 80"/>
            <p:cNvSpPr>
              <a:spLocks noEditPoints="1"/>
            </p:cNvSpPr>
            <p:nvPr/>
          </p:nvSpPr>
          <p:spPr bwMode="auto">
            <a:xfrm>
              <a:off x="3749675" y="-1620838"/>
              <a:ext cx="234950" cy="234950"/>
            </a:xfrm>
            <a:custGeom>
              <a:avLst/>
              <a:gdLst>
                <a:gd name="T0" fmla="*/ 22 w 43"/>
                <a:gd name="T1" fmla="*/ 43 h 43"/>
                <a:gd name="T2" fmla="*/ 43 w 43"/>
                <a:gd name="T3" fmla="*/ 21 h 43"/>
                <a:gd name="T4" fmla="*/ 22 w 43"/>
                <a:gd name="T5" fmla="*/ 0 h 43"/>
                <a:gd name="T6" fmla="*/ 0 w 43"/>
                <a:gd name="T7" fmla="*/ 21 h 43"/>
                <a:gd name="T8" fmla="*/ 22 w 43"/>
                <a:gd name="T9" fmla="*/ 43 h 43"/>
                <a:gd name="T10" fmla="*/ 22 w 43"/>
                <a:gd name="T11" fmla="*/ 5 h 43"/>
                <a:gd name="T12" fmla="*/ 39 w 43"/>
                <a:gd name="T13" fmla="*/ 21 h 43"/>
                <a:gd name="T14" fmla="*/ 22 w 43"/>
                <a:gd name="T15" fmla="*/ 38 h 43"/>
                <a:gd name="T16" fmla="*/ 5 w 43"/>
                <a:gd name="T17" fmla="*/ 21 h 43"/>
                <a:gd name="T18" fmla="*/ 22 w 43"/>
                <a:gd name="T19"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22" y="43"/>
                  </a:moveTo>
                  <a:cubicBezTo>
                    <a:pt x="34" y="43"/>
                    <a:pt x="43" y="33"/>
                    <a:pt x="43" y="21"/>
                  </a:cubicBezTo>
                  <a:cubicBezTo>
                    <a:pt x="43" y="10"/>
                    <a:pt x="34" y="0"/>
                    <a:pt x="22" y="0"/>
                  </a:cubicBezTo>
                  <a:cubicBezTo>
                    <a:pt x="10" y="0"/>
                    <a:pt x="0" y="10"/>
                    <a:pt x="0" y="21"/>
                  </a:cubicBezTo>
                  <a:cubicBezTo>
                    <a:pt x="0" y="33"/>
                    <a:pt x="10" y="43"/>
                    <a:pt x="22" y="43"/>
                  </a:cubicBezTo>
                  <a:close/>
                  <a:moveTo>
                    <a:pt x="22" y="5"/>
                  </a:moveTo>
                  <a:cubicBezTo>
                    <a:pt x="31" y="5"/>
                    <a:pt x="39" y="12"/>
                    <a:pt x="39" y="21"/>
                  </a:cubicBezTo>
                  <a:cubicBezTo>
                    <a:pt x="39" y="31"/>
                    <a:pt x="31" y="38"/>
                    <a:pt x="22" y="38"/>
                  </a:cubicBezTo>
                  <a:cubicBezTo>
                    <a:pt x="13" y="38"/>
                    <a:pt x="5" y="31"/>
                    <a:pt x="5" y="21"/>
                  </a:cubicBezTo>
                  <a:cubicBezTo>
                    <a:pt x="5" y="12"/>
                    <a:pt x="13" y="5"/>
                    <a:pt x="2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32" name="Freeform 81"/>
            <p:cNvSpPr>
              <a:spLocks noEditPoints="1"/>
            </p:cNvSpPr>
            <p:nvPr/>
          </p:nvSpPr>
          <p:spPr bwMode="auto">
            <a:xfrm>
              <a:off x="2908300" y="-1358900"/>
              <a:ext cx="1228724" cy="974725"/>
            </a:xfrm>
            <a:custGeom>
              <a:avLst/>
              <a:gdLst>
                <a:gd name="T0" fmla="*/ 205 w 225"/>
                <a:gd name="T1" fmla="*/ 13 h 178"/>
                <a:gd name="T2" fmla="*/ 151 w 225"/>
                <a:gd name="T3" fmla="*/ 13 h 178"/>
                <a:gd name="T4" fmla="*/ 112 w 225"/>
                <a:gd name="T5" fmla="*/ 60 h 178"/>
                <a:gd name="T6" fmla="*/ 74 w 225"/>
                <a:gd name="T7" fmla="*/ 13 h 178"/>
                <a:gd name="T8" fmla="*/ 19 w 225"/>
                <a:gd name="T9" fmla="*/ 13 h 178"/>
                <a:gd name="T10" fmla="*/ 2 w 225"/>
                <a:gd name="T11" fmla="*/ 54 h 178"/>
                <a:gd name="T12" fmla="*/ 26 w 225"/>
                <a:gd name="T13" fmla="*/ 94 h 178"/>
                <a:gd name="T14" fmla="*/ 36 w 225"/>
                <a:gd name="T15" fmla="*/ 178 h 178"/>
                <a:gd name="T16" fmla="*/ 53 w 225"/>
                <a:gd name="T17" fmla="*/ 169 h 178"/>
                <a:gd name="T18" fmla="*/ 74 w 225"/>
                <a:gd name="T19" fmla="*/ 169 h 178"/>
                <a:gd name="T20" fmla="*/ 77 w 225"/>
                <a:gd name="T21" fmla="*/ 60 h 178"/>
                <a:gd name="T22" fmla="*/ 112 w 225"/>
                <a:gd name="T23" fmla="*/ 78 h 178"/>
                <a:gd name="T24" fmla="*/ 147 w 225"/>
                <a:gd name="T25" fmla="*/ 61 h 178"/>
                <a:gd name="T26" fmla="*/ 151 w 225"/>
                <a:gd name="T27" fmla="*/ 169 h 178"/>
                <a:gd name="T28" fmla="*/ 171 w 225"/>
                <a:gd name="T29" fmla="*/ 169 h 178"/>
                <a:gd name="T30" fmla="*/ 189 w 225"/>
                <a:gd name="T31" fmla="*/ 178 h 178"/>
                <a:gd name="T32" fmla="*/ 199 w 225"/>
                <a:gd name="T33" fmla="*/ 169 h 178"/>
                <a:gd name="T34" fmla="*/ 207 w 225"/>
                <a:gd name="T35" fmla="*/ 90 h 178"/>
                <a:gd name="T36" fmla="*/ 81 w 225"/>
                <a:gd name="T37" fmla="*/ 57 h 178"/>
                <a:gd name="T38" fmla="*/ 68 w 225"/>
                <a:gd name="T39" fmla="*/ 24 h 178"/>
                <a:gd name="T40" fmla="*/ 66 w 225"/>
                <a:gd name="T41" fmla="*/ 44 h 178"/>
                <a:gd name="T42" fmla="*/ 69 w 225"/>
                <a:gd name="T43" fmla="*/ 147 h 178"/>
                <a:gd name="T44" fmla="*/ 69 w 225"/>
                <a:gd name="T45" fmla="*/ 169 h 178"/>
                <a:gd name="T46" fmla="*/ 52 w 225"/>
                <a:gd name="T47" fmla="*/ 92 h 178"/>
                <a:gd name="T48" fmla="*/ 41 w 225"/>
                <a:gd name="T49" fmla="*/ 168 h 178"/>
                <a:gd name="T50" fmla="*/ 30 w 225"/>
                <a:gd name="T51" fmla="*/ 169 h 178"/>
                <a:gd name="T52" fmla="*/ 31 w 225"/>
                <a:gd name="T53" fmla="*/ 92 h 178"/>
                <a:gd name="T54" fmla="*/ 31 w 225"/>
                <a:gd name="T55" fmla="*/ 76 h 178"/>
                <a:gd name="T56" fmla="*/ 27 w 225"/>
                <a:gd name="T57" fmla="*/ 35 h 178"/>
                <a:gd name="T58" fmla="*/ 23 w 225"/>
                <a:gd name="T59" fmla="*/ 68 h 178"/>
                <a:gd name="T60" fmla="*/ 27 w 225"/>
                <a:gd name="T61" fmla="*/ 80 h 178"/>
                <a:gd name="T62" fmla="*/ 26 w 225"/>
                <a:gd name="T63" fmla="*/ 89 h 178"/>
                <a:gd name="T64" fmla="*/ 6 w 225"/>
                <a:gd name="T65" fmla="*/ 42 h 178"/>
                <a:gd name="T66" fmla="*/ 48 w 225"/>
                <a:gd name="T67" fmla="*/ 4 h 178"/>
                <a:gd name="T68" fmla="*/ 88 w 225"/>
                <a:gd name="T69" fmla="*/ 47 h 178"/>
                <a:gd name="T70" fmla="*/ 110 w 225"/>
                <a:gd name="T71" fmla="*/ 64 h 178"/>
                <a:gd name="T72" fmla="*/ 114 w 225"/>
                <a:gd name="T73" fmla="*/ 72 h 178"/>
                <a:gd name="T74" fmla="*/ 26 w 225"/>
                <a:gd name="T75" fmla="*/ 43 h 178"/>
                <a:gd name="T76" fmla="*/ 26 w 225"/>
                <a:gd name="T77" fmla="*/ 43 h 178"/>
                <a:gd name="T78" fmla="*/ 198 w 225"/>
                <a:gd name="T79" fmla="*/ 89 h 178"/>
                <a:gd name="T80" fmla="*/ 198 w 225"/>
                <a:gd name="T81" fmla="*/ 80 h 178"/>
                <a:gd name="T82" fmla="*/ 202 w 225"/>
                <a:gd name="T83" fmla="*/ 68 h 178"/>
                <a:gd name="T84" fmla="*/ 198 w 225"/>
                <a:gd name="T85" fmla="*/ 35 h 178"/>
                <a:gd name="T86" fmla="*/ 194 w 225"/>
                <a:gd name="T87" fmla="*/ 76 h 178"/>
                <a:gd name="T88" fmla="*/ 194 w 225"/>
                <a:gd name="T89" fmla="*/ 92 h 178"/>
                <a:gd name="T90" fmla="*/ 195 w 225"/>
                <a:gd name="T91" fmla="*/ 169 h 178"/>
                <a:gd name="T92" fmla="*/ 183 w 225"/>
                <a:gd name="T93" fmla="*/ 168 h 178"/>
                <a:gd name="T94" fmla="*/ 173 w 225"/>
                <a:gd name="T95" fmla="*/ 92 h 178"/>
                <a:gd name="T96" fmla="*/ 155 w 225"/>
                <a:gd name="T97" fmla="*/ 169 h 178"/>
                <a:gd name="T98" fmla="*/ 156 w 225"/>
                <a:gd name="T99" fmla="*/ 147 h 178"/>
                <a:gd name="T100" fmla="*/ 159 w 225"/>
                <a:gd name="T101" fmla="*/ 44 h 178"/>
                <a:gd name="T102" fmla="*/ 157 w 225"/>
                <a:gd name="T103" fmla="*/ 24 h 178"/>
                <a:gd name="T104" fmla="*/ 144 w 225"/>
                <a:gd name="T105" fmla="*/ 57 h 178"/>
                <a:gd name="T106" fmla="*/ 117 w 225"/>
                <a:gd name="T107" fmla="*/ 63 h 178"/>
                <a:gd name="T108" fmla="*/ 137 w 225"/>
                <a:gd name="T109" fmla="*/ 47 h 178"/>
                <a:gd name="T110" fmla="*/ 177 w 225"/>
                <a:gd name="T111" fmla="*/ 4 h 178"/>
                <a:gd name="T112" fmla="*/ 218 w 225"/>
                <a:gd name="T113" fmla="*/ 42 h 178"/>
                <a:gd name="T114" fmla="*/ 203 w 225"/>
                <a:gd name="T115" fmla="*/ 5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5" h="178">
                  <a:moveTo>
                    <a:pt x="222" y="40"/>
                  </a:moveTo>
                  <a:cubicBezTo>
                    <a:pt x="222" y="40"/>
                    <a:pt x="222" y="40"/>
                    <a:pt x="222" y="40"/>
                  </a:cubicBezTo>
                  <a:cubicBezTo>
                    <a:pt x="205" y="13"/>
                    <a:pt x="205" y="13"/>
                    <a:pt x="205" y="13"/>
                  </a:cubicBezTo>
                  <a:cubicBezTo>
                    <a:pt x="199" y="4"/>
                    <a:pt x="195" y="0"/>
                    <a:pt x="177" y="0"/>
                  </a:cubicBezTo>
                  <a:cubicBezTo>
                    <a:pt x="177" y="0"/>
                    <a:pt x="177" y="0"/>
                    <a:pt x="177" y="0"/>
                  </a:cubicBezTo>
                  <a:cubicBezTo>
                    <a:pt x="158" y="0"/>
                    <a:pt x="154" y="8"/>
                    <a:pt x="151" y="13"/>
                  </a:cubicBezTo>
                  <a:cubicBezTo>
                    <a:pt x="151" y="13"/>
                    <a:pt x="151" y="13"/>
                    <a:pt x="151" y="13"/>
                  </a:cubicBezTo>
                  <a:cubicBezTo>
                    <a:pt x="147" y="20"/>
                    <a:pt x="135" y="41"/>
                    <a:pt x="133" y="44"/>
                  </a:cubicBezTo>
                  <a:cubicBezTo>
                    <a:pt x="131" y="46"/>
                    <a:pt x="119" y="55"/>
                    <a:pt x="112" y="60"/>
                  </a:cubicBezTo>
                  <a:cubicBezTo>
                    <a:pt x="107" y="56"/>
                    <a:pt x="98" y="49"/>
                    <a:pt x="92" y="44"/>
                  </a:cubicBezTo>
                  <a:cubicBezTo>
                    <a:pt x="90" y="41"/>
                    <a:pt x="77" y="20"/>
                    <a:pt x="74" y="13"/>
                  </a:cubicBezTo>
                  <a:cubicBezTo>
                    <a:pt x="74" y="13"/>
                    <a:pt x="74" y="13"/>
                    <a:pt x="74" y="13"/>
                  </a:cubicBezTo>
                  <a:cubicBezTo>
                    <a:pt x="71" y="8"/>
                    <a:pt x="66" y="0"/>
                    <a:pt x="48" y="0"/>
                  </a:cubicBezTo>
                  <a:cubicBezTo>
                    <a:pt x="48" y="0"/>
                    <a:pt x="48" y="0"/>
                    <a:pt x="48" y="0"/>
                  </a:cubicBezTo>
                  <a:cubicBezTo>
                    <a:pt x="29" y="0"/>
                    <a:pt x="26" y="4"/>
                    <a:pt x="19" y="13"/>
                  </a:cubicBezTo>
                  <a:cubicBezTo>
                    <a:pt x="2" y="40"/>
                    <a:pt x="2" y="40"/>
                    <a:pt x="2" y="40"/>
                  </a:cubicBezTo>
                  <a:cubicBezTo>
                    <a:pt x="2" y="40"/>
                    <a:pt x="2" y="40"/>
                    <a:pt x="2" y="40"/>
                  </a:cubicBezTo>
                  <a:cubicBezTo>
                    <a:pt x="0" y="44"/>
                    <a:pt x="0" y="49"/>
                    <a:pt x="2" y="54"/>
                  </a:cubicBezTo>
                  <a:cubicBezTo>
                    <a:pt x="17" y="90"/>
                    <a:pt x="17" y="90"/>
                    <a:pt x="17" y="90"/>
                  </a:cubicBezTo>
                  <a:cubicBezTo>
                    <a:pt x="19" y="92"/>
                    <a:pt x="21" y="94"/>
                    <a:pt x="25" y="94"/>
                  </a:cubicBezTo>
                  <a:cubicBezTo>
                    <a:pt x="25" y="94"/>
                    <a:pt x="25" y="94"/>
                    <a:pt x="26" y="94"/>
                  </a:cubicBezTo>
                  <a:cubicBezTo>
                    <a:pt x="25" y="153"/>
                    <a:pt x="25" y="167"/>
                    <a:pt x="25" y="169"/>
                  </a:cubicBezTo>
                  <a:cubicBezTo>
                    <a:pt x="25" y="169"/>
                    <a:pt x="25" y="169"/>
                    <a:pt x="25" y="169"/>
                  </a:cubicBezTo>
                  <a:cubicBezTo>
                    <a:pt x="26" y="174"/>
                    <a:pt x="30" y="178"/>
                    <a:pt x="36" y="178"/>
                  </a:cubicBezTo>
                  <a:cubicBezTo>
                    <a:pt x="41" y="177"/>
                    <a:pt x="46" y="173"/>
                    <a:pt x="46" y="169"/>
                  </a:cubicBezTo>
                  <a:cubicBezTo>
                    <a:pt x="50" y="122"/>
                    <a:pt x="50" y="122"/>
                    <a:pt x="50" y="122"/>
                  </a:cubicBezTo>
                  <a:cubicBezTo>
                    <a:pt x="53" y="169"/>
                    <a:pt x="53" y="169"/>
                    <a:pt x="53" y="169"/>
                  </a:cubicBezTo>
                  <a:cubicBezTo>
                    <a:pt x="54" y="173"/>
                    <a:pt x="58" y="177"/>
                    <a:pt x="63" y="178"/>
                  </a:cubicBezTo>
                  <a:cubicBezTo>
                    <a:pt x="64" y="178"/>
                    <a:pt x="64" y="178"/>
                    <a:pt x="64" y="178"/>
                  </a:cubicBezTo>
                  <a:cubicBezTo>
                    <a:pt x="69" y="178"/>
                    <a:pt x="73" y="174"/>
                    <a:pt x="74" y="169"/>
                  </a:cubicBezTo>
                  <a:cubicBezTo>
                    <a:pt x="74" y="169"/>
                    <a:pt x="74" y="169"/>
                    <a:pt x="74" y="169"/>
                  </a:cubicBezTo>
                  <a:cubicBezTo>
                    <a:pt x="74" y="166"/>
                    <a:pt x="72" y="100"/>
                    <a:pt x="71" y="51"/>
                  </a:cubicBezTo>
                  <a:cubicBezTo>
                    <a:pt x="77" y="60"/>
                    <a:pt x="77" y="60"/>
                    <a:pt x="77" y="60"/>
                  </a:cubicBezTo>
                  <a:cubicBezTo>
                    <a:pt x="77" y="60"/>
                    <a:pt x="78" y="61"/>
                    <a:pt x="78" y="61"/>
                  </a:cubicBezTo>
                  <a:cubicBezTo>
                    <a:pt x="107" y="77"/>
                    <a:pt x="107" y="77"/>
                    <a:pt x="107" y="77"/>
                  </a:cubicBezTo>
                  <a:cubicBezTo>
                    <a:pt x="108" y="78"/>
                    <a:pt x="110" y="78"/>
                    <a:pt x="112" y="78"/>
                  </a:cubicBezTo>
                  <a:cubicBezTo>
                    <a:pt x="113" y="78"/>
                    <a:pt x="113" y="78"/>
                    <a:pt x="114" y="78"/>
                  </a:cubicBezTo>
                  <a:cubicBezTo>
                    <a:pt x="115" y="78"/>
                    <a:pt x="117" y="78"/>
                    <a:pt x="118" y="77"/>
                  </a:cubicBezTo>
                  <a:cubicBezTo>
                    <a:pt x="147" y="61"/>
                    <a:pt x="147" y="61"/>
                    <a:pt x="147" y="61"/>
                  </a:cubicBezTo>
                  <a:cubicBezTo>
                    <a:pt x="147" y="61"/>
                    <a:pt x="147" y="60"/>
                    <a:pt x="147" y="60"/>
                  </a:cubicBezTo>
                  <a:cubicBezTo>
                    <a:pt x="154" y="51"/>
                    <a:pt x="154" y="51"/>
                    <a:pt x="154" y="51"/>
                  </a:cubicBezTo>
                  <a:cubicBezTo>
                    <a:pt x="152" y="100"/>
                    <a:pt x="151" y="166"/>
                    <a:pt x="151" y="169"/>
                  </a:cubicBezTo>
                  <a:cubicBezTo>
                    <a:pt x="151" y="169"/>
                    <a:pt x="151" y="169"/>
                    <a:pt x="151" y="169"/>
                  </a:cubicBezTo>
                  <a:cubicBezTo>
                    <a:pt x="151" y="174"/>
                    <a:pt x="156" y="178"/>
                    <a:pt x="161" y="178"/>
                  </a:cubicBezTo>
                  <a:cubicBezTo>
                    <a:pt x="167" y="177"/>
                    <a:pt x="171" y="173"/>
                    <a:pt x="171" y="169"/>
                  </a:cubicBezTo>
                  <a:cubicBezTo>
                    <a:pt x="175" y="122"/>
                    <a:pt x="175" y="122"/>
                    <a:pt x="175" y="122"/>
                  </a:cubicBezTo>
                  <a:cubicBezTo>
                    <a:pt x="179" y="169"/>
                    <a:pt x="179" y="169"/>
                    <a:pt x="179" y="169"/>
                  </a:cubicBezTo>
                  <a:cubicBezTo>
                    <a:pt x="179" y="173"/>
                    <a:pt x="183" y="177"/>
                    <a:pt x="189" y="178"/>
                  </a:cubicBezTo>
                  <a:cubicBezTo>
                    <a:pt x="189" y="178"/>
                    <a:pt x="189" y="178"/>
                    <a:pt x="189" y="178"/>
                  </a:cubicBezTo>
                  <a:cubicBezTo>
                    <a:pt x="194" y="178"/>
                    <a:pt x="199" y="174"/>
                    <a:pt x="199" y="169"/>
                  </a:cubicBezTo>
                  <a:cubicBezTo>
                    <a:pt x="199" y="169"/>
                    <a:pt x="199" y="169"/>
                    <a:pt x="199" y="169"/>
                  </a:cubicBezTo>
                  <a:cubicBezTo>
                    <a:pt x="199" y="167"/>
                    <a:pt x="199" y="153"/>
                    <a:pt x="199" y="94"/>
                  </a:cubicBezTo>
                  <a:cubicBezTo>
                    <a:pt x="199" y="94"/>
                    <a:pt x="200" y="94"/>
                    <a:pt x="200" y="94"/>
                  </a:cubicBezTo>
                  <a:cubicBezTo>
                    <a:pt x="203" y="94"/>
                    <a:pt x="206" y="92"/>
                    <a:pt x="207" y="90"/>
                  </a:cubicBezTo>
                  <a:cubicBezTo>
                    <a:pt x="223" y="54"/>
                    <a:pt x="223" y="54"/>
                    <a:pt x="223" y="54"/>
                  </a:cubicBezTo>
                  <a:cubicBezTo>
                    <a:pt x="225" y="49"/>
                    <a:pt x="225" y="44"/>
                    <a:pt x="222" y="40"/>
                  </a:cubicBezTo>
                  <a:close/>
                  <a:moveTo>
                    <a:pt x="81" y="57"/>
                  </a:moveTo>
                  <a:cubicBezTo>
                    <a:pt x="71" y="43"/>
                    <a:pt x="71" y="43"/>
                    <a:pt x="71" y="43"/>
                  </a:cubicBezTo>
                  <a:cubicBezTo>
                    <a:pt x="71" y="37"/>
                    <a:pt x="70" y="32"/>
                    <a:pt x="70" y="27"/>
                  </a:cubicBezTo>
                  <a:cubicBezTo>
                    <a:pt x="70" y="25"/>
                    <a:pt x="69" y="24"/>
                    <a:pt x="68" y="24"/>
                  </a:cubicBezTo>
                  <a:cubicBezTo>
                    <a:pt x="68" y="24"/>
                    <a:pt x="68" y="24"/>
                    <a:pt x="68" y="24"/>
                  </a:cubicBezTo>
                  <a:cubicBezTo>
                    <a:pt x="67" y="24"/>
                    <a:pt x="66" y="25"/>
                    <a:pt x="66" y="27"/>
                  </a:cubicBezTo>
                  <a:cubicBezTo>
                    <a:pt x="66" y="27"/>
                    <a:pt x="66" y="33"/>
                    <a:pt x="66" y="44"/>
                  </a:cubicBezTo>
                  <a:cubicBezTo>
                    <a:pt x="66" y="44"/>
                    <a:pt x="66" y="44"/>
                    <a:pt x="66" y="44"/>
                  </a:cubicBezTo>
                  <a:cubicBezTo>
                    <a:pt x="66" y="58"/>
                    <a:pt x="67" y="78"/>
                    <a:pt x="67" y="98"/>
                  </a:cubicBezTo>
                  <a:cubicBezTo>
                    <a:pt x="68" y="116"/>
                    <a:pt x="68" y="133"/>
                    <a:pt x="69" y="147"/>
                  </a:cubicBezTo>
                  <a:cubicBezTo>
                    <a:pt x="69" y="153"/>
                    <a:pt x="69" y="159"/>
                    <a:pt x="69" y="163"/>
                  </a:cubicBezTo>
                  <a:cubicBezTo>
                    <a:pt x="69" y="166"/>
                    <a:pt x="69" y="167"/>
                    <a:pt x="69" y="169"/>
                  </a:cubicBezTo>
                  <a:cubicBezTo>
                    <a:pt x="69" y="169"/>
                    <a:pt x="69" y="169"/>
                    <a:pt x="69" y="169"/>
                  </a:cubicBezTo>
                  <a:cubicBezTo>
                    <a:pt x="69" y="171"/>
                    <a:pt x="67" y="173"/>
                    <a:pt x="64" y="173"/>
                  </a:cubicBezTo>
                  <a:cubicBezTo>
                    <a:pt x="61" y="173"/>
                    <a:pt x="58" y="171"/>
                    <a:pt x="58" y="168"/>
                  </a:cubicBezTo>
                  <a:cubicBezTo>
                    <a:pt x="52" y="92"/>
                    <a:pt x="52" y="92"/>
                    <a:pt x="52" y="92"/>
                  </a:cubicBezTo>
                  <a:cubicBezTo>
                    <a:pt x="52" y="91"/>
                    <a:pt x="51" y="90"/>
                    <a:pt x="50" y="90"/>
                  </a:cubicBezTo>
                  <a:cubicBezTo>
                    <a:pt x="48" y="90"/>
                    <a:pt x="47" y="91"/>
                    <a:pt x="47" y="92"/>
                  </a:cubicBezTo>
                  <a:cubicBezTo>
                    <a:pt x="41" y="168"/>
                    <a:pt x="41" y="168"/>
                    <a:pt x="41" y="168"/>
                  </a:cubicBezTo>
                  <a:cubicBezTo>
                    <a:pt x="41" y="171"/>
                    <a:pt x="39" y="173"/>
                    <a:pt x="36" y="173"/>
                  </a:cubicBezTo>
                  <a:cubicBezTo>
                    <a:pt x="33" y="173"/>
                    <a:pt x="30" y="171"/>
                    <a:pt x="30" y="169"/>
                  </a:cubicBezTo>
                  <a:cubicBezTo>
                    <a:pt x="30" y="169"/>
                    <a:pt x="30" y="169"/>
                    <a:pt x="30" y="169"/>
                  </a:cubicBezTo>
                  <a:cubicBezTo>
                    <a:pt x="30" y="167"/>
                    <a:pt x="30" y="165"/>
                    <a:pt x="30" y="162"/>
                  </a:cubicBezTo>
                  <a:cubicBezTo>
                    <a:pt x="30" y="157"/>
                    <a:pt x="30" y="151"/>
                    <a:pt x="30" y="144"/>
                  </a:cubicBezTo>
                  <a:cubicBezTo>
                    <a:pt x="30" y="129"/>
                    <a:pt x="30" y="110"/>
                    <a:pt x="31" y="92"/>
                  </a:cubicBezTo>
                  <a:cubicBezTo>
                    <a:pt x="33" y="90"/>
                    <a:pt x="34" y="87"/>
                    <a:pt x="33" y="84"/>
                  </a:cubicBezTo>
                  <a:cubicBezTo>
                    <a:pt x="33" y="84"/>
                    <a:pt x="33" y="84"/>
                    <a:pt x="33" y="83"/>
                  </a:cubicBezTo>
                  <a:cubicBezTo>
                    <a:pt x="33" y="83"/>
                    <a:pt x="32" y="80"/>
                    <a:pt x="31" y="76"/>
                  </a:cubicBezTo>
                  <a:cubicBezTo>
                    <a:pt x="31" y="50"/>
                    <a:pt x="31" y="36"/>
                    <a:pt x="31" y="36"/>
                  </a:cubicBezTo>
                  <a:cubicBezTo>
                    <a:pt x="31" y="35"/>
                    <a:pt x="30" y="34"/>
                    <a:pt x="29" y="34"/>
                  </a:cubicBezTo>
                  <a:cubicBezTo>
                    <a:pt x="28" y="34"/>
                    <a:pt x="27" y="34"/>
                    <a:pt x="27" y="35"/>
                  </a:cubicBezTo>
                  <a:cubicBezTo>
                    <a:pt x="17" y="48"/>
                    <a:pt x="17" y="48"/>
                    <a:pt x="17" y="48"/>
                  </a:cubicBezTo>
                  <a:cubicBezTo>
                    <a:pt x="17" y="48"/>
                    <a:pt x="17" y="49"/>
                    <a:pt x="17" y="50"/>
                  </a:cubicBezTo>
                  <a:cubicBezTo>
                    <a:pt x="17" y="50"/>
                    <a:pt x="20" y="59"/>
                    <a:pt x="23" y="68"/>
                  </a:cubicBezTo>
                  <a:cubicBezTo>
                    <a:pt x="24" y="71"/>
                    <a:pt x="25" y="74"/>
                    <a:pt x="26" y="77"/>
                  </a:cubicBezTo>
                  <a:cubicBezTo>
                    <a:pt x="26" y="77"/>
                    <a:pt x="26" y="77"/>
                    <a:pt x="26" y="77"/>
                  </a:cubicBezTo>
                  <a:cubicBezTo>
                    <a:pt x="26" y="78"/>
                    <a:pt x="27" y="79"/>
                    <a:pt x="27" y="80"/>
                  </a:cubicBezTo>
                  <a:cubicBezTo>
                    <a:pt x="28" y="82"/>
                    <a:pt x="28" y="84"/>
                    <a:pt x="29" y="85"/>
                  </a:cubicBezTo>
                  <a:cubicBezTo>
                    <a:pt x="29" y="85"/>
                    <a:pt x="29" y="85"/>
                    <a:pt x="29" y="85"/>
                  </a:cubicBezTo>
                  <a:cubicBezTo>
                    <a:pt x="29" y="87"/>
                    <a:pt x="28" y="88"/>
                    <a:pt x="26" y="89"/>
                  </a:cubicBezTo>
                  <a:cubicBezTo>
                    <a:pt x="24" y="90"/>
                    <a:pt x="22" y="89"/>
                    <a:pt x="21" y="88"/>
                  </a:cubicBezTo>
                  <a:cubicBezTo>
                    <a:pt x="6" y="52"/>
                    <a:pt x="6" y="52"/>
                    <a:pt x="6" y="52"/>
                  </a:cubicBezTo>
                  <a:cubicBezTo>
                    <a:pt x="5" y="49"/>
                    <a:pt x="5" y="45"/>
                    <a:pt x="6" y="42"/>
                  </a:cubicBezTo>
                  <a:cubicBezTo>
                    <a:pt x="23" y="16"/>
                    <a:pt x="23" y="16"/>
                    <a:pt x="23" y="16"/>
                  </a:cubicBezTo>
                  <a:cubicBezTo>
                    <a:pt x="29" y="8"/>
                    <a:pt x="31" y="4"/>
                    <a:pt x="48" y="4"/>
                  </a:cubicBezTo>
                  <a:cubicBezTo>
                    <a:pt x="48" y="4"/>
                    <a:pt x="48" y="4"/>
                    <a:pt x="48" y="4"/>
                  </a:cubicBezTo>
                  <a:cubicBezTo>
                    <a:pt x="64" y="4"/>
                    <a:pt x="67" y="11"/>
                    <a:pt x="69" y="15"/>
                  </a:cubicBezTo>
                  <a:cubicBezTo>
                    <a:pt x="70" y="15"/>
                    <a:pt x="70" y="15"/>
                    <a:pt x="70" y="15"/>
                  </a:cubicBezTo>
                  <a:cubicBezTo>
                    <a:pt x="74" y="22"/>
                    <a:pt x="88" y="47"/>
                    <a:pt x="88" y="47"/>
                  </a:cubicBezTo>
                  <a:cubicBezTo>
                    <a:pt x="88" y="47"/>
                    <a:pt x="88" y="47"/>
                    <a:pt x="88" y="47"/>
                  </a:cubicBezTo>
                  <a:cubicBezTo>
                    <a:pt x="88" y="47"/>
                    <a:pt x="95" y="52"/>
                    <a:pt x="101" y="57"/>
                  </a:cubicBezTo>
                  <a:cubicBezTo>
                    <a:pt x="104" y="60"/>
                    <a:pt x="108" y="62"/>
                    <a:pt x="110" y="64"/>
                  </a:cubicBezTo>
                  <a:cubicBezTo>
                    <a:pt x="112" y="65"/>
                    <a:pt x="113" y="66"/>
                    <a:pt x="114" y="67"/>
                  </a:cubicBezTo>
                  <a:cubicBezTo>
                    <a:pt x="114" y="67"/>
                    <a:pt x="114" y="67"/>
                    <a:pt x="114" y="67"/>
                  </a:cubicBezTo>
                  <a:cubicBezTo>
                    <a:pt x="115" y="68"/>
                    <a:pt x="115" y="70"/>
                    <a:pt x="114" y="72"/>
                  </a:cubicBezTo>
                  <a:cubicBezTo>
                    <a:pt x="113" y="73"/>
                    <a:pt x="111" y="74"/>
                    <a:pt x="109" y="73"/>
                  </a:cubicBezTo>
                  <a:lnTo>
                    <a:pt x="81" y="57"/>
                  </a:lnTo>
                  <a:close/>
                  <a:moveTo>
                    <a:pt x="26" y="43"/>
                  </a:moveTo>
                  <a:cubicBezTo>
                    <a:pt x="26" y="48"/>
                    <a:pt x="26" y="54"/>
                    <a:pt x="26" y="63"/>
                  </a:cubicBezTo>
                  <a:cubicBezTo>
                    <a:pt x="25" y="58"/>
                    <a:pt x="23" y="54"/>
                    <a:pt x="22" y="50"/>
                  </a:cubicBezTo>
                  <a:lnTo>
                    <a:pt x="26" y="43"/>
                  </a:lnTo>
                  <a:close/>
                  <a:moveTo>
                    <a:pt x="219" y="52"/>
                  </a:moveTo>
                  <a:cubicBezTo>
                    <a:pt x="203" y="88"/>
                    <a:pt x="203" y="88"/>
                    <a:pt x="203" y="88"/>
                  </a:cubicBezTo>
                  <a:cubicBezTo>
                    <a:pt x="202" y="89"/>
                    <a:pt x="200" y="90"/>
                    <a:pt x="198" y="89"/>
                  </a:cubicBezTo>
                  <a:cubicBezTo>
                    <a:pt x="196" y="88"/>
                    <a:pt x="195" y="87"/>
                    <a:pt x="196" y="85"/>
                  </a:cubicBezTo>
                  <a:cubicBezTo>
                    <a:pt x="196" y="85"/>
                    <a:pt x="196" y="85"/>
                    <a:pt x="196" y="85"/>
                  </a:cubicBezTo>
                  <a:cubicBezTo>
                    <a:pt x="196" y="84"/>
                    <a:pt x="197" y="82"/>
                    <a:pt x="198" y="80"/>
                  </a:cubicBezTo>
                  <a:cubicBezTo>
                    <a:pt x="198" y="79"/>
                    <a:pt x="198" y="78"/>
                    <a:pt x="198" y="77"/>
                  </a:cubicBezTo>
                  <a:cubicBezTo>
                    <a:pt x="198" y="77"/>
                    <a:pt x="198" y="77"/>
                    <a:pt x="198" y="77"/>
                  </a:cubicBezTo>
                  <a:cubicBezTo>
                    <a:pt x="199" y="74"/>
                    <a:pt x="201" y="71"/>
                    <a:pt x="202" y="68"/>
                  </a:cubicBezTo>
                  <a:cubicBezTo>
                    <a:pt x="205" y="59"/>
                    <a:pt x="208" y="50"/>
                    <a:pt x="208" y="50"/>
                  </a:cubicBezTo>
                  <a:cubicBezTo>
                    <a:pt x="208" y="49"/>
                    <a:pt x="208" y="48"/>
                    <a:pt x="207" y="48"/>
                  </a:cubicBezTo>
                  <a:cubicBezTo>
                    <a:pt x="198" y="35"/>
                    <a:pt x="198" y="35"/>
                    <a:pt x="198" y="35"/>
                  </a:cubicBezTo>
                  <a:cubicBezTo>
                    <a:pt x="197" y="34"/>
                    <a:pt x="196" y="34"/>
                    <a:pt x="195" y="34"/>
                  </a:cubicBezTo>
                  <a:cubicBezTo>
                    <a:pt x="194" y="34"/>
                    <a:pt x="194" y="35"/>
                    <a:pt x="194" y="36"/>
                  </a:cubicBezTo>
                  <a:cubicBezTo>
                    <a:pt x="194" y="36"/>
                    <a:pt x="194" y="50"/>
                    <a:pt x="194" y="76"/>
                  </a:cubicBezTo>
                  <a:cubicBezTo>
                    <a:pt x="193" y="80"/>
                    <a:pt x="192" y="83"/>
                    <a:pt x="191" y="83"/>
                  </a:cubicBezTo>
                  <a:cubicBezTo>
                    <a:pt x="191" y="84"/>
                    <a:pt x="191" y="84"/>
                    <a:pt x="191" y="84"/>
                  </a:cubicBezTo>
                  <a:cubicBezTo>
                    <a:pt x="190" y="87"/>
                    <a:pt x="192" y="90"/>
                    <a:pt x="194" y="92"/>
                  </a:cubicBezTo>
                  <a:cubicBezTo>
                    <a:pt x="194" y="110"/>
                    <a:pt x="194" y="129"/>
                    <a:pt x="194" y="144"/>
                  </a:cubicBezTo>
                  <a:cubicBezTo>
                    <a:pt x="194" y="151"/>
                    <a:pt x="195" y="157"/>
                    <a:pt x="195" y="162"/>
                  </a:cubicBezTo>
                  <a:cubicBezTo>
                    <a:pt x="195" y="165"/>
                    <a:pt x="195" y="167"/>
                    <a:pt x="195" y="169"/>
                  </a:cubicBezTo>
                  <a:cubicBezTo>
                    <a:pt x="195" y="169"/>
                    <a:pt x="195" y="169"/>
                    <a:pt x="195" y="169"/>
                  </a:cubicBezTo>
                  <a:cubicBezTo>
                    <a:pt x="194" y="171"/>
                    <a:pt x="192" y="173"/>
                    <a:pt x="189" y="173"/>
                  </a:cubicBezTo>
                  <a:cubicBezTo>
                    <a:pt x="186" y="173"/>
                    <a:pt x="183" y="171"/>
                    <a:pt x="183" y="168"/>
                  </a:cubicBezTo>
                  <a:cubicBezTo>
                    <a:pt x="177" y="92"/>
                    <a:pt x="177" y="92"/>
                    <a:pt x="177" y="92"/>
                  </a:cubicBezTo>
                  <a:cubicBezTo>
                    <a:pt x="177" y="91"/>
                    <a:pt x="176" y="90"/>
                    <a:pt x="175" y="90"/>
                  </a:cubicBezTo>
                  <a:cubicBezTo>
                    <a:pt x="174" y="90"/>
                    <a:pt x="173" y="91"/>
                    <a:pt x="173" y="92"/>
                  </a:cubicBezTo>
                  <a:cubicBezTo>
                    <a:pt x="167" y="168"/>
                    <a:pt x="167" y="168"/>
                    <a:pt x="167" y="168"/>
                  </a:cubicBezTo>
                  <a:cubicBezTo>
                    <a:pt x="166" y="171"/>
                    <a:pt x="164" y="173"/>
                    <a:pt x="161" y="173"/>
                  </a:cubicBezTo>
                  <a:cubicBezTo>
                    <a:pt x="158" y="173"/>
                    <a:pt x="155" y="171"/>
                    <a:pt x="155" y="169"/>
                  </a:cubicBezTo>
                  <a:cubicBezTo>
                    <a:pt x="155" y="169"/>
                    <a:pt x="155" y="169"/>
                    <a:pt x="155" y="169"/>
                  </a:cubicBezTo>
                  <a:cubicBezTo>
                    <a:pt x="155" y="167"/>
                    <a:pt x="155" y="166"/>
                    <a:pt x="155" y="163"/>
                  </a:cubicBezTo>
                  <a:cubicBezTo>
                    <a:pt x="156" y="159"/>
                    <a:pt x="156" y="153"/>
                    <a:pt x="156" y="147"/>
                  </a:cubicBezTo>
                  <a:cubicBezTo>
                    <a:pt x="156" y="133"/>
                    <a:pt x="157" y="116"/>
                    <a:pt x="157" y="98"/>
                  </a:cubicBezTo>
                  <a:cubicBezTo>
                    <a:pt x="158" y="78"/>
                    <a:pt x="158" y="58"/>
                    <a:pt x="159" y="44"/>
                  </a:cubicBezTo>
                  <a:cubicBezTo>
                    <a:pt x="159" y="44"/>
                    <a:pt x="159" y="44"/>
                    <a:pt x="159" y="44"/>
                  </a:cubicBezTo>
                  <a:cubicBezTo>
                    <a:pt x="159" y="33"/>
                    <a:pt x="159" y="27"/>
                    <a:pt x="159" y="27"/>
                  </a:cubicBezTo>
                  <a:cubicBezTo>
                    <a:pt x="159" y="25"/>
                    <a:pt x="158" y="24"/>
                    <a:pt x="157" y="24"/>
                  </a:cubicBezTo>
                  <a:cubicBezTo>
                    <a:pt x="157" y="24"/>
                    <a:pt x="157" y="24"/>
                    <a:pt x="157" y="24"/>
                  </a:cubicBezTo>
                  <a:cubicBezTo>
                    <a:pt x="155" y="24"/>
                    <a:pt x="154" y="25"/>
                    <a:pt x="154" y="27"/>
                  </a:cubicBezTo>
                  <a:cubicBezTo>
                    <a:pt x="154" y="32"/>
                    <a:pt x="154" y="37"/>
                    <a:pt x="154" y="43"/>
                  </a:cubicBezTo>
                  <a:cubicBezTo>
                    <a:pt x="144" y="57"/>
                    <a:pt x="144" y="57"/>
                    <a:pt x="144" y="57"/>
                  </a:cubicBezTo>
                  <a:cubicBezTo>
                    <a:pt x="119" y="71"/>
                    <a:pt x="119" y="71"/>
                    <a:pt x="119" y="71"/>
                  </a:cubicBezTo>
                  <a:cubicBezTo>
                    <a:pt x="120" y="68"/>
                    <a:pt x="119" y="65"/>
                    <a:pt x="117" y="63"/>
                  </a:cubicBezTo>
                  <a:cubicBezTo>
                    <a:pt x="117" y="63"/>
                    <a:pt x="117" y="63"/>
                    <a:pt x="117" y="63"/>
                  </a:cubicBezTo>
                  <a:cubicBezTo>
                    <a:pt x="117" y="63"/>
                    <a:pt x="116" y="63"/>
                    <a:pt x="116" y="63"/>
                  </a:cubicBezTo>
                  <a:cubicBezTo>
                    <a:pt x="124" y="57"/>
                    <a:pt x="136" y="47"/>
                    <a:pt x="136" y="47"/>
                  </a:cubicBezTo>
                  <a:cubicBezTo>
                    <a:pt x="136" y="47"/>
                    <a:pt x="137" y="47"/>
                    <a:pt x="137" y="47"/>
                  </a:cubicBezTo>
                  <a:cubicBezTo>
                    <a:pt x="137" y="47"/>
                    <a:pt x="151" y="22"/>
                    <a:pt x="155" y="15"/>
                  </a:cubicBezTo>
                  <a:cubicBezTo>
                    <a:pt x="155" y="15"/>
                    <a:pt x="155" y="15"/>
                    <a:pt x="155" y="15"/>
                  </a:cubicBezTo>
                  <a:cubicBezTo>
                    <a:pt x="157" y="11"/>
                    <a:pt x="161" y="4"/>
                    <a:pt x="177" y="4"/>
                  </a:cubicBezTo>
                  <a:cubicBezTo>
                    <a:pt x="177" y="4"/>
                    <a:pt x="177" y="4"/>
                    <a:pt x="177" y="4"/>
                  </a:cubicBezTo>
                  <a:cubicBezTo>
                    <a:pt x="194" y="4"/>
                    <a:pt x="196" y="8"/>
                    <a:pt x="201" y="16"/>
                  </a:cubicBezTo>
                  <a:cubicBezTo>
                    <a:pt x="218" y="42"/>
                    <a:pt x="218" y="42"/>
                    <a:pt x="218" y="42"/>
                  </a:cubicBezTo>
                  <a:cubicBezTo>
                    <a:pt x="220" y="45"/>
                    <a:pt x="220" y="49"/>
                    <a:pt x="219" y="52"/>
                  </a:cubicBezTo>
                  <a:close/>
                  <a:moveTo>
                    <a:pt x="198" y="43"/>
                  </a:moveTo>
                  <a:cubicBezTo>
                    <a:pt x="203" y="50"/>
                    <a:pt x="203" y="50"/>
                    <a:pt x="203" y="50"/>
                  </a:cubicBezTo>
                  <a:cubicBezTo>
                    <a:pt x="202" y="54"/>
                    <a:pt x="200" y="58"/>
                    <a:pt x="198" y="63"/>
                  </a:cubicBezTo>
                  <a:cubicBezTo>
                    <a:pt x="198" y="54"/>
                    <a:pt x="198" y="48"/>
                    <a:pt x="198"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sp>
        <p:nvSpPr>
          <p:cNvPr id="33" name="Freeform 33"/>
          <p:cNvSpPr>
            <a:spLocks noChangeAspect="1" noEditPoints="1"/>
          </p:cNvSpPr>
          <p:nvPr/>
        </p:nvSpPr>
        <p:spPr bwMode="auto">
          <a:xfrm>
            <a:off x="1498149" y="2568421"/>
            <a:ext cx="675428" cy="656099"/>
          </a:xfrm>
          <a:custGeom>
            <a:avLst/>
            <a:gdLst>
              <a:gd name="T0" fmla="*/ 637 w 826"/>
              <a:gd name="T1" fmla="*/ 523 h 802"/>
              <a:gd name="T2" fmla="*/ 663 w 826"/>
              <a:gd name="T3" fmla="*/ 472 h 802"/>
              <a:gd name="T4" fmla="*/ 573 w 826"/>
              <a:gd name="T5" fmla="*/ 536 h 802"/>
              <a:gd name="T6" fmla="*/ 597 w 826"/>
              <a:gd name="T7" fmla="*/ 320 h 802"/>
              <a:gd name="T8" fmla="*/ 765 w 826"/>
              <a:gd name="T9" fmla="*/ 281 h 802"/>
              <a:gd name="T10" fmla="*/ 786 w 826"/>
              <a:gd name="T11" fmla="*/ 91 h 802"/>
              <a:gd name="T12" fmla="*/ 706 w 826"/>
              <a:gd name="T13" fmla="*/ 160 h 802"/>
              <a:gd name="T14" fmla="*/ 654 w 826"/>
              <a:gd name="T15" fmla="*/ 109 h 802"/>
              <a:gd name="T16" fmla="*/ 724 w 826"/>
              <a:gd name="T17" fmla="*/ 28 h 802"/>
              <a:gd name="T18" fmla="*/ 649 w 826"/>
              <a:gd name="T19" fmla="*/ 2 h 802"/>
              <a:gd name="T20" fmla="*/ 494 w 826"/>
              <a:gd name="T21" fmla="*/ 218 h 802"/>
              <a:gd name="T22" fmla="*/ 185 w 826"/>
              <a:gd name="T23" fmla="*/ 148 h 802"/>
              <a:gd name="T24" fmla="*/ 203 w 826"/>
              <a:gd name="T25" fmla="*/ 123 h 802"/>
              <a:gd name="T26" fmla="*/ 95 w 826"/>
              <a:gd name="T27" fmla="*/ 7 h 802"/>
              <a:gd name="T28" fmla="*/ 18 w 826"/>
              <a:gd name="T29" fmla="*/ 58 h 802"/>
              <a:gd name="T30" fmla="*/ 18 w 826"/>
              <a:gd name="T31" fmla="*/ 84 h 802"/>
              <a:gd name="T32" fmla="*/ 134 w 826"/>
              <a:gd name="T33" fmla="*/ 192 h 802"/>
              <a:gd name="T34" fmla="*/ 160 w 826"/>
              <a:gd name="T35" fmla="*/ 174 h 802"/>
              <a:gd name="T36" fmla="*/ 228 w 826"/>
              <a:gd name="T37" fmla="*/ 483 h 802"/>
              <a:gd name="T38" fmla="*/ 61 w 826"/>
              <a:gd name="T39" fmla="*/ 522 h 802"/>
              <a:gd name="T40" fmla="*/ 39 w 826"/>
              <a:gd name="T41" fmla="*/ 713 h 802"/>
              <a:gd name="T42" fmla="*/ 120 w 826"/>
              <a:gd name="T43" fmla="*/ 643 h 802"/>
              <a:gd name="T44" fmla="*/ 171 w 826"/>
              <a:gd name="T45" fmla="*/ 695 h 802"/>
              <a:gd name="T46" fmla="*/ 102 w 826"/>
              <a:gd name="T47" fmla="*/ 775 h 802"/>
              <a:gd name="T48" fmla="*/ 176 w 826"/>
              <a:gd name="T49" fmla="*/ 802 h 802"/>
              <a:gd name="T50" fmla="*/ 331 w 826"/>
              <a:gd name="T51" fmla="*/ 586 h 802"/>
              <a:gd name="T52" fmla="*/ 547 w 826"/>
              <a:gd name="T53" fmla="*/ 562 h 802"/>
              <a:gd name="T54" fmla="*/ 483 w 826"/>
              <a:gd name="T55" fmla="*/ 652 h 802"/>
              <a:gd name="T56" fmla="*/ 509 w 826"/>
              <a:gd name="T57" fmla="*/ 652 h 802"/>
              <a:gd name="T58" fmla="*/ 689 w 826"/>
              <a:gd name="T59" fmla="*/ 780 h 802"/>
              <a:gd name="T60" fmla="*/ 791 w 826"/>
              <a:gd name="T61" fmla="*/ 780 h 802"/>
              <a:gd name="T62" fmla="*/ 791 w 826"/>
              <a:gd name="T63" fmla="*/ 677 h 802"/>
              <a:gd name="T64" fmla="*/ 57 w 826"/>
              <a:gd name="T65" fmla="*/ 71 h 802"/>
              <a:gd name="T66" fmla="*/ 160 w 826"/>
              <a:gd name="T67" fmla="*/ 123 h 802"/>
              <a:gd name="T68" fmla="*/ 297 w 826"/>
              <a:gd name="T69" fmla="*/ 568 h 802"/>
              <a:gd name="T70" fmla="*/ 266 w 826"/>
              <a:gd name="T71" fmla="*/ 728 h 802"/>
              <a:gd name="T72" fmla="*/ 154 w 826"/>
              <a:gd name="T73" fmla="*/ 763 h 802"/>
              <a:gd name="T74" fmla="*/ 207 w 826"/>
              <a:gd name="T75" fmla="*/ 702 h 802"/>
              <a:gd name="T76" fmla="*/ 189 w 826"/>
              <a:gd name="T77" fmla="*/ 607 h 802"/>
              <a:gd name="T78" fmla="*/ 99 w 826"/>
              <a:gd name="T79" fmla="*/ 612 h 802"/>
              <a:gd name="T80" fmla="*/ 86 w 826"/>
              <a:gd name="T81" fmla="*/ 548 h 802"/>
              <a:gd name="T82" fmla="*/ 226 w 826"/>
              <a:gd name="T83" fmla="*/ 521 h 802"/>
              <a:gd name="T84" fmla="*/ 528 w 826"/>
              <a:gd name="T85" fmla="*/ 235 h 802"/>
              <a:gd name="T86" fmla="*/ 559 w 826"/>
              <a:gd name="T87" fmla="*/ 75 h 802"/>
              <a:gd name="T88" fmla="*/ 671 w 826"/>
              <a:gd name="T89" fmla="*/ 40 h 802"/>
              <a:gd name="T90" fmla="*/ 618 w 826"/>
              <a:gd name="T91" fmla="*/ 101 h 802"/>
              <a:gd name="T92" fmla="*/ 636 w 826"/>
              <a:gd name="T93" fmla="*/ 196 h 802"/>
              <a:gd name="T94" fmla="*/ 726 w 826"/>
              <a:gd name="T95" fmla="*/ 191 h 802"/>
              <a:gd name="T96" fmla="*/ 739 w 826"/>
              <a:gd name="T97" fmla="*/ 255 h 802"/>
              <a:gd name="T98" fmla="*/ 599 w 826"/>
              <a:gd name="T99" fmla="*/ 283 h 802"/>
              <a:gd name="T100" fmla="*/ 297 w 826"/>
              <a:gd name="T101" fmla="*/ 568 h 802"/>
              <a:gd name="T102" fmla="*/ 714 w 826"/>
              <a:gd name="T103" fmla="*/ 755 h 802"/>
              <a:gd name="T104" fmla="*/ 611 w 826"/>
              <a:gd name="T105" fmla="*/ 549 h 802"/>
              <a:gd name="T106" fmla="*/ 776 w 826"/>
              <a:gd name="T107" fmla="*/ 729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26" h="802">
                <a:moveTo>
                  <a:pt x="791" y="677"/>
                </a:moveTo>
                <a:cubicBezTo>
                  <a:pt x="637" y="523"/>
                  <a:pt x="637" y="523"/>
                  <a:pt x="637" y="523"/>
                </a:cubicBezTo>
                <a:cubicBezTo>
                  <a:pt x="663" y="498"/>
                  <a:pt x="663" y="498"/>
                  <a:pt x="663" y="498"/>
                </a:cubicBezTo>
                <a:cubicBezTo>
                  <a:pt x="670" y="490"/>
                  <a:pt x="670" y="479"/>
                  <a:pt x="663" y="472"/>
                </a:cubicBezTo>
                <a:cubicBezTo>
                  <a:pt x="656" y="465"/>
                  <a:pt x="644" y="465"/>
                  <a:pt x="637" y="472"/>
                </a:cubicBezTo>
                <a:cubicBezTo>
                  <a:pt x="573" y="536"/>
                  <a:pt x="573" y="536"/>
                  <a:pt x="573" y="536"/>
                </a:cubicBezTo>
                <a:cubicBezTo>
                  <a:pt x="477" y="440"/>
                  <a:pt x="477" y="440"/>
                  <a:pt x="477" y="440"/>
                </a:cubicBezTo>
                <a:cubicBezTo>
                  <a:pt x="597" y="320"/>
                  <a:pt x="597" y="320"/>
                  <a:pt x="597" y="320"/>
                </a:cubicBezTo>
                <a:cubicBezTo>
                  <a:pt x="614" y="326"/>
                  <a:pt x="631" y="329"/>
                  <a:pt x="649" y="329"/>
                </a:cubicBezTo>
                <a:cubicBezTo>
                  <a:pt x="693" y="329"/>
                  <a:pt x="734" y="312"/>
                  <a:pt x="765" y="281"/>
                </a:cubicBezTo>
                <a:cubicBezTo>
                  <a:pt x="812" y="234"/>
                  <a:pt x="826" y="163"/>
                  <a:pt x="800" y="102"/>
                </a:cubicBezTo>
                <a:cubicBezTo>
                  <a:pt x="797" y="96"/>
                  <a:pt x="792" y="92"/>
                  <a:pt x="786" y="91"/>
                </a:cubicBezTo>
                <a:cubicBezTo>
                  <a:pt x="780" y="90"/>
                  <a:pt x="774" y="92"/>
                  <a:pt x="770" y="96"/>
                </a:cubicBezTo>
                <a:cubicBezTo>
                  <a:pt x="706" y="160"/>
                  <a:pt x="706" y="160"/>
                  <a:pt x="706" y="160"/>
                </a:cubicBezTo>
                <a:cubicBezTo>
                  <a:pt x="654" y="160"/>
                  <a:pt x="654" y="160"/>
                  <a:pt x="654" y="160"/>
                </a:cubicBezTo>
                <a:cubicBezTo>
                  <a:pt x="654" y="109"/>
                  <a:pt x="654" y="109"/>
                  <a:pt x="654" y="109"/>
                </a:cubicBezTo>
                <a:cubicBezTo>
                  <a:pt x="719" y="44"/>
                  <a:pt x="719" y="44"/>
                  <a:pt x="719" y="44"/>
                </a:cubicBezTo>
                <a:cubicBezTo>
                  <a:pt x="723" y="40"/>
                  <a:pt x="725" y="34"/>
                  <a:pt x="724" y="28"/>
                </a:cubicBezTo>
                <a:cubicBezTo>
                  <a:pt x="722" y="22"/>
                  <a:pt x="718" y="17"/>
                  <a:pt x="713" y="15"/>
                </a:cubicBezTo>
                <a:cubicBezTo>
                  <a:pt x="692" y="6"/>
                  <a:pt x="671" y="2"/>
                  <a:pt x="649" y="2"/>
                </a:cubicBezTo>
                <a:cubicBezTo>
                  <a:pt x="605" y="2"/>
                  <a:pt x="564" y="19"/>
                  <a:pt x="533" y="50"/>
                </a:cubicBezTo>
                <a:cubicBezTo>
                  <a:pt x="489" y="94"/>
                  <a:pt x="474" y="159"/>
                  <a:pt x="494" y="218"/>
                </a:cubicBezTo>
                <a:cubicBezTo>
                  <a:pt x="374" y="337"/>
                  <a:pt x="374" y="337"/>
                  <a:pt x="374" y="337"/>
                </a:cubicBezTo>
                <a:cubicBezTo>
                  <a:pt x="185" y="148"/>
                  <a:pt x="185" y="148"/>
                  <a:pt x="185" y="148"/>
                </a:cubicBezTo>
                <a:cubicBezTo>
                  <a:pt x="198" y="136"/>
                  <a:pt x="198" y="136"/>
                  <a:pt x="198" y="136"/>
                </a:cubicBezTo>
                <a:cubicBezTo>
                  <a:pt x="201" y="132"/>
                  <a:pt x="203" y="128"/>
                  <a:pt x="203" y="123"/>
                </a:cubicBezTo>
                <a:cubicBezTo>
                  <a:pt x="203" y="118"/>
                  <a:pt x="201" y="113"/>
                  <a:pt x="198" y="110"/>
                </a:cubicBezTo>
                <a:cubicBezTo>
                  <a:pt x="95" y="7"/>
                  <a:pt x="95" y="7"/>
                  <a:pt x="95" y="7"/>
                </a:cubicBezTo>
                <a:cubicBezTo>
                  <a:pt x="88" y="0"/>
                  <a:pt x="77" y="0"/>
                  <a:pt x="70" y="7"/>
                </a:cubicBezTo>
                <a:cubicBezTo>
                  <a:pt x="18" y="58"/>
                  <a:pt x="18" y="58"/>
                  <a:pt x="18" y="58"/>
                </a:cubicBezTo>
                <a:cubicBezTo>
                  <a:pt x="15" y="62"/>
                  <a:pt x="13" y="66"/>
                  <a:pt x="13" y="71"/>
                </a:cubicBezTo>
                <a:cubicBezTo>
                  <a:pt x="13" y="76"/>
                  <a:pt x="15" y="81"/>
                  <a:pt x="18" y="84"/>
                </a:cubicBezTo>
                <a:cubicBezTo>
                  <a:pt x="121" y="187"/>
                  <a:pt x="121" y="187"/>
                  <a:pt x="121" y="187"/>
                </a:cubicBezTo>
                <a:cubicBezTo>
                  <a:pt x="124" y="191"/>
                  <a:pt x="129" y="192"/>
                  <a:pt x="134" y="192"/>
                </a:cubicBezTo>
                <a:cubicBezTo>
                  <a:pt x="138" y="192"/>
                  <a:pt x="143" y="191"/>
                  <a:pt x="147" y="187"/>
                </a:cubicBezTo>
                <a:cubicBezTo>
                  <a:pt x="160" y="174"/>
                  <a:pt x="160" y="174"/>
                  <a:pt x="160" y="174"/>
                </a:cubicBezTo>
                <a:cubicBezTo>
                  <a:pt x="348" y="363"/>
                  <a:pt x="348" y="363"/>
                  <a:pt x="348" y="363"/>
                </a:cubicBezTo>
                <a:cubicBezTo>
                  <a:pt x="228" y="483"/>
                  <a:pt x="228" y="483"/>
                  <a:pt x="228" y="483"/>
                </a:cubicBezTo>
                <a:cubicBezTo>
                  <a:pt x="212" y="477"/>
                  <a:pt x="194" y="475"/>
                  <a:pt x="176" y="475"/>
                </a:cubicBezTo>
                <a:cubicBezTo>
                  <a:pt x="133" y="475"/>
                  <a:pt x="91" y="492"/>
                  <a:pt x="61" y="522"/>
                </a:cubicBezTo>
                <a:cubicBezTo>
                  <a:pt x="13" y="570"/>
                  <a:pt x="0" y="640"/>
                  <a:pt x="26" y="702"/>
                </a:cubicBezTo>
                <a:cubicBezTo>
                  <a:pt x="28" y="707"/>
                  <a:pt x="33" y="711"/>
                  <a:pt x="39" y="713"/>
                </a:cubicBezTo>
                <a:cubicBezTo>
                  <a:pt x="45" y="714"/>
                  <a:pt x="51" y="712"/>
                  <a:pt x="55" y="708"/>
                </a:cubicBezTo>
                <a:cubicBezTo>
                  <a:pt x="120" y="643"/>
                  <a:pt x="120" y="643"/>
                  <a:pt x="120" y="643"/>
                </a:cubicBezTo>
                <a:cubicBezTo>
                  <a:pt x="171" y="643"/>
                  <a:pt x="171" y="643"/>
                  <a:pt x="171" y="643"/>
                </a:cubicBezTo>
                <a:cubicBezTo>
                  <a:pt x="171" y="695"/>
                  <a:pt x="171" y="695"/>
                  <a:pt x="171" y="695"/>
                </a:cubicBezTo>
                <a:cubicBezTo>
                  <a:pt x="107" y="759"/>
                  <a:pt x="107" y="759"/>
                  <a:pt x="107" y="759"/>
                </a:cubicBezTo>
                <a:cubicBezTo>
                  <a:pt x="102" y="763"/>
                  <a:pt x="101" y="769"/>
                  <a:pt x="102" y="775"/>
                </a:cubicBezTo>
                <a:cubicBezTo>
                  <a:pt x="103" y="781"/>
                  <a:pt x="107" y="786"/>
                  <a:pt x="113" y="789"/>
                </a:cubicBezTo>
                <a:cubicBezTo>
                  <a:pt x="133" y="797"/>
                  <a:pt x="154" y="802"/>
                  <a:pt x="176" y="802"/>
                </a:cubicBezTo>
                <a:cubicBezTo>
                  <a:pt x="220" y="802"/>
                  <a:pt x="261" y="785"/>
                  <a:pt x="292" y="754"/>
                </a:cubicBezTo>
                <a:cubicBezTo>
                  <a:pt x="336" y="709"/>
                  <a:pt x="351" y="645"/>
                  <a:pt x="331" y="586"/>
                </a:cubicBezTo>
                <a:cubicBezTo>
                  <a:pt x="451" y="466"/>
                  <a:pt x="451" y="466"/>
                  <a:pt x="451" y="466"/>
                </a:cubicBezTo>
                <a:cubicBezTo>
                  <a:pt x="547" y="562"/>
                  <a:pt x="547" y="562"/>
                  <a:pt x="547" y="562"/>
                </a:cubicBezTo>
                <a:cubicBezTo>
                  <a:pt x="483" y="626"/>
                  <a:pt x="483" y="626"/>
                  <a:pt x="483" y="626"/>
                </a:cubicBezTo>
                <a:cubicBezTo>
                  <a:pt x="476" y="633"/>
                  <a:pt x="476" y="645"/>
                  <a:pt x="483" y="652"/>
                </a:cubicBezTo>
                <a:cubicBezTo>
                  <a:pt x="486" y="655"/>
                  <a:pt x="491" y="657"/>
                  <a:pt x="496" y="657"/>
                </a:cubicBezTo>
                <a:cubicBezTo>
                  <a:pt x="500" y="657"/>
                  <a:pt x="505" y="655"/>
                  <a:pt x="509" y="652"/>
                </a:cubicBezTo>
                <a:cubicBezTo>
                  <a:pt x="534" y="626"/>
                  <a:pt x="534" y="626"/>
                  <a:pt x="534" y="626"/>
                </a:cubicBezTo>
                <a:cubicBezTo>
                  <a:pt x="689" y="780"/>
                  <a:pt x="689" y="780"/>
                  <a:pt x="689" y="780"/>
                </a:cubicBezTo>
                <a:cubicBezTo>
                  <a:pt x="702" y="794"/>
                  <a:pt x="721" y="802"/>
                  <a:pt x="740" y="802"/>
                </a:cubicBezTo>
                <a:cubicBezTo>
                  <a:pt x="759" y="802"/>
                  <a:pt x="778" y="794"/>
                  <a:pt x="791" y="780"/>
                </a:cubicBezTo>
                <a:cubicBezTo>
                  <a:pt x="805" y="767"/>
                  <a:pt x="813" y="748"/>
                  <a:pt x="813" y="729"/>
                </a:cubicBezTo>
                <a:cubicBezTo>
                  <a:pt x="813" y="709"/>
                  <a:pt x="805" y="691"/>
                  <a:pt x="791" y="677"/>
                </a:cubicBezTo>
                <a:close/>
                <a:moveTo>
                  <a:pt x="134" y="148"/>
                </a:moveTo>
                <a:cubicBezTo>
                  <a:pt x="57" y="71"/>
                  <a:pt x="57" y="71"/>
                  <a:pt x="57" y="71"/>
                </a:cubicBezTo>
                <a:cubicBezTo>
                  <a:pt x="82" y="46"/>
                  <a:pt x="82" y="46"/>
                  <a:pt x="82" y="46"/>
                </a:cubicBezTo>
                <a:cubicBezTo>
                  <a:pt x="160" y="123"/>
                  <a:pt x="160" y="123"/>
                  <a:pt x="160" y="123"/>
                </a:cubicBezTo>
                <a:lnTo>
                  <a:pt x="134" y="148"/>
                </a:lnTo>
                <a:close/>
                <a:moveTo>
                  <a:pt x="297" y="568"/>
                </a:moveTo>
                <a:cubicBezTo>
                  <a:pt x="292" y="574"/>
                  <a:pt x="291" y="582"/>
                  <a:pt x="293" y="588"/>
                </a:cubicBezTo>
                <a:cubicBezTo>
                  <a:pt x="314" y="636"/>
                  <a:pt x="303" y="691"/>
                  <a:pt x="266" y="728"/>
                </a:cubicBezTo>
                <a:cubicBezTo>
                  <a:pt x="242" y="752"/>
                  <a:pt x="210" y="765"/>
                  <a:pt x="176" y="765"/>
                </a:cubicBezTo>
                <a:cubicBezTo>
                  <a:pt x="169" y="765"/>
                  <a:pt x="161" y="765"/>
                  <a:pt x="154" y="763"/>
                </a:cubicBezTo>
                <a:cubicBezTo>
                  <a:pt x="202" y="715"/>
                  <a:pt x="202" y="715"/>
                  <a:pt x="202" y="715"/>
                </a:cubicBezTo>
                <a:cubicBezTo>
                  <a:pt x="205" y="712"/>
                  <a:pt x="207" y="707"/>
                  <a:pt x="207" y="702"/>
                </a:cubicBezTo>
                <a:cubicBezTo>
                  <a:pt x="207" y="625"/>
                  <a:pt x="207" y="625"/>
                  <a:pt x="207" y="625"/>
                </a:cubicBezTo>
                <a:cubicBezTo>
                  <a:pt x="207" y="615"/>
                  <a:pt x="199" y="607"/>
                  <a:pt x="189" y="607"/>
                </a:cubicBezTo>
                <a:cubicBezTo>
                  <a:pt x="112" y="607"/>
                  <a:pt x="112" y="607"/>
                  <a:pt x="112" y="607"/>
                </a:cubicBezTo>
                <a:cubicBezTo>
                  <a:pt x="107" y="607"/>
                  <a:pt x="103" y="609"/>
                  <a:pt x="99" y="612"/>
                </a:cubicBezTo>
                <a:cubicBezTo>
                  <a:pt x="51" y="661"/>
                  <a:pt x="51" y="661"/>
                  <a:pt x="51" y="661"/>
                </a:cubicBezTo>
                <a:cubicBezTo>
                  <a:pt x="44" y="620"/>
                  <a:pt x="56" y="578"/>
                  <a:pt x="86" y="548"/>
                </a:cubicBezTo>
                <a:cubicBezTo>
                  <a:pt x="110" y="524"/>
                  <a:pt x="142" y="511"/>
                  <a:pt x="176" y="511"/>
                </a:cubicBezTo>
                <a:cubicBezTo>
                  <a:pt x="193" y="511"/>
                  <a:pt x="210" y="514"/>
                  <a:pt x="226" y="521"/>
                </a:cubicBezTo>
                <a:cubicBezTo>
                  <a:pt x="233" y="524"/>
                  <a:pt x="241" y="522"/>
                  <a:pt x="246" y="517"/>
                </a:cubicBezTo>
                <a:cubicBezTo>
                  <a:pt x="528" y="235"/>
                  <a:pt x="528" y="235"/>
                  <a:pt x="528" y="235"/>
                </a:cubicBezTo>
                <a:cubicBezTo>
                  <a:pt x="533" y="230"/>
                  <a:pt x="535" y="222"/>
                  <a:pt x="532" y="215"/>
                </a:cubicBezTo>
                <a:cubicBezTo>
                  <a:pt x="512" y="167"/>
                  <a:pt x="522" y="112"/>
                  <a:pt x="559" y="75"/>
                </a:cubicBezTo>
                <a:cubicBezTo>
                  <a:pt x="583" y="51"/>
                  <a:pt x="615" y="38"/>
                  <a:pt x="649" y="38"/>
                </a:cubicBezTo>
                <a:cubicBezTo>
                  <a:pt x="657" y="38"/>
                  <a:pt x="664" y="39"/>
                  <a:pt x="671" y="40"/>
                </a:cubicBezTo>
                <a:cubicBezTo>
                  <a:pt x="623" y="88"/>
                  <a:pt x="623" y="88"/>
                  <a:pt x="623" y="88"/>
                </a:cubicBezTo>
                <a:cubicBezTo>
                  <a:pt x="620" y="92"/>
                  <a:pt x="618" y="96"/>
                  <a:pt x="618" y="101"/>
                </a:cubicBezTo>
                <a:cubicBezTo>
                  <a:pt x="618" y="178"/>
                  <a:pt x="618" y="178"/>
                  <a:pt x="618" y="178"/>
                </a:cubicBezTo>
                <a:cubicBezTo>
                  <a:pt x="618" y="188"/>
                  <a:pt x="626" y="196"/>
                  <a:pt x="636" y="196"/>
                </a:cubicBezTo>
                <a:cubicBezTo>
                  <a:pt x="713" y="196"/>
                  <a:pt x="713" y="196"/>
                  <a:pt x="713" y="196"/>
                </a:cubicBezTo>
                <a:cubicBezTo>
                  <a:pt x="718" y="196"/>
                  <a:pt x="723" y="195"/>
                  <a:pt x="726" y="191"/>
                </a:cubicBezTo>
                <a:cubicBezTo>
                  <a:pt x="774" y="143"/>
                  <a:pt x="774" y="143"/>
                  <a:pt x="774" y="143"/>
                </a:cubicBezTo>
                <a:cubicBezTo>
                  <a:pt x="782" y="183"/>
                  <a:pt x="769" y="225"/>
                  <a:pt x="739" y="255"/>
                </a:cubicBezTo>
                <a:cubicBezTo>
                  <a:pt x="715" y="279"/>
                  <a:pt x="683" y="293"/>
                  <a:pt x="649" y="293"/>
                </a:cubicBezTo>
                <a:cubicBezTo>
                  <a:pt x="632" y="293"/>
                  <a:pt x="615" y="289"/>
                  <a:pt x="599" y="283"/>
                </a:cubicBezTo>
                <a:cubicBezTo>
                  <a:pt x="593" y="280"/>
                  <a:pt x="585" y="281"/>
                  <a:pt x="579" y="286"/>
                </a:cubicBezTo>
                <a:lnTo>
                  <a:pt x="297" y="568"/>
                </a:lnTo>
                <a:close/>
                <a:moveTo>
                  <a:pt x="766" y="755"/>
                </a:moveTo>
                <a:cubicBezTo>
                  <a:pt x="752" y="768"/>
                  <a:pt x="728" y="768"/>
                  <a:pt x="714" y="755"/>
                </a:cubicBezTo>
                <a:cubicBezTo>
                  <a:pt x="560" y="600"/>
                  <a:pt x="560" y="600"/>
                  <a:pt x="560" y="600"/>
                </a:cubicBezTo>
                <a:cubicBezTo>
                  <a:pt x="611" y="549"/>
                  <a:pt x="611" y="549"/>
                  <a:pt x="611" y="549"/>
                </a:cubicBezTo>
                <a:cubicBezTo>
                  <a:pt x="766" y="703"/>
                  <a:pt x="766" y="703"/>
                  <a:pt x="766" y="703"/>
                </a:cubicBezTo>
                <a:cubicBezTo>
                  <a:pt x="773" y="710"/>
                  <a:pt x="776" y="719"/>
                  <a:pt x="776" y="729"/>
                </a:cubicBezTo>
                <a:cubicBezTo>
                  <a:pt x="776" y="739"/>
                  <a:pt x="773" y="748"/>
                  <a:pt x="766" y="755"/>
                </a:cubicBezTo>
                <a:close/>
              </a:path>
            </a:pathLst>
          </a:custGeom>
          <a:solidFill>
            <a:srgbClr val="FFFFFF"/>
          </a:solidFill>
          <a:ln>
            <a:noFill/>
          </a:ln>
          <a:effectLst/>
        </p:spPr>
        <p:txBody>
          <a:bodyPr vert="horz" wrap="square" lIns="121920" tIns="60960" rIns="121920" bIns="60960" numCol="1" anchor="t" anchorCtr="0" compatLnSpc="1">
            <a:prstTxWarp prst="textNoShape">
              <a:avLst/>
            </a:prstTxWarp>
          </a:bodyPr>
          <a:lstStyle/>
          <a:p>
            <a:endParaRPr lang="en-US" sz="3200"/>
          </a:p>
        </p:txBody>
      </p:sp>
      <p:sp>
        <p:nvSpPr>
          <p:cNvPr id="34" name="Freeform 33"/>
          <p:cNvSpPr>
            <a:spLocks noChangeAspect="1" noEditPoints="1"/>
          </p:cNvSpPr>
          <p:nvPr/>
        </p:nvSpPr>
        <p:spPr bwMode="auto">
          <a:xfrm>
            <a:off x="8087798" y="2865624"/>
            <a:ext cx="540456" cy="524990"/>
          </a:xfrm>
          <a:custGeom>
            <a:avLst/>
            <a:gdLst>
              <a:gd name="T0" fmla="*/ 637 w 826"/>
              <a:gd name="T1" fmla="*/ 523 h 802"/>
              <a:gd name="T2" fmla="*/ 663 w 826"/>
              <a:gd name="T3" fmla="*/ 472 h 802"/>
              <a:gd name="T4" fmla="*/ 573 w 826"/>
              <a:gd name="T5" fmla="*/ 536 h 802"/>
              <a:gd name="T6" fmla="*/ 597 w 826"/>
              <a:gd name="T7" fmla="*/ 320 h 802"/>
              <a:gd name="T8" fmla="*/ 765 w 826"/>
              <a:gd name="T9" fmla="*/ 281 h 802"/>
              <a:gd name="T10" fmla="*/ 786 w 826"/>
              <a:gd name="T11" fmla="*/ 91 h 802"/>
              <a:gd name="T12" fmla="*/ 706 w 826"/>
              <a:gd name="T13" fmla="*/ 160 h 802"/>
              <a:gd name="T14" fmla="*/ 654 w 826"/>
              <a:gd name="T15" fmla="*/ 109 h 802"/>
              <a:gd name="T16" fmla="*/ 724 w 826"/>
              <a:gd name="T17" fmla="*/ 28 h 802"/>
              <a:gd name="T18" fmla="*/ 649 w 826"/>
              <a:gd name="T19" fmla="*/ 2 h 802"/>
              <a:gd name="T20" fmla="*/ 494 w 826"/>
              <a:gd name="T21" fmla="*/ 218 h 802"/>
              <a:gd name="T22" fmla="*/ 185 w 826"/>
              <a:gd name="T23" fmla="*/ 148 h 802"/>
              <a:gd name="T24" fmla="*/ 203 w 826"/>
              <a:gd name="T25" fmla="*/ 123 h 802"/>
              <a:gd name="T26" fmla="*/ 95 w 826"/>
              <a:gd name="T27" fmla="*/ 7 h 802"/>
              <a:gd name="T28" fmla="*/ 18 w 826"/>
              <a:gd name="T29" fmla="*/ 58 h 802"/>
              <a:gd name="T30" fmla="*/ 18 w 826"/>
              <a:gd name="T31" fmla="*/ 84 h 802"/>
              <a:gd name="T32" fmla="*/ 134 w 826"/>
              <a:gd name="T33" fmla="*/ 192 h 802"/>
              <a:gd name="T34" fmla="*/ 160 w 826"/>
              <a:gd name="T35" fmla="*/ 174 h 802"/>
              <a:gd name="T36" fmla="*/ 228 w 826"/>
              <a:gd name="T37" fmla="*/ 483 h 802"/>
              <a:gd name="T38" fmla="*/ 61 w 826"/>
              <a:gd name="T39" fmla="*/ 522 h 802"/>
              <a:gd name="T40" fmla="*/ 39 w 826"/>
              <a:gd name="T41" fmla="*/ 713 h 802"/>
              <a:gd name="T42" fmla="*/ 120 w 826"/>
              <a:gd name="T43" fmla="*/ 643 h 802"/>
              <a:gd name="T44" fmla="*/ 171 w 826"/>
              <a:gd name="T45" fmla="*/ 695 h 802"/>
              <a:gd name="T46" fmla="*/ 102 w 826"/>
              <a:gd name="T47" fmla="*/ 775 h 802"/>
              <a:gd name="T48" fmla="*/ 176 w 826"/>
              <a:gd name="T49" fmla="*/ 802 h 802"/>
              <a:gd name="T50" fmla="*/ 331 w 826"/>
              <a:gd name="T51" fmla="*/ 586 h 802"/>
              <a:gd name="T52" fmla="*/ 547 w 826"/>
              <a:gd name="T53" fmla="*/ 562 h 802"/>
              <a:gd name="T54" fmla="*/ 483 w 826"/>
              <a:gd name="T55" fmla="*/ 652 h 802"/>
              <a:gd name="T56" fmla="*/ 509 w 826"/>
              <a:gd name="T57" fmla="*/ 652 h 802"/>
              <a:gd name="T58" fmla="*/ 689 w 826"/>
              <a:gd name="T59" fmla="*/ 780 h 802"/>
              <a:gd name="T60" fmla="*/ 791 w 826"/>
              <a:gd name="T61" fmla="*/ 780 h 802"/>
              <a:gd name="T62" fmla="*/ 791 w 826"/>
              <a:gd name="T63" fmla="*/ 677 h 802"/>
              <a:gd name="T64" fmla="*/ 57 w 826"/>
              <a:gd name="T65" fmla="*/ 71 h 802"/>
              <a:gd name="T66" fmla="*/ 160 w 826"/>
              <a:gd name="T67" fmla="*/ 123 h 802"/>
              <a:gd name="T68" fmla="*/ 297 w 826"/>
              <a:gd name="T69" fmla="*/ 568 h 802"/>
              <a:gd name="T70" fmla="*/ 266 w 826"/>
              <a:gd name="T71" fmla="*/ 728 h 802"/>
              <a:gd name="T72" fmla="*/ 154 w 826"/>
              <a:gd name="T73" fmla="*/ 763 h 802"/>
              <a:gd name="T74" fmla="*/ 207 w 826"/>
              <a:gd name="T75" fmla="*/ 702 h 802"/>
              <a:gd name="T76" fmla="*/ 189 w 826"/>
              <a:gd name="T77" fmla="*/ 607 h 802"/>
              <a:gd name="T78" fmla="*/ 99 w 826"/>
              <a:gd name="T79" fmla="*/ 612 h 802"/>
              <a:gd name="T80" fmla="*/ 86 w 826"/>
              <a:gd name="T81" fmla="*/ 548 h 802"/>
              <a:gd name="T82" fmla="*/ 226 w 826"/>
              <a:gd name="T83" fmla="*/ 521 h 802"/>
              <a:gd name="T84" fmla="*/ 528 w 826"/>
              <a:gd name="T85" fmla="*/ 235 h 802"/>
              <a:gd name="T86" fmla="*/ 559 w 826"/>
              <a:gd name="T87" fmla="*/ 75 h 802"/>
              <a:gd name="T88" fmla="*/ 671 w 826"/>
              <a:gd name="T89" fmla="*/ 40 h 802"/>
              <a:gd name="T90" fmla="*/ 618 w 826"/>
              <a:gd name="T91" fmla="*/ 101 h 802"/>
              <a:gd name="T92" fmla="*/ 636 w 826"/>
              <a:gd name="T93" fmla="*/ 196 h 802"/>
              <a:gd name="T94" fmla="*/ 726 w 826"/>
              <a:gd name="T95" fmla="*/ 191 h 802"/>
              <a:gd name="T96" fmla="*/ 739 w 826"/>
              <a:gd name="T97" fmla="*/ 255 h 802"/>
              <a:gd name="T98" fmla="*/ 599 w 826"/>
              <a:gd name="T99" fmla="*/ 283 h 802"/>
              <a:gd name="T100" fmla="*/ 297 w 826"/>
              <a:gd name="T101" fmla="*/ 568 h 802"/>
              <a:gd name="T102" fmla="*/ 714 w 826"/>
              <a:gd name="T103" fmla="*/ 755 h 802"/>
              <a:gd name="T104" fmla="*/ 611 w 826"/>
              <a:gd name="T105" fmla="*/ 549 h 802"/>
              <a:gd name="T106" fmla="*/ 776 w 826"/>
              <a:gd name="T107" fmla="*/ 729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26" h="802">
                <a:moveTo>
                  <a:pt x="791" y="677"/>
                </a:moveTo>
                <a:cubicBezTo>
                  <a:pt x="637" y="523"/>
                  <a:pt x="637" y="523"/>
                  <a:pt x="637" y="523"/>
                </a:cubicBezTo>
                <a:cubicBezTo>
                  <a:pt x="663" y="498"/>
                  <a:pt x="663" y="498"/>
                  <a:pt x="663" y="498"/>
                </a:cubicBezTo>
                <a:cubicBezTo>
                  <a:pt x="670" y="490"/>
                  <a:pt x="670" y="479"/>
                  <a:pt x="663" y="472"/>
                </a:cubicBezTo>
                <a:cubicBezTo>
                  <a:pt x="656" y="465"/>
                  <a:pt x="644" y="465"/>
                  <a:pt x="637" y="472"/>
                </a:cubicBezTo>
                <a:cubicBezTo>
                  <a:pt x="573" y="536"/>
                  <a:pt x="573" y="536"/>
                  <a:pt x="573" y="536"/>
                </a:cubicBezTo>
                <a:cubicBezTo>
                  <a:pt x="477" y="440"/>
                  <a:pt x="477" y="440"/>
                  <a:pt x="477" y="440"/>
                </a:cubicBezTo>
                <a:cubicBezTo>
                  <a:pt x="597" y="320"/>
                  <a:pt x="597" y="320"/>
                  <a:pt x="597" y="320"/>
                </a:cubicBezTo>
                <a:cubicBezTo>
                  <a:pt x="614" y="326"/>
                  <a:pt x="631" y="329"/>
                  <a:pt x="649" y="329"/>
                </a:cubicBezTo>
                <a:cubicBezTo>
                  <a:pt x="693" y="329"/>
                  <a:pt x="734" y="312"/>
                  <a:pt x="765" y="281"/>
                </a:cubicBezTo>
                <a:cubicBezTo>
                  <a:pt x="812" y="234"/>
                  <a:pt x="826" y="163"/>
                  <a:pt x="800" y="102"/>
                </a:cubicBezTo>
                <a:cubicBezTo>
                  <a:pt x="797" y="96"/>
                  <a:pt x="792" y="92"/>
                  <a:pt x="786" y="91"/>
                </a:cubicBezTo>
                <a:cubicBezTo>
                  <a:pt x="780" y="90"/>
                  <a:pt x="774" y="92"/>
                  <a:pt x="770" y="96"/>
                </a:cubicBezTo>
                <a:cubicBezTo>
                  <a:pt x="706" y="160"/>
                  <a:pt x="706" y="160"/>
                  <a:pt x="706" y="160"/>
                </a:cubicBezTo>
                <a:cubicBezTo>
                  <a:pt x="654" y="160"/>
                  <a:pt x="654" y="160"/>
                  <a:pt x="654" y="160"/>
                </a:cubicBezTo>
                <a:cubicBezTo>
                  <a:pt x="654" y="109"/>
                  <a:pt x="654" y="109"/>
                  <a:pt x="654" y="109"/>
                </a:cubicBezTo>
                <a:cubicBezTo>
                  <a:pt x="719" y="44"/>
                  <a:pt x="719" y="44"/>
                  <a:pt x="719" y="44"/>
                </a:cubicBezTo>
                <a:cubicBezTo>
                  <a:pt x="723" y="40"/>
                  <a:pt x="725" y="34"/>
                  <a:pt x="724" y="28"/>
                </a:cubicBezTo>
                <a:cubicBezTo>
                  <a:pt x="722" y="22"/>
                  <a:pt x="718" y="17"/>
                  <a:pt x="713" y="15"/>
                </a:cubicBezTo>
                <a:cubicBezTo>
                  <a:pt x="692" y="6"/>
                  <a:pt x="671" y="2"/>
                  <a:pt x="649" y="2"/>
                </a:cubicBezTo>
                <a:cubicBezTo>
                  <a:pt x="605" y="2"/>
                  <a:pt x="564" y="19"/>
                  <a:pt x="533" y="50"/>
                </a:cubicBezTo>
                <a:cubicBezTo>
                  <a:pt x="489" y="94"/>
                  <a:pt x="474" y="159"/>
                  <a:pt x="494" y="218"/>
                </a:cubicBezTo>
                <a:cubicBezTo>
                  <a:pt x="374" y="337"/>
                  <a:pt x="374" y="337"/>
                  <a:pt x="374" y="337"/>
                </a:cubicBezTo>
                <a:cubicBezTo>
                  <a:pt x="185" y="148"/>
                  <a:pt x="185" y="148"/>
                  <a:pt x="185" y="148"/>
                </a:cubicBezTo>
                <a:cubicBezTo>
                  <a:pt x="198" y="136"/>
                  <a:pt x="198" y="136"/>
                  <a:pt x="198" y="136"/>
                </a:cubicBezTo>
                <a:cubicBezTo>
                  <a:pt x="201" y="132"/>
                  <a:pt x="203" y="128"/>
                  <a:pt x="203" y="123"/>
                </a:cubicBezTo>
                <a:cubicBezTo>
                  <a:pt x="203" y="118"/>
                  <a:pt x="201" y="113"/>
                  <a:pt x="198" y="110"/>
                </a:cubicBezTo>
                <a:cubicBezTo>
                  <a:pt x="95" y="7"/>
                  <a:pt x="95" y="7"/>
                  <a:pt x="95" y="7"/>
                </a:cubicBezTo>
                <a:cubicBezTo>
                  <a:pt x="88" y="0"/>
                  <a:pt x="77" y="0"/>
                  <a:pt x="70" y="7"/>
                </a:cubicBezTo>
                <a:cubicBezTo>
                  <a:pt x="18" y="58"/>
                  <a:pt x="18" y="58"/>
                  <a:pt x="18" y="58"/>
                </a:cubicBezTo>
                <a:cubicBezTo>
                  <a:pt x="15" y="62"/>
                  <a:pt x="13" y="66"/>
                  <a:pt x="13" y="71"/>
                </a:cubicBezTo>
                <a:cubicBezTo>
                  <a:pt x="13" y="76"/>
                  <a:pt x="15" y="81"/>
                  <a:pt x="18" y="84"/>
                </a:cubicBezTo>
                <a:cubicBezTo>
                  <a:pt x="121" y="187"/>
                  <a:pt x="121" y="187"/>
                  <a:pt x="121" y="187"/>
                </a:cubicBezTo>
                <a:cubicBezTo>
                  <a:pt x="124" y="191"/>
                  <a:pt x="129" y="192"/>
                  <a:pt x="134" y="192"/>
                </a:cubicBezTo>
                <a:cubicBezTo>
                  <a:pt x="138" y="192"/>
                  <a:pt x="143" y="191"/>
                  <a:pt x="147" y="187"/>
                </a:cubicBezTo>
                <a:cubicBezTo>
                  <a:pt x="160" y="174"/>
                  <a:pt x="160" y="174"/>
                  <a:pt x="160" y="174"/>
                </a:cubicBezTo>
                <a:cubicBezTo>
                  <a:pt x="348" y="363"/>
                  <a:pt x="348" y="363"/>
                  <a:pt x="348" y="363"/>
                </a:cubicBezTo>
                <a:cubicBezTo>
                  <a:pt x="228" y="483"/>
                  <a:pt x="228" y="483"/>
                  <a:pt x="228" y="483"/>
                </a:cubicBezTo>
                <a:cubicBezTo>
                  <a:pt x="212" y="477"/>
                  <a:pt x="194" y="475"/>
                  <a:pt x="176" y="475"/>
                </a:cubicBezTo>
                <a:cubicBezTo>
                  <a:pt x="133" y="475"/>
                  <a:pt x="91" y="492"/>
                  <a:pt x="61" y="522"/>
                </a:cubicBezTo>
                <a:cubicBezTo>
                  <a:pt x="13" y="570"/>
                  <a:pt x="0" y="640"/>
                  <a:pt x="26" y="702"/>
                </a:cubicBezTo>
                <a:cubicBezTo>
                  <a:pt x="28" y="707"/>
                  <a:pt x="33" y="711"/>
                  <a:pt x="39" y="713"/>
                </a:cubicBezTo>
                <a:cubicBezTo>
                  <a:pt x="45" y="714"/>
                  <a:pt x="51" y="712"/>
                  <a:pt x="55" y="708"/>
                </a:cubicBezTo>
                <a:cubicBezTo>
                  <a:pt x="120" y="643"/>
                  <a:pt x="120" y="643"/>
                  <a:pt x="120" y="643"/>
                </a:cubicBezTo>
                <a:cubicBezTo>
                  <a:pt x="171" y="643"/>
                  <a:pt x="171" y="643"/>
                  <a:pt x="171" y="643"/>
                </a:cubicBezTo>
                <a:cubicBezTo>
                  <a:pt x="171" y="695"/>
                  <a:pt x="171" y="695"/>
                  <a:pt x="171" y="695"/>
                </a:cubicBezTo>
                <a:cubicBezTo>
                  <a:pt x="107" y="759"/>
                  <a:pt x="107" y="759"/>
                  <a:pt x="107" y="759"/>
                </a:cubicBezTo>
                <a:cubicBezTo>
                  <a:pt x="102" y="763"/>
                  <a:pt x="101" y="769"/>
                  <a:pt x="102" y="775"/>
                </a:cubicBezTo>
                <a:cubicBezTo>
                  <a:pt x="103" y="781"/>
                  <a:pt x="107" y="786"/>
                  <a:pt x="113" y="789"/>
                </a:cubicBezTo>
                <a:cubicBezTo>
                  <a:pt x="133" y="797"/>
                  <a:pt x="154" y="802"/>
                  <a:pt x="176" y="802"/>
                </a:cubicBezTo>
                <a:cubicBezTo>
                  <a:pt x="220" y="802"/>
                  <a:pt x="261" y="785"/>
                  <a:pt x="292" y="754"/>
                </a:cubicBezTo>
                <a:cubicBezTo>
                  <a:pt x="336" y="709"/>
                  <a:pt x="351" y="645"/>
                  <a:pt x="331" y="586"/>
                </a:cubicBezTo>
                <a:cubicBezTo>
                  <a:pt x="451" y="466"/>
                  <a:pt x="451" y="466"/>
                  <a:pt x="451" y="466"/>
                </a:cubicBezTo>
                <a:cubicBezTo>
                  <a:pt x="547" y="562"/>
                  <a:pt x="547" y="562"/>
                  <a:pt x="547" y="562"/>
                </a:cubicBezTo>
                <a:cubicBezTo>
                  <a:pt x="483" y="626"/>
                  <a:pt x="483" y="626"/>
                  <a:pt x="483" y="626"/>
                </a:cubicBezTo>
                <a:cubicBezTo>
                  <a:pt x="476" y="633"/>
                  <a:pt x="476" y="645"/>
                  <a:pt x="483" y="652"/>
                </a:cubicBezTo>
                <a:cubicBezTo>
                  <a:pt x="486" y="655"/>
                  <a:pt x="491" y="657"/>
                  <a:pt x="496" y="657"/>
                </a:cubicBezTo>
                <a:cubicBezTo>
                  <a:pt x="500" y="657"/>
                  <a:pt x="505" y="655"/>
                  <a:pt x="509" y="652"/>
                </a:cubicBezTo>
                <a:cubicBezTo>
                  <a:pt x="534" y="626"/>
                  <a:pt x="534" y="626"/>
                  <a:pt x="534" y="626"/>
                </a:cubicBezTo>
                <a:cubicBezTo>
                  <a:pt x="689" y="780"/>
                  <a:pt x="689" y="780"/>
                  <a:pt x="689" y="780"/>
                </a:cubicBezTo>
                <a:cubicBezTo>
                  <a:pt x="702" y="794"/>
                  <a:pt x="721" y="802"/>
                  <a:pt x="740" y="802"/>
                </a:cubicBezTo>
                <a:cubicBezTo>
                  <a:pt x="759" y="802"/>
                  <a:pt x="778" y="794"/>
                  <a:pt x="791" y="780"/>
                </a:cubicBezTo>
                <a:cubicBezTo>
                  <a:pt x="805" y="767"/>
                  <a:pt x="813" y="748"/>
                  <a:pt x="813" y="729"/>
                </a:cubicBezTo>
                <a:cubicBezTo>
                  <a:pt x="813" y="709"/>
                  <a:pt x="805" y="691"/>
                  <a:pt x="791" y="677"/>
                </a:cubicBezTo>
                <a:close/>
                <a:moveTo>
                  <a:pt x="134" y="148"/>
                </a:moveTo>
                <a:cubicBezTo>
                  <a:pt x="57" y="71"/>
                  <a:pt x="57" y="71"/>
                  <a:pt x="57" y="71"/>
                </a:cubicBezTo>
                <a:cubicBezTo>
                  <a:pt x="82" y="46"/>
                  <a:pt x="82" y="46"/>
                  <a:pt x="82" y="46"/>
                </a:cubicBezTo>
                <a:cubicBezTo>
                  <a:pt x="160" y="123"/>
                  <a:pt x="160" y="123"/>
                  <a:pt x="160" y="123"/>
                </a:cubicBezTo>
                <a:lnTo>
                  <a:pt x="134" y="148"/>
                </a:lnTo>
                <a:close/>
                <a:moveTo>
                  <a:pt x="297" y="568"/>
                </a:moveTo>
                <a:cubicBezTo>
                  <a:pt x="292" y="574"/>
                  <a:pt x="291" y="582"/>
                  <a:pt x="293" y="588"/>
                </a:cubicBezTo>
                <a:cubicBezTo>
                  <a:pt x="314" y="636"/>
                  <a:pt x="303" y="691"/>
                  <a:pt x="266" y="728"/>
                </a:cubicBezTo>
                <a:cubicBezTo>
                  <a:pt x="242" y="752"/>
                  <a:pt x="210" y="765"/>
                  <a:pt x="176" y="765"/>
                </a:cubicBezTo>
                <a:cubicBezTo>
                  <a:pt x="169" y="765"/>
                  <a:pt x="161" y="765"/>
                  <a:pt x="154" y="763"/>
                </a:cubicBezTo>
                <a:cubicBezTo>
                  <a:pt x="202" y="715"/>
                  <a:pt x="202" y="715"/>
                  <a:pt x="202" y="715"/>
                </a:cubicBezTo>
                <a:cubicBezTo>
                  <a:pt x="205" y="712"/>
                  <a:pt x="207" y="707"/>
                  <a:pt x="207" y="702"/>
                </a:cubicBezTo>
                <a:cubicBezTo>
                  <a:pt x="207" y="625"/>
                  <a:pt x="207" y="625"/>
                  <a:pt x="207" y="625"/>
                </a:cubicBezTo>
                <a:cubicBezTo>
                  <a:pt x="207" y="615"/>
                  <a:pt x="199" y="607"/>
                  <a:pt x="189" y="607"/>
                </a:cubicBezTo>
                <a:cubicBezTo>
                  <a:pt x="112" y="607"/>
                  <a:pt x="112" y="607"/>
                  <a:pt x="112" y="607"/>
                </a:cubicBezTo>
                <a:cubicBezTo>
                  <a:pt x="107" y="607"/>
                  <a:pt x="103" y="609"/>
                  <a:pt x="99" y="612"/>
                </a:cubicBezTo>
                <a:cubicBezTo>
                  <a:pt x="51" y="661"/>
                  <a:pt x="51" y="661"/>
                  <a:pt x="51" y="661"/>
                </a:cubicBezTo>
                <a:cubicBezTo>
                  <a:pt x="44" y="620"/>
                  <a:pt x="56" y="578"/>
                  <a:pt x="86" y="548"/>
                </a:cubicBezTo>
                <a:cubicBezTo>
                  <a:pt x="110" y="524"/>
                  <a:pt x="142" y="511"/>
                  <a:pt x="176" y="511"/>
                </a:cubicBezTo>
                <a:cubicBezTo>
                  <a:pt x="193" y="511"/>
                  <a:pt x="210" y="514"/>
                  <a:pt x="226" y="521"/>
                </a:cubicBezTo>
                <a:cubicBezTo>
                  <a:pt x="233" y="524"/>
                  <a:pt x="241" y="522"/>
                  <a:pt x="246" y="517"/>
                </a:cubicBezTo>
                <a:cubicBezTo>
                  <a:pt x="528" y="235"/>
                  <a:pt x="528" y="235"/>
                  <a:pt x="528" y="235"/>
                </a:cubicBezTo>
                <a:cubicBezTo>
                  <a:pt x="533" y="230"/>
                  <a:pt x="535" y="222"/>
                  <a:pt x="532" y="215"/>
                </a:cubicBezTo>
                <a:cubicBezTo>
                  <a:pt x="512" y="167"/>
                  <a:pt x="522" y="112"/>
                  <a:pt x="559" y="75"/>
                </a:cubicBezTo>
                <a:cubicBezTo>
                  <a:pt x="583" y="51"/>
                  <a:pt x="615" y="38"/>
                  <a:pt x="649" y="38"/>
                </a:cubicBezTo>
                <a:cubicBezTo>
                  <a:pt x="657" y="38"/>
                  <a:pt x="664" y="39"/>
                  <a:pt x="671" y="40"/>
                </a:cubicBezTo>
                <a:cubicBezTo>
                  <a:pt x="623" y="88"/>
                  <a:pt x="623" y="88"/>
                  <a:pt x="623" y="88"/>
                </a:cubicBezTo>
                <a:cubicBezTo>
                  <a:pt x="620" y="92"/>
                  <a:pt x="618" y="96"/>
                  <a:pt x="618" y="101"/>
                </a:cubicBezTo>
                <a:cubicBezTo>
                  <a:pt x="618" y="178"/>
                  <a:pt x="618" y="178"/>
                  <a:pt x="618" y="178"/>
                </a:cubicBezTo>
                <a:cubicBezTo>
                  <a:pt x="618" y="188"/>
                  <a:pt x="626" y="196"/>
                  <a:pt x="636" y="196"/>
                </a:cubicBezTo>
                <a:cubicBezTo>
                  <a:pt x="713" y="196"/>
                  <a:pt x="713" y="196"/>
                  <a:pt x="713" y="196"/>
                </a:cubicBezTo>
                <a:cubicBezTo>
                  <a:pt x="718" y="196"/>
                  <a:pt x="723" y="195"/>
                  <a:pt x="726" y="191"/>
                </a:cubicBezTo>
                <a:cubicBezTo>
                  <a:pt x="774" y="143"/>
                  <a:pt x="774" y="143"/>
                  <a:pt x="774" y="143"/>
                </a:cubicBezTo>
                <a:cubicBezTo>
                  <a:pt x="782" y="183"/>
                  <a:pt x="769" y="225"/>
                  <a:pt x="739" y="255"/>
                </a:cubicBezTo>
                <a:cubicBezTo>
                  <a:pt x="715" y="279"/>
                  <a:pt x="683" y="293"/>
                  <a:pt x="649" y="293"/>
                </a:cubicBezTo>
                <a:cubicBezTo>
                  <a:pt x="632" y="293"/>
                  <a:pt x="615" y="289"/>
                  <a:pt x="599" y="283"/>
                </a:cubicBezTo>
                <a:cubicBezTo>
                  <a:pt x="593" y="280"/>
                  <a:pt x="585" y="281"/>
                  <a:pt x="579" y="286"/>
                </a:cubicBezTo>
                <a:lnTo>
                  <a:pt x="297" y="568"/>
                </a:lnTo>
                <a:close/>
                <a:moveTo>
                  <a:pt x="766" y="755"/>
                </a:moveTo>
                <a:cubicBezTo>
                  <a:pt x="752" y="768"/>
                  <a:pt x="728" y="768"/>
                  <a:pt x="714" y="755"/>
                </a:cubicBezTo>
                <a:cubicBezTo>
                  <a:pt x="560" y="600"/>
                  <a:pt x="560" y="600"/>
                  <a:pt x="560" y="600"/>
                </a:cubicBezTo>
                <a:cubicBezTo>
                  <a:pt x="611" y="549"/>
                  <a:pt x="611" y="549"/>
                  <a:pt x="611" y="549"/>
                </a:cubicBezTo>
                <a:cubicBezTo>
                  <a:pt x="766" y="703"/>
                  <a:pt x="766" y="703"/>
                  <a:pt x="766" y="703"/>
                </a:cubicBezTo>
                <a:cubicBezTo>
                  <a:pt x="773" y="710"/>
                  <a:pt x="776" y="719"/>
                  <a:pt x="776" y="729"/>
                </a:cubicBezTo>
                <a:cubicBezTo>
                  <a:pt x="776" y="739"/>
                  <a:pt x="773" y="748"/>
                  <a:pt x="766" y="755"/>
                </a:cubicBezTo>
                <a:close/>
              </a:path>
            </a:pathLst>
          </a:custGeom>
          <a:solidFill>
            <a:srgbClr val="FFFFFF"/>
          </a:solidFill>
          <a:ln>
            <a:noFill/>
          </a:ln>
          <a:effectLst/>
        </p:spPr>
        <p:txBody>
          <a:bodyPr vert="horz" wrap="square" lIns="121920" tIns="60960" rIns="121920" bIns="60960" numCol="1" anchor="t" anchorCtr="0" compatLnSpc="1">
            <a:prstTxWarp prst="textNoShape">
              <a:avLst/>
            </a:prstTxWarp>
          </a:bodyPr>
          <a:lstStyle/>
          <a:p>
            <a:endParaRPr lang="en-US" sz="3200"/>
          </a:p>
        </p:txBody>
      </p:sp>
      <p:sp>
        <p:nvSpPr>
          <p:cNvPr id="36" name="Freeform 41"/>
          <p:cNvSpPr>
            <a:spLocks noChangeAspect="1" noEditPoints="1"/>
          </p:cNvSpPr>
          <p:nvPr/>
        </p:nvSpPr>
        <p:spPr bwMode="auto">
          <a:xfrm>
            <a:off x="8121913" y="5299067"/>
            <a:ext cx="487117" cy="590288"/>
          </a:xfrm>
          <a:custGeom>
            <a:avLst/>
            <a:gdLst>
              <a:gd name="T0" fmla="*/ 487 w 800"/>
              <a:gd name="T1" fmla="*/ 761 h 969"/>
              <a:gd name="T2" fmla="*/ 487 w 800"/>
              <a:gd name="T3" fmla="*/ 605 h 969"/>
              <a:gd name="T4" fmla="*/ 136 w 800"/>
              <a:gd name="T5" fmla="*/ 254 h 969"/>
              <a:gd name="T6" fmla="*/ 275 w 800"/>
              <a:gd name="T7" fmla="*/ 254 h 969"/>
              <a:gd name="T8" fmla="*/ 275 w 800"/>
              <a:gd name="T9" fmla="*/ 211 h 969"/>
              <a:gd name="T10" fmla="*/ 64 w 800"/>
              <a:gd name="T11" fmla="*/ 211 h 969"/>
              <a:gd name="T12" fmla="*/ 64 w 800"/>
              <a:gd name="T13" fmla="*/ 423 h 969"/>
              <a:gd name="T14" fmla="*/ 106 w 800"/>
              <a:gd name="T15" fmla="*/ 423 h 969"/>
              <a:gd name="T16" fmla="*/ 106 w 800"/>
              <a:gd name="T17" fmla="*/ 283 h 969"/>
              <a:gd name="T18" fmla="*/ 445 w 800"/>
              <a:gd name="T19" fmla="*/ 622 h 969"/>
              <a:gd name="T20" fmla="*/ 445 w 800"/>
              <a:gd name="T21" fmla="*/ 761 h 969"/>
              <a:gd name="T22" fmla="*/ 360 w 800"/>
              <a:gd name="T23" fmla="*/ 863 h 969"/>
              <a:gd name="T24" fmla="*/ 466 w 800"/>
              <a:gd name="T25" fmla="*/ 969 h 969"/>
              <a:gd name="T26" fmla="*/ 572 w 800"/>
              <a:gd name="T27" fmla="*/ 863 h 969"/>
              <a:gd name="T28" fmla="*/ 487 w 800"/>
              <a:gd name="T29" fmla="*/ 761 h 969"/>
              <a:gd name="T30" fmla="*/ 466 w 800"/>
              <a:gd name="T31" fmla="*/ 931 h 969"/>
              <a:gd name="T32" fmla="*/ 403 w 800"/>
              <a:gd name="T33" fmla="*/ 867 h 969"/>
              <a:gd name="T34" fmla="*/ 466 w 800"/>
              <a:gd name="T35" fmla="*/ 804 h 969"/>
              <a:gd name="T36" fmla="*/ 529 w 800"/>
              <a:gd name="T37" fmla="*/ 867 h 969"/>
              <a:gd name="T38" fmla="*/ 466 w 800"/>
              <a:gd name="T39" fmla="*/ 931 h 969"/>
              <a:gd name="T40" fmla="*/ 178 w 800"/>
              <a:gd name="T41" fmla="*/ 592 h 969"/>
              <a:gd name="T42" fmla="*/ 106 w 800"/>
              <a:gd name="T43" fmla="*/ 668 h 969"/>
              <a:gd name="T44" fmla="*/ 30 w 800"/>
              <a:gd name="T45" fmla="*/ 592 h 969"/>
              <a:gd name="T46" fmla="*/ 0 w 800"/>
              <a:gd name="T47" fmla="*/ 622 h 969"/>
              <a:gd name="T48" fmla="*/ 77 w 800"/>
              <a:gd name="T49" fmla="*/ 698 h 969"/>
              <a:gd name="T50" fmla="*/ 0 w 800"/>
              <a:gd name="T51" fmla="*/ 770 h 969"/>
              <a:gd name="T52" fmla="*/ 30 w 800"/>
              <a:gd name="T53" fmla="*/ 800 h 969"/>
              <a:gd name="T54" fmla="*/ 106 w 800"/>
              <a:gd name="T55" fmla="*/ 728 h 969"/>
              <a:gd name="T56" fmla="*/ 178 w 800"/>
              <a:gd name="T57" fmla="*/ 800 h 969"/>
              <a:gd name="T58" fmla="*/ 208 w 800"/>
              <a:gd name="T59" fmla="*/ 770 h 969"/>
              <a:gd name="T60" fmla="*/ 136 w 800"/>
              <a:gd name="T61" fmla="*/ 698 h 969"/>
              <a:gd name="T62" fmla="*/ 208 w 800"/>
              <a:gd name="T63" fmla="*/ 622 h 969"/>
              <a:gd name="T64" fmla="*/ 178 w 800"/>
              <a:gd name="T65" fmla="*/ 592 h 969"/>
              <a:gd name="T66" fmla="*/ 800 w 800"/>
              <a:gd name="T67" fmla="*/ 325 h 969"/>
              <a:gd name="T68" fmla="*/ 771 w 800"/>
              <a:gd name="T69" fmla="*/ 296 h 969"/>
              <a:gd name="T70" fmla="*/ 699 w 800"/>
              <a:gd name="T71" fmla="*/ 372 h 969"/>
              <a:gd name="T72" fmla="*/ 623 w 800"/>
              <a:gd name="T73" fmla="*/ 296 h 969"/>
              <a:gd name="T74" fmla="*/ 593 w 800"/>
              <a:gd name="T75" fmla="*/ 325 h 969"/>
              <a:gd name="T76" fmla="*/ 669 w 800"/>
              <a:gd name="T77" fmla="*/ 402 h 969"/>
              <a:gd name="T78" fmla="*/ 593 w 800"/>
              <a:gd name="T79" fmla="*/ 474 h 969"/>
              <a:gd name="T80" fmla="*/ 623 w 800"/>
              <a:gd name="T81" fmla="*/ 503 h 969"/>
              <a:gd name="T82" fmla="*/ 699 w 800"/>
              <a:gd name="T83" fmla="*/ 431 h 969"/>
              <a:gd name="T84" fmla="*/ 771 w 800"/>
              <a:gd name="T85" fmla="*/ 503 h 969"/>
              <a:gd name="T86" fmla="*/ 800 w 800"/>
              <a:gd name="T87" fmla="*/ 474 h 969"/>
              <a:gd name="T88" fmla="*/ 729 w 800"/>
              <a:gd name="T89" fmla="*/ 402 h 969"/>
              <a:gd name="T90" fmla="*/ 800 w 800"/>
              <a:gd name="T91" fmla="*/ 325 h 969"/>
              <a:gd name="T92" fmla="*/ 559 w 800"/>
              <a:gd name="T93" fmla="*/ 0 h 969"/>
              <a:gd name="T94" fmla="*/ 487 w 800"/>
              <a:gd name="T95" fmla="*/ 76 h 969"/>
              <a:gd name="T96" fmla="*/ 411 w 800"/>
              <a:gd name="T97" fmla="*/ 0 h 969"/>
              <a:gd name="T98" fmla="*/ 381 w 800"/>
              <a:gd name="T99" fmla="*/ 29 h 969"/>
              <a:gd name="T100" fmla="*/ 458 w 800"/>
              <a:gd name="T101" fmla="*/ 105 h 969"/>
              <a:gd name="T102" fmla="*/ 381 w 800"/>
              <a:gd name="T103" fmla="*/ 177 h 969"/>
              <a:gd name="T104" fmla="*/ 411 w 800"/>
              <a:gd name="T105" fmla="*/ 207 h 969"/>
              <a:gd name="T106" fmla="*/ 487 w 800"/>
              <a:gd name="T107" fmla="*/ 135 h 969"/>
              <a:gd name="T108" fmla="*/ 559 w 800"/>
              <a:gd name="T109" fmla="*/ 207 h 969"/>
              <a:gd name="T110" fmla="*/ 589 w 800"/>
              <a:gd name="T111" fmla="*/ 177 h 969"/>
              <a:gd name="T112" fmla="*/ 517 w 800"/>
              <a:gd name="T113" fmla="*/ 105 h 969"/>
              <a:gd name="T114" fmla="*/ 589 w 800"/>
              <a:gd name="T115" fmla="*/ 29 h 969"/>
              <a:gd name="T116" fmla="*/ 559 w 800"/>
              <a:gd name="T117" fmla="*/ 0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0" h="969">
                <a:moveTo>
                  <a:pt x="487" y="761"/>
                </a:moveTo>
                <a:cubicBezTo>
                  <a:pt x="487" y="605"/>
                  <a:pt x="487" y="605"/>
                  <a:pt x="487" y="605"/>
                </a:cubicBezTo>
                <a:cubicBezTo>
                  <a:pt x="136" y="254"/>
                  <a:pt x="136" y="254"/>
                  <a:pt x="136" y="254"/>
                </a:cubicBezTo>
                <a:cubicBezTo>
                  <a:pt x="275" y="254"/>
                  <a:pt x="275" y="254"/>
                  <a:pt x="275" y="254"/>
                </a:cubicBezTo>
                <a:cubicBezTo>
                  <a:pt x="275" y="211"/>
                  <a:pt x="275" y="211"/>
                  <a:pt x="275" y="211"/>
                </a:cubicBezTo>
                <a:cubicBezTo>
                  <a:pt x="64" y="211"/>
                  <a:pt x="64" y="211"/>
                  <a:pt x="64" y="211"/>
                </a:cubicBezTo>
                <a:cubicBezTo>
                  <a:pt x="64" y="423"/>
                  <a:pt x="64" y="423"/>
                  <a:pt x="64" y="423"/>
                </a:cubicBezTo>
                <a:cubicBezTo>
                  <a:pt x="106" y="423"/>
                  <a:pt x="106" y="423"/>
                  <a:pt x="106" y="423"/>
                </a:cubicBezTo>
                <a:cubicBezTo>
                  <a:pt x="106" y="283"/>
                  <a:pt x="106" y="283"/>
                  <a:pt x="106" y="283"/>
                </a:cubicBezTo>
                <a:cubicBezTo>
                  <a:pt x="445" y="622"/>
                  <a:pt x="445" y="622"/>
                  <a:pt x="445" y="622"/>
                </a:cubicBezTo>
                <a:cubicBezTo>
                  <a:pt x="445" y="761"/>
                  <a:pt x="445" y="761"/>
                  <a:pt x="445" y="761"/>
                </a:cubicBezTo>
                <a:cubicBezTo>
                  <a:pt x="398" y="770"/>
                  <a:pt x="360" y="812"/>
                  <a:pt x="360" y="863"/>
                </a:cubicBezTo>
                <a:cubicBezTo>
                  <a:pt x="360" y="922"/>
                  <a:pt x="407" y="969"/>
                  <a:pt x="466" y="969"/>
                </a:cubicBezTo>
                <a:cubicBezTo>
                  <a:pt x="525" y="969"/>
                  <a:pt x="572" y="922"/>
                  <a:pt x="572" y="863"/>
                </a:cubicBezTo>
                <a:cubicBezTo>
                  <a:pt x="572" y="817"/>
                  <a:pt x="534" y="774"/>
                  <a:pt x="487" y="761"/>
                </a:cubicBezTo>
                <a:close/>
                <a:moveTo>
                  <a:pt x="466" y="931"/>
                </a:moveTo>
                <a:cubicBezTo>
                  <a:pt x="432" y="931"/>
                  <a:pt x="403" y="901"/>
                  <a:pt x="403" y="867"/>
                </a:cubicBezTo>
                <a:cubicBezTo>
                  <a:pt x="403" y="834"/>
                  <a:pt x="428" y="804"/>
                  <a:pt x="466" y="804"/>
                </a:cubicBezTo>
                <a:cubicBezTo>
                  <a:pt x="504" y="804"/>
                  <a:pt x="529" y="834"/>
                  <a:pt x="529" y="867"/>
                </a:cubicBezTo>
                <a:cubicBezTo>
                  <a:pt x="529" y="901"/>
                  <a:pt x="500" y="931"/>
                  <a:pt x="466" y="931"/>
                </a:cubicBezTo>
                <a:close/>
                <a:moveTo>
                  <a:pt x="178" y="592"/>
                </a:moveTo>
                <a:cubicBezTo>
                  <a:pt x="106" y="668"/>
                  <a:pt x="106" y="668"/>
                  <a:pt x="106" y="668"/>
                </a:cubicBezTo>
                <a:cubicBezTo>
                  <a:pt x="30" y="592"/>
                  <a:pt x="30" y="592"/>
                  <a:pt x="30" y="592"/>
                </a:cubicBezTo>
                <a:cubicBezTo>
                  <a:pt x="0" y="622"/>
                  <a:pt x="0" y="622"/>
                  <a:pt x="0" y="622"/>
                </a:cubicBezTo>
                <a:cubicBezTo>
                  <a:pt x="77" y="698"/>
                  <a:pt x="77" y="698"/>
                  <a:pt x="77" y="698"/>
                </a:cubicBezTo>
                <a:cubicBezTo>
                  <a:pt x="0" y="770"/>
                  <a:pt x="0" y="770"/>
                  <a:pt x="0" y="770"/>
                </a:cubicBezTo>
                <a:cubicBezTo>
                  <a:pt x="30" y="800"/>
                  <a:pt x="30" y="800"/>
                  <a:pt x="30" y="800"/>
                </a:cubicBezTo>
                <a:cubicBezTo>
                  <a:pt x="106" y="728"/>
                  <a:pt x="106" y="728"/>
                  <a:pt x="106" y="728"/>
                </a:cubicBezTo>
                <a:cubicBezTo>
                  <a:pt x="178" y="800"/>
                  <a:pt x="178" y="800"/>
                  <a:pt x="178" y="800"/>
                </a:cubicBezTo>
                <a:cubicBezTo>
                  <a:pt x="208" y="770"/>
                  <a:pt x="208" y="770"/>
                  <a:pt x="208" y="770"/>
                </a:cubicBezTo>
                <a:cubicBezTo>
                  <a:pt x="136" y="698"/>
                  <a:pt x="136" y="698"/>
                  <a:pt x="136" y="698"/>
                </a:cubicBezTo>
                <a:cubicBezTo>
                  <a:pt x="208" y="622"/>
                  <a:pt x="208" y="622"/>
                  <a:pt x="208" y="622"/>
                </a:cubicBezTo>
                <a:lnTo>
                  <a:pt x="178" y="592"/>
                </a:lnTo>
                <a:close/>
                <a:moveTo>
                  <a:pt x="800" y="325"/>
                </a:moveTo>
                <a:cubicBezTo>
                  <a:pt x="771" y="296"/>
                  <a:pt x="771" y="296"/>
                  <a:pt x="771" y="296"/>
                </a:cubicBezTo>
                <a:cubicBezTo>
                  <a:pt x="699" y="372"/>
                  <a:pt x="699" y="372"/>
                  <a:pt x="699" y="372"/>
                </a:cubicBezTo>
                <a:cubicBezTo>
                  <a:pt x="623" y="296"/>
                  <a:pt x="623" y="296"/>
                  <a:pt x="623" y="296"/>
                </a:cubicBezTo>
                <a:cubicBezTo>
                  <a:pt x="593" y="325"/>
                  <a:pt x="593" y="325"/>
                  <a:pt x="593" y="325"/>
                </a:cubicBezTo>
                <a:cubicBezTo>
                  <a:pt x="669" y="402"/>
                  <a:pt x="669" y="402"/>
                  <a:pt x="669" y="402"/>
                </a:cubicBezTo>
                <a:cubicBezTo>
                  <a:pt x="593" y="474"/>
                  <a:pt x="593" y="474"/>
                  <a:pt x="593" y="474"/>
                </a:cubicBezTo>
                <a:cubicBezTo>
                  <a:pt x="623" y="503"/>
                  <a:pt x="623" y="503"/>
                  <a:pt x="623" y="503"/>
                </a:cubicBezTo>
                <a:cubicBezTo>
                  <a:pt x="699" y="431"/>
                  <a:pt x="699" y="431"/>
                  <a:pt x="699" y="431"/>
                </a:cubicBezTo>
                <a:cubicBezTo>
                  <a:pt x="771" y="503"/>
                  <a:pt x="771" y="503"/>
                  <a:pt x="771" y="503"/>
                </a:cubicBezTo>
                <a:cubicBezTo>
                  <a:pt x="800" y="474"/>
                  <a:pt x="800" y="474"/>
                  <a:pt x="800" y="474"/>
                </a:cubicBezTo>
                <a:cubicBezTo>
                  <a:pt x="729" y="402"/>
                  <a:pt x="729" y="402"/>
                  <a:pt x="729" y="402"/>
                </a:cubicBezTo>
                <a:lnTo>
                  <a:pt x="800" y="325"/>
                </a:lnTo>
                <a:close/>
                <a:moveTo>
                  <a:pt x="559" y="0"/>
                </a:moveTo>
                <a:cubicBezTo>
                  <a:pt x="487" y="76"/>
                  <a:pt x="487" y="76"/>
                  <a:pt x="487" y="76"/>
                </a:cubicBezTo>
                <a:cubicBezTo>
                  <a:pt x="411" y="0"/>
                  <a:pt x="411" y="0"/>
                  <a:pt x="411" y="0"/>
                </a:cubicBezTo>
                <a:cubicBezTo>
                  <a:pt x="381" y="29"/>
                  <a:pt x="381" y="29"/>
                  <a:pt x="381" y="29"/>
                </a:cubicBezTo>
                <a:cubicBezTo>
                  <a:pt x="458" y="105"/>
                  <a:pt x="458" y="105"/>
                  <a:pt x="458" y="105"/>
                </a:cubicBezTo>
                <a:cubicBezTo>
                  <a:pt x="381" y="177"/>
                  <a:pt x="381" y="177"/>
                  <a:pt x="381" y="177"/>
                </a:cubicBezTo>
                <a:cubicBezTo>
                  <a:pt x="411" y="207"/>
                  <a:pt x="411" y="207"/>
                  <a:pt x="411" y="207"/>
                </a:cubicBezTo>
                <a:cubicBezTo>
                  <a:pt x="487" y="135"/>
                  <a:pt x="487" y="135"/>
                  <a:pt x="487" y="135"/>
                </a:cubicBezTo>
                <a:cubicBezTo>
                  <a:pt x="559" y="207"/>
                  <a:pt x="559" y="207"/>
                  <a:pt x="559" y="207"/>
                </a:cubicBezTo>
                <a:cubicBezTo>
                  <a:pt x="589" y="177"/>
                  <a:pt x="589" y="177"/>
                  <a:pt x="589" y="177"/>
                </a:cubicBezTo>
                <a:cubicBezTo>
                  <a:pt x="517" y="105"/>
                  <a:pt x="517" y="105"/>
                  <a:pt x="517" y="105"/>
                </a:cubicBezTo>
                <a:cubicBezTo>
                  <a:pt x="589" y="29"/>
                  <a:pt x="589" y="29"/>
                  <a:pt x="589" y="29"/>
                </a:cubicBezTo>
                <a:lnTo>
                  <a:pt x="559" y="0"/>
                </a:lnTo>
                <a:close/>
              </a:path>
            </a:pathLst>
          </a:custGeom>
          <a:solidFill>
            <a:srgbClr val="FFFFFF"/>
          </a:solidFill>
          <a:ln>
            <a:noFill/>
          </a:ln>
          <a:effectLst/>
        </p:spPr>
        <p:txBody>
          <a:bodyPr vert="horz" wrap="square" lIns="121920" tIns="60960" rIns="121920" bIns="60960" numCol="1" anchor="t" anchorCtr="0" compatLnSpc="1">
            <a:prstTxWarp prst="textNoShape">
              <a:avLst/>
            </a:prstTxWarp>
          </a:bodyPr>
          <a:lstStyle/>
          <a:p>
            <a:endParaRPr lang="en-US" sz="3200"/>
          </a:p>
        </p:txBody>
      </p:sp>
    </p:spTree>
    <p:extLst>
      <p:ext uri="{BB962C8B-B14F-4D97-AF65-F5344CB8AC3E}">
        <p14:creationId xmlns:p14="http://schemas.microsoft.com/office/powerpoint/2010/main" val="320648103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5556">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5556">
                                          <p:cBhvr additive="base">
                                            <p:cTn id="7" dur="900" fill="hold"/>
                                            <p:tgtEl>
                                              <p:spTgt spid="7"/>
                                            </p:tgtEl>
                                            <p:attrNameLst>
                                              <p:attrName>ppt_x</p:attrName>
                                            </p:attrNameLst>
                                          </p:cBhvr>
                                          <p:tavLst>
                                            <p:tav tm="0">
                                              <p:val>
                                                <p:strVal val="#ppt_x"/>
                                              </p:val>
                                            </p:tav>
                                            <p:tav tm="100000">
                                              <p:val>
                                                <p:strVal val="#ppt_x"/>
                                              </p:val>
                                            </p:tav>
                                          </p:tavLst>
                                        </p:anim>
                                        <p:anim calcmode="lin" valueType="num" p14:bounceEnd="55556">
                                          <p:cBhvr additive="base">
                                            <p:cTn id="8" dur="9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5556">
                                      <p:stCondLst>
                                        <p:cond delay="300"/>
                                      </p:stCondLst>
                                      <p:childTnLst>
                                        <p:set>
                                          <p:cBhvr>
                                            <p:cTn id="10" dur="1" fill="hold">
                                              <p:stCondLst>
                                                <p:cond delay="0"/>
                                              </p:stCondLst>
                                            </p:cTn>
                                            <p:tgtEl>
                                              <p:spTgt spid="6"/>
                                            </p:tgtEl>
                                            <p:attrNameLst>
                                              <p:attrName>style.visibility</p:attrName>
                                            </p:attrNameLst>
                                          </p:cBhvr>
                                          <p:to>
                                            <p:strVal val="visible"/>
                                          </p:to>
                                        </p:set>
                                        <p:anim calcmode="lin" valueType="num" p14:bounceEnd="55556">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55556">
                                          <p:cBhvr additive="base">
                                            <p:cTn id="12" dur="10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5556">
                                      <p:stCondLst>
                                        <p:cond delay="600"/>
                                      </p:stCondLst>
                                      <p:childTnLst>
                                        <p:set>
                                          <p:cBhvr>
                                            <p:cTn id="14" dur="1" fill="hold">
                                              <p:stCondLst>
                                                <p:cond delay="0"/>
                                              </p:stCondLst>
                                            </p:cTn>
                                            <p:tgtEl>
                                              <p:spTgt spid="5"/>
                                            </p:tgtEl>
                                            <p:attrNameLst>
                                              <p:attrName>style.visibility</p:attrName>
                                            </p:attrNameLst>
                                          </p:cBhvr>
                                          <p:to>
                                            <p:strVal val="visible"/>
                                          </p:to>
                                        </p:set>
                                        <p:anim calcmode="lin" valueType="num" p14:bounceEnd="55556">
                                          <p:cBhvr additive="base">
                                            <p:cTn id="15" dur="1100" fill="hold"/>
                                            <p:tgtEl>
                                              <p:spTgt spid="5"/>
                                            </p:tgtEl>
                                            <p:attrNameLst>
                                              <p:attrName>ppt_x</p:attrName>
                                            </p:attrNameLst>
                                          </p:cBhvr>
                                          <p:tavLst>
                                            <p:tav tm="0">
                                              <p:val>
                                                <p:strVal val="#ppt_x"/>
                                              </p:val>
                                            </p:tav>
                                            <p:tav tm="100000">
                                              <p:val>
                                                <p:strVal val="#ppt_x"/>
                                              </p:val>
                                            </p:tav>
                                          </p:tavLst>
                                        </p:anim>
                                        <p:anim calcmode="lin" valueType="num" p14:bounceEnd="55556">
                                          <p:cBhvr additive="base">
                                            <p:cTn id="16" dur="11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5556">
                                      <p:stCondLst>
                                        <p:cond delay="1000"/>
                                      </p:stCondLst>
                                      <p:childTnLst>
                                        <p:set>
                                          <p:cBhvr>
                                            <p:cTn id="18" dur="1" fill="hold">
                                              <p:stCondLst>
                                                <p:cond delay="0"/>
                                              </p:stCondLst>
                                            </p:cTn>
                                            <p:tgtEl>
                                              <p:spTgt spid="4"/>
                                            </p:tgtEl>
                                            <p:attrNameLst>
                                              <p:attrName>style.visibility</p:attrName>
                                            </p:attrNameLst>
                                          </p:cBhvr>
                                          <p:to>
                                            <p:strVal val="visible"/>
                                          </p:to>
                                        </p:set>
                                        <p:anim calcmode="lin" valueType="num" p14:bounceEnd="55556">
                                          <p:cBhvr additive="base">
                                            <p:cTn id="19" dur="1200" fill="hold"/>
                                            <p:tgtEl>
                                              <p:spTgt spid="4"/>
                                            </p:tgtEl>
                                            <p:attrNameLst>
                                              <p:attrName>ppt_x</p:attrName>
                                            </p:attrNameLst>
                                          </p:cBhvr>
                                          <p:tavLst>
                                            <p:tav tm="0">
                                              <p:val>
                                                <p:strVal val="#ppt_x"/>
                                              </p:val>
                                            </p:tav>
                                            <p:tav tm="100000">
                                              <p:val>
                                                <p:strVal val="#ppt_x"/>
                                              </p:val>
                                            </p:tav>
                                          </p:tavLst>
                                        </p:anim>
                                        <p:anim calcmode="lin" valueType="num" p14:bounceEnd="55556">
                                          <p:cBhvr additive="base">
                                            <p:cTn id="20" dur="1200" fill="hold"/>
                                            <p:tgtEl>
                                              <p:spTgt spid="4"/>
                                            </p:tgtEl>
                                            <p:attrNameLst>
                                              <p:attrName>ppt_y</p:attrName>
                                            </p:attrNameLst>
                                          </p:cBhvr>
                                          <p:tavLst>
                                            <p:tav tm="0">
                                              <p:val>
                                                <p:strVal val="0-#ppt_h/2"/>
                                              </p:val>
                                            </p:tav>
                                            <p:tav tm="100000">
                                              <p:val>
                                                <p:strVal val="#ppt_y"/>
                                              </p:val>
                                            </p:tav>
                                          </p:tavLst>
                                        </p:anim>
                                      </p:childTnLst>
                                    </p:cTn>
                                  </p:par>
                                  <p:par>
                                    <p:cTn id="21" presetID="10" presetClass="entr" presetSubtype="0" fill="hold" nodeType="withEffect">
                                      <p:stCondLst>
                                        <p:cond delay="6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6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60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9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90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90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120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120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nodeType="withEffect">
                                      <p:stCondLst>
                                        <p:cond delay="120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120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grpId="0" nodeType="withEffect">
                                      <p:stCondLst>
                                        <p:cond delay="150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par>
                                    <p:cTn id="54" presetID="10" presetClass="entr" presetSubtype="0" fill="hold" nodeType="withEffect">
                                      <p:stCondLst>
                                        <p:cond delay="150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0" presetClass="entr" presetSubtype="0" fill="hold" grpId="0" nodeType="withEffect">
                                      <p:stCondLst>
                                        <p:cond delay="15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P spid="21" grpId="0"/>
          <p:bldP spid="22" grpId="0"/>
          <p:bldP spid="23"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900" fill="hold"/>
                                            <p:tgtEl>
                                              <p:spTgt spid="7"/>
                                            </p:tgtEl>
                                            <p:attrNameLst>
                                              <p:attrName>ppt_x</p:attrName>
                                            </p:attrNameLst>
                                          </p:cBhvr>
                                          <p:tavLst>
                                            <p:tav tm="0">
                                              <p:val>
                                                <p:strVal val="#ppt_x"/>
                                              </p:val>
                                            </p:tav>
                                            <p:tav tm="100000">
                                              <p:val>
                                                <p:strVal val="#ppt_x"/>
                                              </p:val>
                                            </p:tav>
                                          </p:tavLst>
                                        </p:anim>
                                        <p:anim calcmode="lin" valueType="num">
                                          <p:cBhvr additive="base">
                                            <p:cTn id="8" dur="9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3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6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100" fill="hold"/>
                                            <p:tgtEl>
                                              <p:spTgt spid="5"/>
                                            </p:tgtEl>
                                            <p:attrNameLst>
                                              <p:attrName>ppt_x</p:attrName>
                                            </p:attrNameLst>
                                          </p:cBhvr>
                                          <p:tavLst>
                                            <p:tav tm="0">
                                              <p:val>
                                                <p:strVal val="#ppt_x"/>
                                              </p:val>
                                            </p:tav>
                                            <p:tav tm="100000">
                                              <p:val>
                                                <p:strVal val="#ppt_x"/>
                                              </p:val>
                                            </p:tav>
                                          </p:tavLst>
                                        </p:anim>
                                        <p:anim calcmode="lin" valueType="num">
                                          <p:cBhvr additive="base">
                                            <p:cTn id="16" dur="11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100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200" fill="hold"/>
                                            <p:tgtEl>
                                              <p:spTgt spid="4"/>
                                            </p:tgtEl>
                                            <p:attrNameLst>
                                              <p:attrName>ppt_x</p:attrName>
                                            </p:attrNameLst>
                                          </p:cBhvr>
                                          <p:tavLst>
                                            <p:tav tm="0">
                                              <p:val>
                                                <p:strVal val="#ppt_x"/>
                                              </p:val>
                                            </p:tav>
                                            <p:tav tm="100000">
                                              <p:val>
                                                <p:strVal val="#ppt_x"/>
                                              </p:val>
                                            </p:tav>
                                          </p:tavLst>
                                        </p:anim>
                                        <p:anim calcmode="lin" valueType="num">
                                          <p:cBhvr additive="base">
                                            <p:cTn id="20" dur="1200" fill="hold"/>
                                            <p:tgtEl>
                                              <p:spTgt spid="4"/>
                                            </p:tgtEl>
                                            <p:attrNameLst>
                                              <p:attrName>ppt_y</p:attrName>
                                            </p:attrNameLst>
                                          </p:cBhvr>
                                          <p:tavLst>
                                            <p:tav tm="0">
                                              <p:val>
                                                <p:strVal val="0-#ppt_h/2"/>
                                              </p:val>
                                            </p:tav>
                                            <p:tav tm="100000">
                                              <p:val>
                                                <p:strVal val="#ppt_y"/>
                                              </p:val>
                                            </p:tav>
                                          </p:tavLst>
                                        </p:anim>
                                      </p:childTnLst>
                                    </p:cTn>
                                  </p:par>
                                  <p:par>
                                    <p:cTn id="21" presetID="10" presetClass="entr" presetSubtype="0" fill="hold" nodeType="withEffect">
                                      <p:stCondLst>
                                        <p:cond delay="6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6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60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9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90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90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120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120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nodeType="withEffect">
                                      <p:stCondLst>
                                        <p:cond delay="120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120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grpId="0" nodeType="withEffect">
                                      <p:stCondLst>
                                        <p:cond delay="150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par>
                                    <p:cTn id="54" presetID="10" presetClass="entr" presetSubtype="0" fill="hold" nodeType="withEffect">
                                      <p:stCondLst>
                                        <p:cond delay="150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0" presetClass="entr" presetSubtype="0" fill="hold" grpId="0" nodeType="withEffect">
                                      <p:stCondLst>
                                        <p:cond delay="15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P spid="21" grpId="0"/>
          <p:bldP spid="22" grpId="0"/>
          <p:bldP spid="23" grpId="0"/>
          <p:bldP spid="2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0"/>
          </p:nvPr>
        </p:nvSpPr>
        <p:spPr>
          <a:xfrm>
            <a:off x="924232" y="1120263"/>
            <a:ext cx="10363200" cy="406400"/>
          </a:xfrm>
        </p:spPr>
        <p:txBody>
          <a:bodyPr>
            <a:noAutofit/>
          </a:bodyPr>
          <a:lstStyle/>
          <a:p>
            <a:r>
              <a:rPr lang="en-US" sz="4000" dirty="0"/>
              <a:t>IN-PERSON &amp; ONLINE LEARNING AS COMPLIMENTARY APPROACHES</a:t>
            </a:r>
          </a:p>
        </p:txBody>
      </p:sp>
      <p:sp>
        <p:nvSpPr>
          <p:cNvPr id="4" name="Rectangle 3"/>
          <p:cNvSpPr/>
          <p:nvPr/>
        </p:nvSpPr>
        <p:spPr>
          <a:xfrm>
            <a:off x="701965" y="2385903"/>
            <a:ext cx="5954474" cy="3970318"/>
          </a:xfrm>
          <a:prstGeom prst="rect">
            <a:avLst/>
          </a:prstGeom>
        </p:spPr>
        <p:txBody>
          <a:bodyPr wrap="square">
            <a:spAutoFit/>
          </a:bodyPr>
          <a:lstStyle/>
          <a:p>
            <a:r>
              <a:rPr lang="en-US" sz="2800" dirty="0"/>
              <a:t>There is no replacement for in-person interaction, discussion, and problem solving.</a:t>
            </a:r>
          </a:p>
          <a:p>
            <a:r>
              <a:rPr lang="en-US" sz="2800" dirty="0"/>
              <a:t>However, new tools will be available and shared soon to allow the game to be shared in a manner that can be used regardless of student location.</a:t>
            </a:r>
          </a:p>
          <a:p>
            <a:endParaRPr lang="en-US" sz="2800" dirty="0"/>
          </a:p>
          <a:p>
            <a:endParaRPr lang="en-US" sz="2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7806" y="2526890"/>
            <a:ext cx="4493341" cy="3370006"/>
          </a:xfrm>
          <a:prstGeom prst="rect">
            <a:avLst/>
          </a:prstGeom>
        </p:spPr>
      </p:pic>
    </p:spTree>
    <p:extLst>
      <p:ext uri="{BB962C8B-B14F-4D97-AF65-F5344CB8AC3E}">
        <p14:creationId xmlns:p14="http://schemas.microsoft.com/office/powerpoint/2010/main" val="322017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Discussion</a:t>
            </a:r>
            <a:r>
              <a:rPr lang="en-US" dirty="0"/>
              <a:t> </a:t>
            </a:r>
          </a:p>
        </p:txBody>
      </p:sp>
      <p:sp>
        <p:nvSpPr>
          <p:cNvPr id="3" name="Content Placeholder 2"/>
          <p:cNvSpPr>
            <a:spLocks noGrp="1"/>
          </p:cNvSpPr>
          <p:nvPr>
            <p:ph idx="1"/>
          </p:nvPr>
        </p:nvSpPr>
        <p:spPr>
          <a:xfrm>
            <a:off x="432729" y="2819399"/>
            <a:ext cx="7418179" cy="4038601"/>
          </a:xfrm>
        </p:spPr>
        <p:txBody>
          <a:bodyPr>
            <a:noAutofit/>
          </a:bodyPr>
          <a:lstStyle/>
          <a:p>
            <a:pPr lvl="1"/>
            <a:r>
              <a:rPr lang="en-US" sz="2400" dirty="0"/>
              <a:t>We welcome any </a:t>
            </a:r>
            <a:r>
              <a:rPr lang="en-US" sz="2400" dirty="0" smtClean="0"/>
              <a:t>feedback</a:t>
            </a:r>
            <a:r>
              <a:rPr lang="en-US" sz="2400" dirty="0" smtClean="0"/>
              <a:t>!</a:t>
            </a:r>
          </a:p>
          <a:p>
            <a:pPr lvl="1"/>
            <a:r>
              <a:rPr lang="en-US" sz="2400" dirty="0" smtClean="0"/>
              <a:t>How </a:t>
            </a:r>
            <a:r>
              <a:rPr lang="en-US" sz="2400" dirty="0"/>
              <a:t>do we approximate real world challenges and barriers in a virtual environment?</a:t>
            </a:r>
          </a:p>
          <a:p>
            <a:pPr lvl="2"/>
            <a:r>
              <a:rPr lang="en-US" sz="2000" dirty="0"/>
              <a:t>Our Two Approaches Thus Far:</a:t>
            </a:r>
          </a:p>
          <a:p>
            <a:pPr lvl="3"/>
            <a:r>
              <a:rPr lang="en-US" sz="2000" dirty="0"/>
              <a:t>Tackle barriers to hearing/seeing by using synchronous learning</a:t>
            </a:r>
          </a:p>
          <a:p>
            <a:pPr lvl="3"/>
            <a:r>
              <a:rPr lang="en-US" sz="2000" dirty="0"/>
              <a:t>Develop app type experiences with limited teamwork </a:t>
            </a:r>
            <a:r>
              <a:rPr lang="en-US" sz="2000" dirty="0" smtClean="0"/>
              <a:t>elements</a:t>
            </a:r>
          </a:p>
          <a:p>
            <a:pPr lvl="1"/>
            <a:r>
              <a:rPr lang="en-US" sz="2400" dirty="0"/>
              <a:t>How can gamification address challenges in student engagement as many of us transition to online learning?</a:t>
            </a:r>
          </a:p>
          <a:p>
            <a:pPr lvl="1"/>
            <a:endParaRPr lang="en-US" sz="2000" dirty="0"/>
          </a:p>
          <a:p>
            <a:pPr lvl="1"/>
            <a:endParaRPr lang="en-US" sz="600" b="1" dirty="0"/>
          </a:p>
          <a:p>
            <a:endParaRPr lang="en-US" sz="700" dirty="0"/>
          </a:p>
          <a:p>
            <a:endParaRPr lang="en-US" sz="700" dirty="0"/>
          </a:p>
          <a:p>
            <a:pPr marL="0" indent="0">
              <a:buNone/>
            </a:pPr>
            <a:endParaRPr lang="en-US" sz="700" dirty="0"/>
          </a:p>
        </p:txBody>
      </p:sp>
      <p:pic>
        <p:nvPicPr>
          <p:cNvPr id="3074" name="Picture 2" descr="Image - Group Discussion | Transparent PNG Download #3766693 - Vippng"/>
          <p:cNvPicPr>
            <a:picLocks noChangeAspect="1" noChangeArrowheads="1"/>
          </p:cNvPicPr>
          <p:nvPr/>
        </p:nvPicPr>
        <p:blipFill rotWithShape="1">
          <a:blip r:embed="rId2">
            <a:extLst>
              <a:ext uri="{28A0092B-C50C-407E-A947-70E740481C1C}">
                <a14:useLocalDpi xmlns:a14="http://schemas.microsoft.com/office/drawing/2010/main" val="0"/>
              </a:ext>
            </a:extLst>
          </a:blip>
          <a:srcRect l="16247" r="16221"/>
          <a:stretch/>
        </p:blipFill>
        <p:spPr bwMode="auto">
          <a:xfrm>
            <a:off x="7850908" y="2362692"/>
            <a:ext cx="3943928" cy="344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620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404549-B4DC-481C-926C-DED3EF1C58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E8FD5CD-351E-4B06-8B78-BD5102D009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1255" y="702156"/>
            <a:ext cx="3409783" cy="1013800"/>
          </a:xfrm>
        </p:spPr>
        <p:txBody>
          <a:bodyPr>
            <a:normAutofit/>
          </a:bodyPr>
          <a:lstStyle/>
          <a:p>
            <a:pPr>
              <a:lnSpc>
                <a:spcPct val="90000"/>
              </a:lnSpc>
            </a:pPr>
            <a:r>
              <a:rPr lang="en-US" sz="2200" dirty="0"/>
              <a:t>Questions, Comments, Suggestions?</a:t>
            </a:r>
          </a:p>
        </p:txBody>
      </p:sp>
      <p:sp>
        <p:nvSpPr>
          <p:cNvPr id="3" name="Content Placeholder 2"/>
          <p:cNvSpPr>
            <a:spLocks noGrp="1"/>
          </p:cNvSpPr>
          <p:nvPr>
            <p:ph idx="1"/>
          </p:nvPr>
        </p:nvSpPr>
        <p:spPr>
          <a:xfrm>
            <a:off x="601255" y="1964168"/>
            <a:ext cx="3409782" cy="4036582"/>
          </a:xfrm>
        </p:spPr>
        <p:txBody>
          <a:bodyPr>
            <a:normAutofit/>
          </a:bodyPr>
          <a:lstStyle/>
          <a:p>
            <a:r>
              <a:rPr lang="en-US" sz="2400" dirty="0">
                <a:solidFill>
                  <a:schemeClr val="bg1"/>
                </a:solidFill>
              </a:rPr>
              <a:t>If you have any questions or might be interested in partnering in the future, please reach out to me.  </a:t>
            </a:r>
          </a:p>
          <a:p>
            <a:r>
              <a:rPr lang="en-US" sz="2400" dirty="0">
                <a:solidFill>
                  <a:schemeClr val="bg1"/>
                </a:solidFill>
              </a:rPr>
              <a:t>Email: </a:t>
            </a:r>
            <a:r>
              <a:rPr lang="en-US" sz="2400" dirty="0">
                <a:solidFill>
                  <a:schemeClr val="bg1"/>
                </a:solidFill>
                <a:hlinkClick r:id="rId2"/>
              </a:rPr>
              <a:t>aparks@calbaptist.edu</a:t>
            </a:r>
            <a:r>
              <a:rPr lang="en-US" sz="2400" dirty="0">
                <a:solidFill>
                  <a:schemeClr val="bg1"/>
                </a:solidFill>
              </a:rPr>
              <a:t> or </a:t>
            </a:r>
            <a:r>
              <a:rPr lang="en-US" sz="2400" dirty="0">
                <a:solidFill>
                  <a:schemeClr val="bg1"/>
                </a:solidFill>
                <a:hlinkClick r:id="rId3"/>
              </a:rPr>
              <a:t>lazari@usc.edu</a:t>
            </a:r>
            <a:r>
              <a:rPr lang="en-US" sz="2400" dirty="0">
                <a:solidFill>
                  <a:schemeClr val="bg1"/>
                </a:solidFill>
              </a:rPr>
              <a:t> </a:t>
            </a:r>
          </a:p>
          <a:p>
            <a:r>
              <a:rPr lang="en-US" sz="2400" dirty="0">
                <a:solidFill>
                  <a:schemeClr val="bg1"/>
                </a:solidFill>
              </a:rPr>
              <a:t>Phone: 951-552-8347</a:t>
            </a:r>
          </a:p>
        </p:txBody>
      </p:sp>
      <p:pic>
        <p:nvPicPr>
          <p:cNvPr id="4" name="Picture 2" descr="Creative Ways to Say Thanks to Your Volunteers: Associations Now"/>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91522" y="1492369"/>
            <a:ext cx="6489819" cy="3893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036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397163" y="2024588"/>
            <a:ext cx="11637818" cy="4323773"/>
          </a:xfrm>
        </p:spPr>
        <p:txBody>
          <a:bodyPr>
            <a:noAutofit/>
          </a:bodyPr>
          <a:lstStyle/>
          <a:p>
            <a:r>
              <a:rPr lang="en-US" sz="1600" dirty="0"/>
              <a:t>Association for Prevention Teaching and Research (2019). “Clinical Prevention and Population Health Curriculum Framework”. </a:t>
            </a:r>
          </a:p>
          <a:p>
            <a:r>
              <a:rPr lang="en-US" sz="1600" dirty="0"/>
              <a:t>Caron, R.M., Hewitt, A.M., </a:t>
            </a:r>
            <a:r>
              <a:rPr lang="en-US" sz="1600" dirty="0" err="1"/>
              <a:t>Carmalt</a:t>
            </a:r>
            <a:r>
              <a:rPr lang="en-US" sz="1600" dirty="0"/>
              <a:t>, J.H., &amp; Hooker, E.A.(2018). “Teaching Population Health: Innovations in the integration of the healthcare and public health systems”. Journal of Health Administration Education. </a:t>
            </a:r>
          </a:p>
          <a:p>
            <a:r>
              <a:rPr lang="en-US" sz="1600" dirty="0"/>
              <a:t>Casner-Lotto, J. &amp; Barrington, L. (2006). “Are They Really Ready to Work? Employers' Perspectives on the Basic Knowledge and Applied Skills of New Entrants to the 21st Century US Workforce.” </a:t>
            </a:r>
          </a:p>
          <a:p>
            <a:r>
              <a:rPr lang="en-US" sz="1600" dirty="0"/>
              <a:t>Perspectives on the Basic Knowledge and Applied Skills of New Entrants to the 21st Century US Workforce. Stiener, G. &amp; </a:t>
            </a:r>
            <a:r>
              <a:rPr lang="en-US" sz="1600" dirty="0" err="1"/>
              <a:t>Posch</a:t>
            </a:r>
            <a:r>
              <a:rPr lang="en-US" sz="1600" dirty="0"/>
              <a:t>, A. (2005). Higher education for sustainability by means of transdisciplinary case studies: an innovative approach for solving </a:t>
            </a:r>
            <a:r>
              <a:rPr lang="en-US" sz="1600" dirty="0" err="1"/>
              <a:t>complex,real</a:t>
            </a:r>
            <a:r>
              <a:rPr lang="en-US" sz="1600" dirty="0"/>
              <a:t>-world problems. Institute of Innovation and Environmental Management. </a:t>
            </a:r>
            <a:r>
              <a:rPr lang="en-US" sz="1600" dirty="0" err="1"/>
              <a:t>Wrenn</a:t>
            </a:r>
            <a:r>
              <a:rPr lang="en-US" sz="1600" dirty="0"/>
              <a:t>, J. &amp; </a:t>
            </a:r>
            <a:r>
              <a:rPr lang="en-US" sz="1600" dirty="0" err="1"/>
              <a:t>Wrenn</a:t>
            </a:r>
            <a:r>
              <a:rPr lang="en-US" sz="1600" dirty="0"/>
              <a:t>, B. (2009). Enhancing Learning by Integrating Theory and Practice.  International Journal of Teaching and Learning in Higher Education.  21:2, 258-265. </a:t>
            </a:r>
            <a:endParaRPr lang="en-US" dirty="0"/>
          </a:p>
          <a:p>
            <a:r>
              <a:rPr lang="en-US" sz="1600" dirty="0"/>
              <a:t>Stiener, G. &amp; </a:t>
            </a:r>
            <a:r>
              <a:rPr lang="en-US" sz="1600" dirty="0" err="1"/>
              <a:t>Posch</a:t>
            </a:r>
            <a:r>
              <a:rPr lang="en-US" sz="1600" dirty="0"/>
              <a:t>, A. (2005). “Higher education for sustainability by means of transdisciplinary case studies: an innovative approach for solving complex, real-world problems”. </a:t>
            </a:r>
            <a:r>
              <a:rPr lang="en-US" sz="1600" i="1" dirty="0"/>
              <a:t>Institute of Innovation and Environmental Management.</a:t>
            </a:r>
            <a:r>
              <a:rPr lang="en-US" sz="1600" dirty="0"/>
              <a:t>. </a:t>
            </a:r>
          </a:p>
          <a:p>
            <a:r>
              <a:rPr lang="en-US" sz="1600" dirty="0" err="1"/>
              <a:t>Wrenn</a:t>
            </a:r>
            <a:r>
              <a:rPr lang="en-US" sz="1600" dirty="0"/>
              <a:t>, J. &amp; </a:t>
            </a:r>
            <a:r>
              <a:rPr lang="en-US" sz="1600" dirty="0" err="1"/>
              <a:t>Wrenn</a:t>
            </a:r>
            <a:r>
              <a:rPr lang="en-US" sz="1600" dirty="0"/>
              <a:t>, B. (2009). “Enhancing Learning by Integrating Theory and Practice”.  </a:t>
            </a:r>
            <a:r>
              <a:rPr lang="en-US" sz="1600" i="1" dirty="0"/>
              <a:t>International Journal of Teaching and Learning in Higher Education</a:t>
            </a:r>
            <a:r>
              <a:rPr lang="en-US" sz="1600" dirty="0"/>
              <a:t>.  21:2, 258-265. </a:t>
            </a:r>
          </a:p>
          <a:p>
            <a:r>
              <a:rPr lang="en-US" sz="1600" dirty="0"/>
              <a:t>Wright, S. &amp; </a:t>
            </a:r>
            <a:r>
              <a:rPr lang="en-US" sz="1600" dirty="0" err="1"/>
              <a:t>Grenier</a:t>
            </a:r>
            <a:r>
              <a:rPr lang="en-US" sz="1600" dirty="0"/>
              <a:t>, M. (2009). Examining Effective Teaching via a Social Constructivist Pedagogy: Case study. International Journal of Education, 130 (2):255-264</a:t>
            </a:r>
            <a:endParaRPr lang="en-US" sz="1500" dirty="0"/>
          </a:p>
        </p:txBody>
      </p:sp>
    </p:spTree>
    <p:extLst>
      <p:ext uri="{BB962C8B-B14F-4D97-AF65-F5344CB8AC3E}">
        <p14:creationId xmlns:p14="http://schemas.microsoft.com/office/powerpoint/2010/main" val="2654211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p:cNvSpPr>
            <a:spLocks noGrp="1"/>
          </p:cNvSpPr>
          <p:nvPr>
            <p:ph type="title"/>
          </p:nvPr>
        </p:nvSpPr>
        <p:spPr/>
        <p:txBody>
          <a:bodyPr>
            <a:normAutofit/>
          </a:bodyPr>
          <a:lstStyle/>
          <a:p>
            <a:r>
              <a:rPr lang="en-US" sz="3200" dirty="0"/>
              <a:t>Meet the Team</a:t>
            </a:r>
          </a:p>
        </p:txBody>
      </p:sp>
      <p:sp>
        <p:nvSpPr>
          <p:cNvPr id="39" name="Text Placeholder 38"/>
          <p:cNvSpPr>
            <a:spLocks noGrp="1"/>
          </p:cNvSpPr>
          <p:nvPr>
            <p:ph sz="quarter" idx="18"/>
          </p:nvPr>
        </p:nvSpPr>
        <p:spPr>
          <a:xfrm>
            <a:off x="2364475" y="1611269"/>
            <a:ext cx="9070144" cy="1942241"/>
          </a:xfrm>
        </p:spPr>
        <p:txBody>
          <a:bodyPr>
            <a:noAutofit/>
          </a:bodyPr>
          <a:lstStyle/>
          <a:p>
            <a:pPr>
              <a:lnSpc>
                <a:spcPct val="110000"/>
              </a:lnSpc>
            </a:pPr>
            <a:r>
              <a:rPr lang="en-US" sz="1800" dirty="0"/>
              <a:t>Ashley Parks, </a:t>
            </a:r>
            <a:r>
              <a:rPr lang="en-US" sz="1800" dirty="0" err="1"/>
              <a:t>DrPH</a:t>
            </a:r>
            <a:r>
              <a:rPr lang="en-US" sz="1800" dirty="0"/>
              <a:t>, MPH, MBA, </a:t>
            </a:r>
            <a:r>
              <a:rPr lang="en-US" sz="1800" dirty="0" err="1"/>
              <a:t>MTech</a:t>
            </a:r>
            <a:r>
              <a:rPr lang="en-US" sz="1800" dirty="0"/>
              <a:t>, CHES, CPH </a:t>
            </a:r>
          </a:p>
          <a:p>
            <a:pPr lvl="1">
              <a:lnSpc>
                <a:spcPct val="110000"/>
              </a:lnSpc>
            </a:pPr>
            <a:r>
              <a:rPr lang="en-US" sz="1600" dirty="0"/>
              <a:t>Program Director &amp; Associate Professor</a:t>
            </a:r>
          </a:p>
          <a:p>
            <a:pPr lvl="1">
              <a:lnSpc>
                <a:spcPct val="110000"/>
              </a:lnSpc>
            </a:pPr>
            <a:r>
              <a:rPr lang="en-US" sz="1600" dirty="0"/>
              <a:t>California Baptist University</a:t>
            </a:r>
          </a:p>
          <a:p>
            <a:pPr>
              <a:lnSpc>
                <a:spcPct val="110000"/>
              </a:lnSpc>
            </a:pPr>
            <a:r>
              <a:rPr lang="en-US" sz="1600" dirty="0">
                <a:latin typeface="Open Sans Light" panose="020B0306030504020204"/>
              </a:rPr>
              <a:t>Ashley Parks an experienced health educator and health administrator.  Dr. Parks currently teaches at a variety of universities and serves as an Associate Professor in Public Health Sciences at California Baptist University (CBU) and MPH/MHA Program Director. Prior to her current role, Dr. Parks worked previously as a Director of Managed Care at the AIDS Healthcare Foundation and a Research Associate for the UCLA Center for Health Policy Research.  </a:t>
            </a:r>
          </a:p>
        </p:txBody>
      </p:sp>
      <p:sp>
        <p:nvSpPr>
          <p:cNvPr id="53" name="Content Placeholder 52"/>
          <p:cNvSpPr>
            <a:spLocks noGrp="1"/>
          </p:cNvSpPr>
          <p:nvPr>
            <p:ph sz="quarter" idx="20"/>
          </p:nvPr>
        </p:nvSpPr>
        <p:spPr>
          <a:xfrm>
            <a:off x="2955637" y="4455615"/>
            <a:ext cx="8580582" cy="1942241"/>
          </a:xfrm>
        </p:spPr>
        <p:txBody>
          <a:bodyPr>
            <a:noAutofit/>
          </a:bodyPr>
          <a:lstStyle/>
          <a:p>
            <a:r>
              <a:rPr lang="en-US" sz="1800" dirty="0"/>
              <a:t>Matthew Lazari, MHA, FACHE</a:t>
            </a:r>
          </a:p>
          <a:p>
            <a:pPr lvl="1"/>
            <a:r>
              <a:rPr lang="en-US" sz="1600" dirty="0"/>
              <a:t>Faculty, USC Sol Price School of Public Policy &amp; Executive Director, Thompson Autism Center</a:t>
            </a:r>
          </a:p>
          <a:p>
            <a:pPr lvl="2"/>
            <a:r>
              <a:rPr lang="en-US" sz="1600" dirty="0"/>
              <a:t>Matthew Lazari teaches undergraduate and graduate courses in healthcare administration and public health at California Baptist University and University of Southern California.  Matthew currently serves as the Executive Director of the Thompson Autism Center at CHOC Children's. Matthew has 15 years of experience as a healthcare leader and mentor.</a:t>
            </a:r>
          </a:p>
        </p:txBody>
      </p:sp>
      <p:sp>
        <p:nvSpPr>
          <p:cNvPr id="104" name="Text Placeholder 103"/>
          <p:cNvSpPr>
            <a:spLocks noGrp="1"/>
          </p:cNvSpPr>
          <p:nvPr>
            <p:ph type="body" sz="quarter" idx="41"/>
          </p:nvPr>
        </p:nvSpPr>
        <p:spPr>
          <a:xfrm>
            <a:off x="914400" y="986256"/>
            <a:ext cx="10363200" cy="406400"/>
          </a:xfrm>
        </p:spPr>
        <p:txBody>
          <a:bodyPr>
            <a:normAutofit/>
          </a:bodyPr>
          <a:lstStyle/>
          <a:p>
            <a:r>
              <a:rPr lang="en-US" sz="2400" dirty="0"/>
              <a:t>Thank you for providing us this opportunity to share!</a:t>
            </a:r>
          </a:p>
        </p:txBody>
      </p:sp>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779" b="3779"/>
          <a:stretch>
            <a:fillRect/>
          </a:stretch>
        </p:blipFill>
        <p:spPr>
          <a:xfrm>
            <a:off x="594527" y="1611269"/>
            <a:ext cx="1534154" cy="1534154"/>
          </a:xfrm>
        </p:spPr>
      </p:pic>
      <p:pic>
        <p:nvPicPr>
          <p:cNvPr id="6" name="Picture Placeholder 5"/>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t="1579" b="1579"/>
          <a:stretch>
            <a:fillRect/>
          </a:stretch>
        </p:blipFill>
        <p:spPr>
          <a:xfrm>
            <a:off x="914400" y="4455615"/>
            <a:ext cx="1534154" cy="1534154"/>
          </a:xfrm>
        </p:spPr>
      </p:pic>
    </p:spTree>
    <p:extLst>
      <p:ext uri="{BB962C8B-B14F-4D97-AF65-F5344CB8AC3E}">
        <p14:creationId xmlns:p14="http://schemas.microsoft.com/office/powerpoint/2010/main" val="2902107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xfrm>
            <a:off x="1328313" y="2652868"/>
            <a:ext cx="6861358" cy="3871302"/>
          </a:xfrm>
        </p:spPr>
        <p:txBody>
          <a:bodyPr>
            <a:normAutofit fontScale="85000" lnSpcReduction="20000"/>
          </a:bodyPr>
          <a:lstStyle/>
          <a:p>
            <a:pPr marL="0" indent="0">
              <a:buNone/>
            </a:pPr>
            <a:r>
              <a:rPr lang="en-US" sz="2800" dirty="0"/>
              <a:t>Understand the value and complexity of integrating financial, quality, and patient experience goals and decisions into a single scenario based assessment. </a:t>
            </a:r>
          </a:p>
          <a:p>
            <a:pPr marL="0" indent="0">
              <a:buNone/>
            </a:pPr>
            <a:endParaRPr lang="en-US" sz="2800" dirty="0"/>
          </a:p>
          <a:p>
            <a:pPr marL="0" indent="0">
              <a:buNone/>
            </a:pPr>
            <a:r>
              <a:rPr lang="en-US" sz="2800" dirty="0"/>
              <a:t>Discuss approaches for using gamification and specifically the Medical Center Operations Board Game in health services administration courses.</a:t>
            </a:r>
            <a:br>
              <a:rPr lang="en-US" sz="2800" dirty="0"/>
            </a:br>
            <a:endParaRPr lang="en-US" sz="2800" dirty="0"/>
          </a:p>
          <a:p>
            <a:pPr marL="0" indent="0">
              <a:buNone/>
            </a:pPr>
            <a:r>
              <a:rPr lang="en-US" sz="2800" dirty="0"/>
              <a:t>Plan and implement the use of gamification techniques in health services administration courses.</a:t>
            </a:r>
          </a:p>
          <a:p>
            <a:endParaRPr lang="en-US" dirty="0"/>
          </a:p>
        </p:txBody>
      </p:sp>
      <p:grpSp>
        <p:nvGrpSpPr>
          <p:cNvPr id="4" name="Group 3"/>
          <p:cNvGrpSpPr/>
          <p:nvPr/>
        </p:nvGrpSpPr>
        <p:grpSpPr>
          <a:xfrm>
            <a:off x="8294586" y="2861381"/>
            <a:ext cx="3414492" cy="2015127"/>
            <a:chOff x="640449" y="313260"/>
            <a:chExt cx="2560869" cy="1511345"/>
          </a:xfrm>
        </p:grpSpPr>
        <p:sp>
          <p:nvSpPr>
            <p:cNvPr id="5" name="Rounded Rectangle 4"/>
            <p:cNvSpPr/>
            <p:nvPr/>
          </p:nvSpPr>
          <p:spPr>
            <a:xfrm rot="2700000">
              <a:off x="1874844" y="770460"/>
              <a:ext cx="1325880" cy="411480"/>
            </a:xfrm>
            <a:prstGeom prst="roundRect">
              <a:avLst>
                <a:gd name="adj" fmla="val 50000"/>
              </a:avLst>
            </a:prstGeom>
            <a:solidFill>
              <a:schemeClr val="accent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solidFill>
                  <a:srgbClr val="FFFFFF"/>
                </a:solidFill>
              </a:endParaRPr>
            </a:p>
          </p:txBody>
        </p:sp>
        <p:sp>
          <p:nvSpPr>
            <p:cNvPr id="6" name="Rounded Rectangle 5"/>
            <p:cNvSpPr/>
            <p:nvPr/>
          </p:nvSpPr>
          <p:spPr>
            <a:xfrm rot="8100000">
              <a:off x="1879512" y="1413125"/>
              <a:ext cx="1321806" cy="411480"/>
            </a:xfrm>
            <a:prstGeom prst="roundRect">
              <a:avLst>
                <a:gd name="adj" fmla="val 50000"/>
              </a:avLst>
            </a:prstGeom>
            <a:solidFill>
              <a:schemeClr val="accent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solidFill>
                  <a:srgbClr val="FFFFFF"/>
                </a:solidFill>
              </a:endParaRPr>
            </a:p>
          </p:txBody>
        </p:sp>
        <p:sp>
          <p:nvSpPr>
            <p:cNvPr id="7" name="Rounded Rectangle 6"/>
            <p:cNvSpPr/>
            <p:nvPr/>
          </p:nvSpPr>
          <p:spPr>
            <a:xfrm>
              <a:off x="640449" y="1091722"/>
              <a:ext cx="2426902" cy="411480"/>
            </a:xfrm>
            <a:prstGeom prst="roundRect">
              <a:avLst>
                <a:gd name="adj" fmla="val 50000"/>
              </a:avLst>
            </a:prstGeom>
            <a:solidFill>
              <a:schemeClr val="accent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853440" bIns="0" rtlCol="0" anchor="ctr"/>
            <a:lstStyle/>
            <a:p>
              <a:pPr algn="ctr"/>
              <a:endParaRPr lang="en-US" sz="1867" dirty="0">
                <a:solidFill>
                  <a:srgbClr val="FFFFFF"/>
                </a:solidFill>
              </a:endParaRPr>
            </a:p>
          </p:txBody>
        </p:sp>
      </p:grpSp>
      <p:sp>
        <p:nvSpPr>
          <p:cNvPr id="8" name="Oval 7"/>
          <p:cNvSpPr/>
          <p:nvPr/>
        </p:nvSpPr>
        <p:spPr>
          <a:xfrm>
            <a:off x="739837" y="2652868"/>
            <a:ext cx="513387" cy="513387"/>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lnSpc>
                <a:spcPct val="89000"/>
              </a:lnSpc>
            </a:pPr>
            <a:r>
              <a:rPr lang="en-US" sz="2133" dirty="0"/>
              <a:t>01</a:t>
            </a:r>
          </a:p>
        </p:txBody>
      </p:sp>
      <p:sp>
        <p:nvSpPr>
          <p:cNvPr id="9" name="Oval 8"/>
          <p:cNvSpPr/>
          <p:nvPr/>
        </p:nvSpPr>
        <p:spPr>
          <a:xfrm>
            <a:off x="742558" y="4175426"/>
            <a:ext cx="513387" cy="513387"/>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lnSpc>
                <a:spcPct val="89000"/>
              </a:lnSpc>
            </a:pPr>
            <a:r>
              <a:rPr lang="en-US" sz="2133" dirty="0"/>
              <a:t>02</a:t>
            </a:r>
          </a:p>
        </p:txBody>
      </p:sp>
      <p:sp>
        <p:nvSpPr>
          <p:cNvPr id="10" name="Oval 9"/>
          <p:cNvSpPr/>
          <p:nvPr/>
        </p:nvSpPr>
        <p:spPr>
          <a:xfrm>
            <a:off x="735798" y="5441290"/>
            <a:ext cx="513387" cy="513387"/>
          </a:xfrm>
          <a:prstGeom prst="ellips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lnSpc>
                <a:spcPct val="89000"/>
              </a:lnSpc>
            </a:pPr>
            <a:r>
              <a:rPr lang="en-US" sz="2133" dirty="0"/>
              <a:t>03</a:t>
            </a:r>
          </a:p>
        </p:txBody>
      </p:sp>
    </p:spTree>
    <p:extLst>
      <p:ext uri="{BB962C8B-B14F-4D97-AF65-F5344CB8AC3E}">
        <p14:creationId xmlns:p14="http://schemas.microsoft.com/office/powerpoint/2010/main" val="101697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25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00" fill="hold"/>
                                        <p:tgtEl>
                                          <p:spTgt spid="4"/>
                                        </p:tgtEl>
                                        <p:attrNameLst>
                                          <p:attrName>ppt_x</p:attrName>
                                        </p:attrNameLst>
                                      </p:cBhvr>
                                      <p:tavLst>
                                        <p:tav tm="0">
                                          <p:val>
                                            <p:strVal val="0-#ppt_w/2"/>
                                          </p:val>
                                        </p:tav>
                                        <p:tav tm="100000">
                                          <p:val>
                                            <p:strVal val="#ppt_x"/>
                                          </p:val>
                                        </p:tav>
                                      </p:tavLst>
                                    </p:anim>
                                    <p:anim calcmode="lin" valueType="num">
                                      <p:cBhvr additive="base">
                                        <p:cTn id="8" dur="8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par>
                                <p:cTn id="12" presetID="10" presetClass="entr" presetSubtype="0" fill="hold" grpId="0" nodeType="withEffect">
                                  <p:stCondLst>
                                    <p:cond delay="2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50"/>
                                        <p:tgtEl>
                                          <p:spTgt spid="9"/>
                                        </p:tgtEl>
                                      </p:cBhvr>
                                    </p:animEffect>
                                  </p:childTnLst>
                                </p:cTn>
                              </p:par>
                              <p:par>
                                <p:cTn id="15" presetID="10" presetClass="entr" presetSubtype="0" fill="hold" grpId="0" nodeType="withEffect">
                                  <p:stCondLst>
                                    <p:cond delay="2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153" y="825887"/>
            <a:ext cx="10529046" cy="706964"/>
          </a:xfrm>
        </p:spPr>
        <p:txBody>
          <a:bodyPr>
            <a:noAutofit/>
          </a:bodyPr>
          <a:lstStyle/>
          <a:p>
            <a:r>
              <a:rPr lang="en-US" sz="3200" dirty="0"/>
              <a:t>Abstract – It’s All Fun and Games</a:t>
            </a:r>
          </a:p>
        </p:txBody>
      </p:sp>
      <p:sp>
        <p:nvSpPr>
          <p:cNvPr id="3" name="Content Placeholder 2"/>
          <p:cNvSpPr>
            <a:spLocks noGrp="1"/>
          </p:cNvSpPr>
          <p:nvPr>
            <p:ph idx="1"/>
          </p:nvPr>
        </p:nvSpPr>
        <p:spPr>
          <a:xfrm>
            <a:off x="511278" y="1946787"/>
            <a:ext cx="11292796" cy="4601497"/>
          </a:xfrm>
        </p:spPr>
        <p:txBody>
          <a:bodyPr>
            <a:noAutofit/>
          </a:bodyPr>
          <a:lstStyle/>
          <a:p>
            <a:r>
              <a:rPr lang="en-US" sz="2000" dirty="0"/>
              <a:t>Today was are here to share recommendations for preparing health services administration students for the workforce by creating and leveraging scenario based learning and gamification, including:</a:t>
            </a:r>
          </a:p>
          <a:p>
            <a:pPr lvl="1"/>
            <a:r>
              <a:rPr lang="en-US" sz="1800" dirty="0"/>
              <a:t>the Medical Center Operations Board Game </a:t>
            </a:r>
          </a:p>
          <a:p>
            <a:pPr lvl="1"/>
            <a:r>
              <a:rPr lang="en-US" sz="1800" dirty="0"/>
              <a:t>And the newly developed Integrated Delivery System Board Game.  </a:t>
            </a:r>
          </a:p>
          <a:p>
            <a:r>
              <a:rPr lang="en-US" sz="2000" dirty="0"/>
              <a:t>The Medical Center Operations Board Game was initially developed for undergraduate and graduate students to understand the challenges of managing a hospital and can be played in two modes: NFP and for-profit options. </a:t>
            </a:r>
          </a:p>
          <a:p>
            <a:r>
              <a:rPr lang="en-US" sz="2000" dirty="0"/>
              <a:t>The game includes decision points and the ability to allocate a budget to a selected group of projects while attempting to meet financial, quality, and patient experience goals. </a:t>
            </a:r>
          </a:p>
          <a:p>
            <a:r>
              <a:rPr lang="en-US" sz="2000" dirty="0"/>
              <a:t>The game utilizes ethical decision making, managerial accounting, and leadership skills, and options for disrupters or competitors will also be discussed.</a:t>
            </a:r>
          </a:p>
        </p:txBody>
      </p:sp>
      <p:grpSp>
        <p:nvGrpSpPr>
          <p:cNvPr id="4" name="Group 3"/>
          <p:cNvGrpSpPr/>
          <p:nvPr/>
        </p:nvGrpSpPr>
        <p:grpSpPr>
          <a:xfrm>
            <a:off x="10279243" y="649157"/>
            <a:ext cx="1060424" cy="1060424"/>
            <a:chOff x="7239000" y="2446338"/>
            <a:chExt cx="600075" cy="600075"/>
          </a:xfrm>
        </p:grpSpPr>
        <p:sp>
          <p:nvSpPr>
            <p:cNvPr id="5" name="Oval 4"/>
            <p:cNvSpPr>
              <a:spLocks noChangeArrowheads="1"/>
            </p:cNvSpPr>
            <p:nvPr/>
          </p:nvSpPr>
          <p:spPr bwMode="auto">
            <a:xfrm>
              <a:off x="7239000" y="2446338"/>
              <a:ext cx="600075" cy="600075"/>
            </a:xfrm>
            <a:prstGeom prst="ellipse">
              <a:avLst/>
            </a:prstGeom>
            <a:solidFill>
              <a:schemeClr val="tx2"/>
            </a:solidFill>
            <a:ln>
              <a:noFill/>
            </a:ln>
          </p:spPr>
          <p:txBody>
            <a:bodyPr vert="horz" wrap="square" lIns="121920" tIns="60960" rIns="121920" bIns="60960" numCol="1" anchor="t" anchorCtr="0" compatLnSpc="1">
              <a:prstTxWarp prst="textNoShape">
                <a:avLst/>
              </a:prstTxWarp>
            </a:bodyPr>
            <a:lstStyle/>
            <a:p>
              <a:endParaRPr lang="en-US" sz="3200"/>
            </a:p>
          </p:txBody>
        </p:sp>
        <p:grpSp>
          <p:nvGrpSpPr>
            <p:cNvPr id="6" name="Group 5"/>
            <p:cNvGrpSpPr/>
            <p:nvPr/>
          </p:nvGrpSpPr>
          <p:grpSpPr>
            <a:xfrm>
              <a:off x="7318375" y="2584450"/>
              <a:ext cx="441326" cy="323850"/>
              <a:chOff x="7318375" y="2849563"/>
              <a:chExt cx="441326" cy="323850"/>
            </a:xfrm>
          </p:grpSpPr>
          <p:sp>
            <p:nvSpPr>
              <p:cNvPr id="7" name="Freeform 6"/>
              <p:cNvSpPr>
                <a:spLocks noEditPoints="1"/>
              </p:cNvSpPr>
              <p:nvPr/>
            </p:nvSpPr>
            <p:spPr bwMode="auto">
              <a:xfrm>
                <a:off x="7318375" y="2890838"/>
                <a:ext cx="282575" cy="282575"/>
              </a:xfrm>
              <a:custGeom>
                <a:avLst/>
                <a:gdLst>
                  <a:gd name="T0" fmla="*/ 153 w 166"/>
                  <a:gd name="T1" fmla="*/ 3 h 166"/>
                  <a:gd name="T2" fmla="*/ 150 w 166"/>
                  <a:gd name="T3" fmla="*/ 1 h 166"/>
                  <a:gd name="T4" fmla="*/ 14 w 166"/>
                  <a:gd name="T5" fmla="*/ 35 h 166"/>
                  <a:gd name="T6" fmla="*/ 12 w 166"/>
                  <a:gd name="T7" fmla="*/ 35 h 166"/>
                  <a:gd name="T8" fmla="*/ 12 w 166"/>
                  <a:gd name="T9" fmla="*/ 44 h 166"/>
                  <a:gd name="T10" fmla="*/ 12 w 166"/>
                  <a:gd name="T11" fmla="*/ 90 h 166"/>
                  <a:gd name="T12" fmla="*/ 12 w 166"/>
                  <a:gd name="T13" fmla="*/ 97 h 166"/>
                  <a:gd name="T14" fmla="*/ 14 w 166"/>
                  <a:gd name="T15" fmla="*/ 98 h 166"/>
                  <a:gd name="T16" fmla="*/ 52 w 166"/>
                  <a:gd name="T17" fmla="*/ 164 h 166"/>
                  <a:gd name="T18" fmla="*/ 85 w 166"/>
                  <a:gd name="T19" fmla="*/ 166 h 166"/>
                  <a:gd name="T20" fmla="*/ 90 w 166"/>
                  <a:gd name="T21" fmla="*/ 151 h 166"/>
                  <a:gd name="T22" fmla="*/ 75 w 166"/>
                  <a:gd name="T23" fmla="*/ 134 h 166"/>
                  <a:gd name="T24" fmla="*/ 73 w 166"/>
                  <a:gd name="T25" fmla="*/ 112 h 166"/>
                  <a:gd name="T26" fmla="*/ 62 w 166"/>
                  <a:gd name="T27" fmla="*/ 98 h 166"/>
                  <a:gd name="T28" fmla="*/ 64 w 166"/>
                  <a:gd name="T29" fmla="*/ 98 h 166"/>
                  <a:gd name="T30" fmla="*/ 151 w 166"/>
                  <a:gd name="T31" fmla="*/ 132 h 166"/>
                  <a:gd name="T32" fmla="*/ 153 w 166"/>
                  <a:gd name="T33" fmla="*/ 130 h 166"/>
                  <a:gd name="T34" fmla="*/ 166 w 166"/>
                  <a:gd name="T35" fmla="*/ 67 h 166"/>
                  <a:gd name="T36" fmla="*/ 4 w 166"/>
                  <a:gd name="T37" fmla="*/ 67 h 166"/>
                  <a:gd name="T38" fmla="*/ 12 w 166"/>
                  <a:gd name="T39" fmla="*/ 85 h 166"/>
                  <a:gd name="T40" fmla="*/ 65 w 166"/>
                  <a:gd name="T41" fmla="*/ 109 h 166"/>
                  <a:gd name="T42" fmla="*/ 70 w 166"/>
                  <a:gd name="T43" fmla="*/ 124 h 166"/>
                  <a:gd name="T44" fmla="*/ 79 w 166"/>
                  <a:gd name="T45" fmla="*/ 145 h 166"/>
                  <a:gd name="T46" fmla="*/ 86 w 166"/>
                  <a:gd name="T47" fmla="*/ 159 h 166"/>
                  <a:gd name="T48" fmla="*/ 56 w 166"/>
                  <a:gd name="T49" fmla="*/ 161 h 166"/>
                  <a:gd name="T50" fmla="*/ 57 w 166"/>
                  <a:gd name="T51" fmla="*/ 98 h 166"/>
                  <a:gd name="T52" fmla="*/ 149 w 166"/>
                  <a:gd name="T53" fmla="*/ 125 h 166"/>
                  <a:gd name="T54" fmla="*/ 16 w 166"/>
                  <a:gd name="T55" fmla="*/ 93 h 166"/>
                  <a:gd name="T56" fmla="*/ 64 w 166"/>
                  <a:gd name="T57" fmla="*/ 39 h 166"/>
                  <a:gd name="T58" fmla="*/ 149 w 166"/>
                  <a:gd name="T59" fmla="*/ 8 h 166"/>
                  <a:gd name="T60" fmla="*/ 153 w 166"/>
                  <a:gd name="T61" fmla="*/ 85 h 166"/>
                  <a:gd name="T62" fmla="*/ 161 w 166"/>
                  <a:gd name="T63" fmla="*/ 6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6" h="166">
                    <a:moveTo>
                      <a:pt x="153" y="44"/>
                    </a:moveTo>
                    <a:cubicBezTo>
                      <a:pt x="153" y="3"/>
                      <a:pt x="153" y="3"/>
                      <a:pt x="153" y="3"/>
                    </a:cubicBezTo>
                    <a:cubicBezTo>
                      <a:pt x="153" y="2"/>
                      <a:pt x="153" y="1"/>
                      <a:pt x="152" y="0"/>
                    </a:cubicBezTo>
                    <a:cubicBezTo>
                      <a:pt x="151" y="0"/>
                      <a:pt x="150" y="0"/>
                      <a:pt x="150" y="1"/>
                    </a:cubicBezTo>
                    <a:cubicBezTo>
                      <a:pt x="123" y="26"/>
                      <a:pt x="88" y="35"/>
                      <a:pt x="64" y="35"/>
                    </a:cubicBezTo>
                    <a:cubicBezTo>
                      <a:pt x="14" y="35"/>
                      <a:pt x="14" y="35"/>
                      <a:pt x="14" y="35"/>
                    </a:cubicBezTo>
                    <a:cubicBezTo>
                      <a:pt x="14" y="35"/>
                      <a:pt x="14" y="35"/>
                      <a:pt x="14" y="35"/>
                    </a:cubicBezTo>
                    <a:cubicBezTo>
                      <a:pt x="13" y="35"/>
                      <a:pt x="13" y="35"/>
                      <a:pt x="12" y="35"/>
                    </a:cubicBezTo>
                    <a:cubicBezTo>
                      <a:pt x="12" y="36"/>
                      <a:pt x="12" y="36"/>
                      <a:pt x="12" y="37"/>
                    </a:cubicBezTo>
                    <a:cubicBezTo>
                      <a:pt x="12" y="44"/>
                      <a:pt x="12" y="44"/>
                      <a:pt x="12" y="44"/>
                    </a:cubicBezTo>
                    <a:cubicBezTo>
                      <a:pt x="5" y="46"/>
                      <a:pt x="0" y="55"/>
                      <a:pt x="0" y="67"/>
                    </a:cubicBezTo>
                    <a:cubicBezTo>
                      <a:pt x="0" y="79"/>
                      <a:pt x="5" y="88"/>
                      <a:pt x="12" y="90"/>
                    </a:cubicBezTo>
                    <a:cubicBezTo>
                      <a:pt x="12" y="96"/>
                      <a:pt x="12" y="96"/>
                      <a:pt x="12" y="96"/>
                    </a:cubicBezTo>
                    <a:cubicBezTo>
                      <a:pt x="12" y="96"/>
                      <a:pt x="12" y="97"/>
                      <a:pt x="12" y="97"/>
                    </a:cubicBezTo>
                    <a:cubicBezTo>
                      <a:pt x="13" y="98"/>
                      <a:pt x="13" y="98"/>
                      <a:pt x="14" y="98"/>
                    </a:cubicBezTo>
                    <a:cubicBezTo>
                      <a:pt x="14" y="98"/>
                      <a:pt x="14" y="98"/>
                      <a:pt x="14" y="98"/>
                    </a:cubicBezTo>
                    <a:cubicBezTo>
                      <a:pt x="26" y="98"/>
                      <a:pt x="26" y="98"/>
                      <a:pt x="26" y="98"/>
                    </a:cubicBezTo>
                    <a:cubicBezTo>
                      <a:pt x="52" y="164"/>
                      <a:pt x="52" y="164"/>
                      <a:pt x="52" y="164"/>
                    </a:cubicBezTo>
                    <a:cubicBezTo>
                      <a:pt x="52" y="165"/>
                      <a:pt x="53" y="166"/>
                      <a:pt x="54" y="166"/>
                    </a:cubicBezTo>
                    <a:cubicBezTo>
                      <a:pt x="85" y="166"/>
                      <a:pt x="85" y="166"/>
                      <a:pt x="85" y="166"/>
                    </a:cubicBezTo>
                    <a:cubicBezTo>
                      <a:pt x="87" y="166"/>
                      <a:pt x="89" y="165"/>
                      <a:pt x="90" y="162"/>
                    </a:cubicBezTo>
                    <a:cubicBezTo>
                      <a:pt x="91" y="160"/>
                      <a:pt x="92" y="155"/>
                      <a:pt x="90" y="151"/>
                    </a:cubicBezTo>
                    <a:cubicBezTo>
                      <a:pt x="88" y="146"/>
                      <a:pt x="84" y="143"/>
                      <a:pt x="82" y="141"/>
                    </a:cubicBezTo>
                    <a:cubicBezTo>
                      <a:pt x="79" y="139"/>
                      <a:pt x="77" y="137"/>
                      <a:pt x="75" y="134"/>
                    </a:cubicBezTo>
                    <a:cubicBezTo>
                      <a:pt x="74" y="131"/>
                      <a:pt x="74" y="128"/>
                      <a:pt x="75" y="125"/>
                    </a:cubicBezTo>
                    <a:cubicBezTo>
                      <a:pt x="75" y="121"/>
                      <a:pt x="76" y="117"/>
                      <a:pt x="73" y="112"/>
                    </a:cubicBezTo>
                    <a:cubicBezTo>
                      <a:pt x="72" y="108"/>
                      <a:pt x="70" y="107"/>
                      <a:pt x="68" y="106"/>
                    </a:cubicBezTo>
                    <a:cubicBezTo>
                      <a:pt x="66" y="104"/>
                      <a:pt x="65" y="103"/>
                      <a:pt x="62" y="98"/>
                    </a:cubicBezTo>
                    <a:cubicBezTo>
                      <a:pt x="64" y="98"/>
                      <a:pt x="64" y="98"/>
                      <a:pt x="64" y="98"/>
                    </a:cubicBezTo>
                    <a:cubicBezTo>
                      <a:pt x="64" y="98"/>
                      <a:pt x="64" y="98"/>
                      <a:pt x="64" y="98"/>
                    </a:cubicBezTo>
                    <a:cubicBezTo>
                      <a:pt x="88" y="98"/>
                      <a:pt x="123" y="107"/>
                      <a:pt x="150" y="132"/>
                    </a:cubicBezTo>
                    <a:cubicBezTo>
                      <a:pt x="150" y="132"/>
                      <a:pt x="151" y="132"/>
                      <a:pt x="151" y="132"/>
                    </a:cubicBezTo>
                    <a:cubicBezTo>
                      <a:pt x="151" y="132"/>
                      <a:pt x="152" y="132"/>
                      <a:pt x="152" y="132"/>
                    </a:cubicBezTo>
                    <a:cubicBezTo>
                      <a:pt x="153" y="132"/>
                      <a:pt x="153" y="131"/>
                      <a:pt x="153" y="130"/>
                    </a:cubicBezTo>
                    <a:cubicBezTo>
                      <a:pt x="153" y="90"/>
                      <a:pt x="153" y="90"/>
                      <a:pt x="153" y="90"/>
                    </a:cubicBezTo>
                    <a:cubicBezTo>
                      <a:pt x="160" y="88"/>
                      <a:pt x="166" y="79"/>
                      <a:pt x="166" y="67"/>
                    </a:cubicBezTo>
                    <a:cubicBezTo>
                      <a:pt x="166" y="55"/>
                      <a:pt x="160" y="46"/>
                      <a:pt x="153" y="44"/>
                    </a:cubicBezTo>
                    <a:close/>
                    <a:moveTo>
                      <a:pt x="4" y="67"/>
                    </a:moveTo>
                    <a:cubicBezTo>
                      <a:pt x="4" y="58"/>
                      <a:pt x="8" y="51"/>
                      <a:pt x="12" y="49"/>
                    </a:cubicBezTo>
                    <a:cubicBezTo>
                      <a:pt x="12" y="85"/>
                      <a:pt x="12" y="85"/>
                      <a:pt x="12" y="85"/>
                    </a:cubicBezTo>
                    <a:cubicBezTo>
                      <a:pt x="8" y="83"/>
                      <a:pt x="4" y="76"/>
                      <a:pt x="4" y="67"/>
                    </a:cubicBezTo>
                    <a:close/>
                    <a:moveTo>
                      <a:pt x="65" y="109"/>
                    </a:moveTo>
                    <a:cubicBezTo>
                      <a:pt x="67" y="111"/>
                      <a:pt x="68" y="111"/>
                      <a:pt x="69" y="114"/>
                    </a:cubicBezTo>
                    <a:cubicBezTo>
                      <a:pt x="71" y="117"/>
                      <a:pt x="70" y="121"/>
                      <a:pt x="70" y="124"/>
                    </a:cubicBezTo>
                    <a:cubicBezTo>
                      <a:pt x="69" y="128"/>
                      <a:pt x="69" y="132"/>
                      <a:pt x="71" y="137"/>
                    </a:cubicBezTo>
                    <a:cubicBezTo>
                      <a:pt x="73" y="141"/>
                      <a:pt x="76" y="143"/>
                      <a:pt x="79" y="145"/>
                    </a:cubicBezTo>
                    <a:cubicBezTo>
                      <a:pt x="81" y="147"/>
                      <a:pt x="84" y="149"/>
                      <a:pt x="86" y="153"/>
                    </a:cubicBezTo>
                    <a:cubicBezTo>
                      <a:pt x="87" y="156"/>
                      <a:pt x="87" y="158"/>
                      <a:pt x="86" y="159"/>
                    </a:cubicBezTo>
                    <a:cubicBezTo>
                      <a:pt x="86" y="160"/>
                      <a:pt x="85" y="161"/>
                      <a:pt x="85" y="161"/>
                    </a:cubicBezTo>
                    <a:cubicBezTo>
                      <a:pt x="56" y="161"/>
                      <a:pt x="56" y="161"/>
                      <a:pt x="56" y="161"/>
                    </a:cubicBezTo>
                    <a:cubicBezTo>
                      <a:pt x="31" y="98"/>
                      <a:pt x="31" y="98"/>
                      <a:pt x="31" y="98"/>
                    </a:cubicBezTo>
                    <a:cubicBezTo>
                      <a:pt x="57" y="98"/>
                      <a:pt x="57" y="98"/>
                      <a:pt x="57" y="98"/>
                    </a:cubicBezTo>
                    <a:cubicBezTo>
                      <a:pt x="60" y="106"/>
                      <a:pt x="63" y="108"/>
                      <a:pt x="65" y="109"/>
                    </a:cubicBezTo>
                    <a:close/>
                    <a:moveTo>
                      <a:pt x="149" y="125"/>
                    </a:moveTo>
                    <a:cubicBezTo>
                      <a:pt x="122" y="102"/>
                      <a:pt x="87" y="93"/>
                      <a:pt x="64" y="93"/>
                    </a:cubicBezTo>
                    <a:cubicBezTo>
                      <a:pt x="16" y="93"/>
                      <a:pt x="16" y="93"/>
                      <a:pt x="16" y="93"/>
                    </a:cubicBezTo>
                    <a:cubicBezTo>
                      <a:pt x="16" y="39"/>
                      <a:pt x="16" y="39"/>
                      <a:pt x="16" y="39"/>
                    </a:cubicBezTo>
                    <a:cubicBezTo>
                      <a:pt x="64" y="39"/>
                      <a:pt x="64" y="39"/>
                      <a:pt x="64" y="39"/>
                    </a:cubicBezTo>
                    <a:cubicBezTo>
                      <a:pt x="64" y="39"/>
                      <a:pt x="64" y="39"/>
                      <a:pt x="64" y="39"/>
                    </a:cubicBezTo>
                    <a:cubicBezTo>
                      <a:pt x="87" y="39"/>
                      <a:pt x="122" y="31"/>
                      <a:pt x="149" y="8"/>
                    </a:cubicBezTo>
                    <a:lnTo>
                      <a:pt x="149" y="125"/>
                    </a:lnTo>
                    <a:close/>
                    <a:moveTo>
                      <a:pt x="153" y="85"/>
                    </a:moveTo>
                    <a:cubicBezTo>
                      <a:pt x="153" y="49"/>
                      <a:pt x="153" y="49"/>
                      <a:pt x="153" y="49"/>
                    </a:cubicBezTo>
                    <a:cubicBezTo>
                      <a:pt x="158" y="51"/>
                      <a:pt x="161" y="58"/>
                      <a:pt x="161" y="67"/>
                    </a:cubicBezTo>
                    <a:cubicBezTo>
                      <a:pt x="161" y="76"/>
                      <a:pt x="158" y="83"/>
                      <a:pt x="153" y="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8" name="Freeform 7"/>
              <p:cNvSpPr>
                <a:spLocks/>
              </p:cNvSpPr>
              <p:nvPr/>
            </p:nvSpPr>
            <p:spPr bwMode="auto">
              <a:xfrm>
                <a:off x="7632700" y="2925763"/>
                <a:ext cx="38100" cy="160338"/>
              </a:xfrm>
              <a:custGeom>
                <a:avLst/>
                <a:gdLst>
                  <a:gd name="T0" fmla="*/ 5 w 23"/>
                  <a:gd name="T1" fmla="*/ 1 h 94"/>
                  <a:gd name="T2" fmla="*/ 1 w 23"/>
                  <a:gd name="T3" fmla="*/ 1 h 94"/>
                  <a:gd name="T4" fmla="*/ 1 w 23"/>
                  <a:gd name="T5" fmla="*/ 4 h 94"/>
                  <a:gd name="T6" fmla="*/ 18 w 23"/>
                  <a:gd name="T7" fmla="*/ 47 h 94"/>
                  <a:gd name="T8" fmla="*/ 1 w 23"/>
                  <a:gd name="T9" fmla="*/ 90 h 94"/>
                  <a:gd name="T10" fmla="*/ 1 w 23"/>
                  <a:gd name="T11" fmla="*/ 93 h 94"/>
                  <a:gd name="T12" fmla="*/ 3 w 23"/>
                  <a:gd name="T13" fmla="*/ 94 h 94"/>
                  <a:gd name="T14" fmla="*/ 4 w 23"/>
                  <a:gd name="T15" fmla="*/ 93 h 94"/>
                  <a:gd name="T16" fmla="*/ 23 w 23"/>
                  <a:gd name="T17" fmla="*/ 47 h 94"/>
                  <a:gd name="T18" fmla="*/ 5 w 23"/>
                  <a:gd name="T19" fmla="*/ 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94">
                    <a:moveTo>
                      <a:pt x="5" y="1"/>
                    </a:moveTo>
                    <a:cubicBezTo>
                      <a:pt x="4" y="0"/>
                      <a:pt x="2" y="0"/>
                      <a:pt x="1" y="1"/>
                    </a:cubicBezTo>
                    <a:cubicBezTo>
                      <a:pt x="0" y="2"/>
                      <a:pt x="0" y="3"/>
                      <a:pt x="1" y="4"/>
                    </a:cubicBezTo>
                    <a:cubicBezTo>
                      <a:pt x="12" y="15"/>
                      <a:pt x="18" y="31"/>
                      <a:pt x="18" y="47"/>
                    </a:cubicBezTo>
                    <a:cubicBezTo>
                      <a:pt x="18" y="63"/>
                      <a:pt x="12" y="78"/>
                      <a:pt x="1" y="90"/>
                    </a:cubicBezTo>
                    <a:cubicBezTo>
                      <a:pt x="0" y="91"/>
                      <a:pt x="0" y="92"/>
                      <a:pt x="1" y="93"/>
                    </a:cubicBezTo>
                    <a:cubicBezTo>
                      <a:pt x="2" y="93"/>
                      <a:pt x="2" y="94"/>
                      <a:pt x="3" y="94"/>
                    </a:cubicBezTo>
                    <a:cubicBezTo>
                      <a:pt x="3" y="94"/>
                      <a:pt x="4" y="93"/>
                      <a:pt x="4" y="93"/>
                    </a:cubicBezTo>
                    <a:cubicBezTo>
                      <a:pt x="16" y="81"/>
                      <a:pt x="22" y="64"/>
                      <a:pt x="23" y="47"/>
                    </a:cubicBezTo>
                    <a:cubicBezTo>
                      <a:pt x="23" y="29"/>
                      <a:pt x="16" y="13"/>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9" name="Freeform 8"/>
              <p:cNvSpPr>
                <a:spLocks/>
              </p:cNvSpPr>
              <p:nvPr/>
            </p:nvSpPr>
            <p:spPr bwMode="auto">
              <a:xfrm>
                <a:off x="7662863" y="2887663"/>
                <a:ext cx="52388" cy="236538"/>
              </a:xfrm>
              <a:custGeom>
                <a:avLst/>
                <a:gdLst>
                  <a:gd name="T0" fmla="*/ 4 w 31"/>
                  <a:gd name="T1" fmla="*/ 1 h 139"/>
                  <a:gd name="T2" fmla="*/ 1 w 31"/>
                  <a:gd name="T3" fmla="*/ 1 h 139"/>
                  <a:gd name="T4" fmla="*/ 1 w 31"/>
                  <a:gd name="T5" fmla="*/ 4 h 139"/>
                  <a:gd name="T6" fmla="*/ 26 w 31"/>
                  <a:gd name="T7" fmla="*/ 70 h 139"/>
                  <a:gd name="T8" fmla="*/ 1 w 31"/>
                  <a:gd name="T9" fmla="*/ 135 h 139"/>
                  <a:gd name="T10" fmla="*/ 1 w 31"/>
                  <a:gd name="T11" fmla="*/ 139 h 139"/>
                  <a:gd name="T12" fmla="*/ 2 w 31"/>
                  <a:gd name="T13" fmla="*/ 139 h 139"/>
                  <a:gd name="T14" fmla="*/ 4 w 31"/>
                  <a:gd name="T15" fmla="*/ 139 h 139"/>
                  <a:gd name="T16" fmla="*/ 31 w 31"/>
                  <a:gd name="T17" fmla="*/ 70 h 139"/>
                  <a:gd name="T18" fmla="*/ 4 w 31"/>
                  <a:gd name="T19" fmla="*/ 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39">
                    <a:moveTo>
                      <a:pt x="4" y="1"/>
                    </a:moveTo>
                    <a:cubicBezTo>
                      <a:pt x="3" y="0"/>
                      <a:pt x="2" y="0"/>
                      <a:pt x="1" y="1"/>
                    </a:cubicBezTo>
                    <a:cubicBezTo>
                      <a:pt x="0" y="2"/>
                      <a:pt x="0" y="3"/>
                      <a:pt x="1" y="4"/>
                    </a:cubicBezTo>
                    <a:cubicBezTo>
                      <a:pt x="17" y="22"/>
                      <a:pt x="26" y="45"/>
                      <a:pt x="26" y="70"/>
                    </a:cubicBezTo>
                    <a:cubicBezTo>
                      <a:pt x="26" y="95"/>
                      <a:pt x="17" y="118"/>
                      <a:pt x="1" y="135"/>
                    </a:cubicBezTo>
                    <a:cubicBezTo>
                      <a:pt x="0" y="136"/>
                      <a:pt x="0" y="138"/>
                      <a:pt x="1" y="139"/>
                    </a:cubicBezTo>
                    <a:cubicBezTo>
                      <a:pt x="1" y="139"/>
                      <a:pt x="2" y="139"/>
                      <a:pt x="2" y="139"/>
                    </a:cubicBezTo>
                    <a:cubicBezTo>
                      <a:pt x="3" y="139"/>
                      <a:pt x="4" y="139"/>
                      <a:pt x="4" y="139"/>
                    </a:cubicBezTo>
                    <a:cubicBezTo>
                      <a:pt x="21" y="120"/>
                      <a:pt x="31" y="96"/>
                      <a:pt x="31" y="70"/>
                    </a:cubicBezTo>
                    <a:cubicBezTo>
                      <a:pt x="31" y="44"/>
                      <a:pt x="21" y="19"/>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0" name="Freeform 9"/>
              <p:cNvSpPr>
                <a:spLocks/>
              </p:cNvSpPr>
              <p:nvPr/>
            </p:nvSpPr>
            <p:spPr bwMode="auto">
              <a:xfrm>
                <a:off x="7691438" y="2849563"/>
                <a:ext cx="68263" cy="312738"/>
              </a:xfrm>
              <a:custGeom>
                <a:avLst/>
                <a:gdLst>
                  <a:gd name="T0" fmla="*/ 5 w 40"/>
                  <a:gd name="T1" fmla="*/ 1 h 184"/>
                  <a:gd name="T2" fmla="*/ 2 w 40"/>
                  <a:gd name="T3" fmla="*/ 0 h 184"/>
                  <a:gd name="T4" fmla="*/ 1 w 40"/>
                  <a:gd name="T5" fmla="*/ 4 h 184"/>
                  <a:gd name="T6" fmla="*/ 36 w 40"/>
                  <a:gd name="T7" fmla="*/ 92 h 184"/>
                  <a:gd name="T8" fmla="*/ 1 w 40"/>
                  <a:gd name="T9" fmla="*/ 180 h 184"/>
                  <a:gd name="T10" fmla="*/ 1 w 40"/>
                  <a:gd name="T11" fmla="*/ 183 h 184"/>
                  <a:gd name="T12" fmla="*/ 3 w 40"/>
                  <a:gd name="T13" fmla="*/ 184 h 184"/>
                  <a:gd name="T14" fmla="*/ 4 w 40"/>
                  <a:gd name="T15" fmla="*/ 183 h 184"/>
                  <a:gd name="T16" fmla="*/ 40 w 40"/>
                  <a:gd name="T17" fmla="*/ 92 h 184"/>
                  <a:gd name="T18" fmla="*/ 5 w 40"/>
                  <a:gd name="T19" fmla="*/ 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84">
                    <a:moveTo>
                      <a:pt x="5" y="1"/>
                    </a:moveTo>
                    <a:cubicBezTo>
                      <a:pt x="4" y="0"/>
                      <a:pt x="3" y="0"/>
                      <a:pt x="2" y="0"/>
                    </a:cubicBezTo>
                    <a:cubicBezTo>
                      <a:pt x="1" y="1"/>
                      <a:pt x="1" y="3"/>
                      <a:pt x="1" y="4"/>
                    </a:cubicBezTo>
                    <a:cubicBezTo>
                      <a:pt x="24" y="27"/>
                      <a:pt x="36" y="58"/>
                      <a:pt x="36" y="92"/>
                    </a:cubicBezTo>
                    <a:cubicBezTo>
                      <a:pt x="35" y="126"/>
                      <a:pt x="23" y="157"/>
                      <a:pt x="1" y="180"/>
                    </a:cubicBezTo>
                    <a:cubicBezTo>
                      <a:pt x="0" y="181"/>
                      <a:pt x="0" y="183"/>
                      <a:pt x="1" y="183"/>
                    </a:cubicBezTo>
                    <a:cubicBezTo>
                      <a:pt x="2" y="184"/>
                      <a:pt x="2" y="184"/>
                      <a:pt x="3" y="184"/>
                    </a:cubicBezTo>
                    <a:cubicBezTo>
                      <a:pt x="3" y="184"/>
                      <a:pt x="4" y="184"/>
                      <a:pt x="4" y="183"/>
                    </a:cubicBezTo>
                    <a:cubicBezTo>
                      <a:pt x="27" y="159"/>
                      <a:pt x="40" y="127"/>
                      <a:pt x="40" y="92"/>
                    </a:cubicBezTo>
                    <a:cubicBezTo>
                      <a:pt x="40" y="57"/>
                      <a:pt x="28" y="25"/>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grpSp>
    </p:spTree>
    <p:extLst>
      <p:ext uri="{BB962C8B-B14F-4D97-AF65-F5344CB8AC3E}">
        <p14:creationId xmlns:p14="http://schemas.microsoft.com/office/powerpoint/2010/main" val="506025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927" y="945959"/>
            <a:ext cx="10076873" cy="706964"/>
          </a:xfrm>
        </p:spPr>
        <p:txBody>
          <a:bodyPr>
            <a:normAutofit fontScale="90000"/>
          </a:bodyPr>
          <a:lstStyle/>
          <a:p>
            <a:r>
              <a:rPr lang="en-US" dirty="0"/>
              <a:t>Background: Last Year’s Presentation </a:t>
            </a:r>
            <a:r>
              <a:rPr lang="en-US" sz="2800" dirty="0"/>
              <a:t>– Integrating Practice Based Activities and Assessments</a:t>
            </a:r>
          </a:p>
        </p:txBody>
      </p:sp>
      <p:sp>
        <p:nvSpPr>
          <p:cNvPr id="3" name="Content Placeholder 2"/>
          <p:cNvSpPr>
            <a:spLocks noGrp="1"/>
          </p:cNvSpPr>
          <p:nvPr>
            <p:ph idx="1"/>
          </p:nvPr>
        </p:nvSpPr>
        <p:spPr>
          <a:xfrm>
            <a:off x="453476" y="2439036"/>
            <a:ext cx="11292796" cy="3621808"/>
          </a:xfrm>
        </p:spPr>
        <p:txBody>
          <a:bodyPr>
            <a:noAutofit/>
          </a:bodyPr>
          <a:lstStyle/>
          <a:p>
            <a:r>
              <a:rPr lang="en-US" sz="2400" dirty="0"/>
              <a:t>Opportunity to teach and assess competency and provide mentorship and guidance by </a:t>
            </a:r>
            <a:r>
              <a:rPr lang="en-US" sz="2400" b="1" u="sng" dirty="0"/>
              <a:t>approximating professional experiences </a:t>
            </a:r>
            <a:r>
              <a:rPr lang="en-US" sz="2400" dirty="0"/>
              <a:t>and preparing students for the workplace.  </a:t>
            </a:r>
          </a:p>
          <a:p>
            <a:r>
              <a:rPr lang="en-US" sz="2400" b="1" dirty="0"/>
              <a:t>Multiple tools and approaches </a:t>
            </a:r>
          </a:p>
          <a:p>
            <a:pPr lvl="1"/>
            <a:r>
              <a:rPr lang="en-US" sz="2400" dirty="0"/>
              <a:t>A</a:t>
            </a:r>
            <a:r>
              <a:rPr lang="en-US" sz="2400" dirty="0" smtClean="0"/>
              <a:t>ctive </a:t>
            </a:r>
            <a:r>
              <a:rPr lang="en-US" sz="2400" dirty="0"/>
              <a:t>learning</a:t>
            </a:r>
          </a:p>
          <a:p>
            <a:pPr lvl="1"/>
            <a:r>
              <a:rPr lang="en-US" sz="2400" dirty="0"/>
              <a:t>Constructivism</a:t>
            </a:r>
          </a:p>
          <a:p>
            <a:pPr lvl="1"/>
            <a:r>
              <a:rPr lang="en-US" sz="2400" dirty="0"/>
              <a:t>Adult learning approaches </a:t>
            </a:r>
          </a:p>
          <a:p>
            <a:pPr lvl="1"/>
            <a:r>
              <a:rPr lang="en-US" sz="2400" dirty="0"/>
              <a:t>Creating mentoring opportunities by building assignments, activities, and assessments that prompt students to practice and master competencies they will use in the workplace.  </a:t>
            </a:r>
          </a:p>
        </p:txBody>
      </p:sp>
    </p:spTree>
    <p:extLst>
      <p:ext uri="{BB962C8B-B14F-4D97-AF65-F5344CB8AC3E}">
        <p14:creationId xmlns:p14="http://schemas.microsoft.com/office/powerpoint/2010/main" val="2242995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893" y="953925"/>
            <a:ext cx="10850762" cy="706964"/>
          </a:xfrm>
        </p:spPr>
        <p:txBody>
          <a:bodyPr>
            <a:noAutofit/>
          </a:bodyPr>
          <a:lstStyle/>
          <a:p>
            <a:r>
              <a:rPr lang="en-US" sz="2400" dirty="0"/>
              <a:t>Gamification is a Comfortable Way to Integrate Reality Based Scenarios</a:t>
            </a:r>
          </a:p>
        </p:txBody>
      </p:sp>
      <p:sp>
        <p:nvSpPr>
          <p:cNvPr id="3" name="Content Placeholder 2"/>
          <p:cNvSpPr>
            <a:spLocks noGrp="1"/>
          </p:cNvSpPr>
          <p:nvPr>
            <p:ph idx="1"/>
          </p:nvPr>
        </p:nvSpPr>
        <p:spPr>
          <a:xfrm>
            <a:off x="454685" y="2484815"/>
            <a:ext cx="4560078" cy="4014308"/>
          </a:xfrm>
        </p:spPr>
        <p:txBody>
          <a:bodyPr>
            <a:normAutofit/>
          </a:bodyPr>
          <a:lstStyle/>
          <a:p>
            <a:r>
              <a:rPr lang="en-US" sz="2000" dirty="0"/>
              <a:t>8 key principles for integrating constructivism and real world experiences into the health services administration classroom in a more meaningful and direct manner (</a:t>
            </a:r>
            <a:r>
              <a:rPr lang="en-US" sz="2000" dirty="0" err="1"/>
              <a:t>Jonassen</a:t>
            </a:r>
            <a:r>
              <a:rPr lang="en-US" sz="2000" dirty="0"/>
              <a:t>, 1994 &amp; Murphy, 1997).  </a:t>
            </a:r>
          </a:p>
          <a:p>
            <a:pPr lvl="1"/>
            <a:r>
              <a:rPr lang="en-US" sz="2000" dirty="0"/>
              <a:t>Coupled with mentorship and professional opportunities outside of class, these principles serve as guidance for immersing students in reality based educational scenarios. </a:t>
            </a:r>
          </a:p>
          <a:p>
            <a:endParaRPr lang="en-US" dirty="0"/>
          </a:p>
          <a:p>
            <a:endParaRPr lang="en-US" dirty="0"/>
          </a:p>
          <a:p>
            <a:pPr marL="0" indent="0">
              <a:buNone/>
            </a:pPr>
            <a:endParaRPr lang="en-US" dirty="0"/>
          </a:p>
        </p:txBody>
      </p:sp>
      <p:graphicFrame>
        <p:nvGraphicFramePr>
          <p:cNvPr id="4" name="Diagram 3">
            <a:extLst>
              <a:ext uri="{FF2B5EF4-FFF2-40B4-BE49-F238E27FC236}">
                <a16:creationId xmlns:a16="http://schemas.microsoft.com/office/drawing/2014/main" id="{F544B0FE-25DC-42CA-8FF8-F9C1954CB9EB}"/>
              </a:ext>
            </a:extLst>
          </p:cNvPr>
          <p:cNvGraphicFramePr/>
          <p:nvPr>
            <p:extLst>
              <p:ext uri="{D42A27DB-BD31-4B8C-83A1-F6EECF244321}">
                <p14:modId xmlns:p14="http://schemas.microsoft.com/office/powerpoint/2010/main" val="1879397189"/>
              </p:ext>
            </p:extLst>
          </p:nvPr>
        </p:nvGraphicFramePr>
        <p:xfrm>
          <a:off x="4756380" y="1885013"/>
          <a:ext cx="5778574" cy="48382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1534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736" y="853595"/>
            <a:ext cx="9263664" cy="706964"/>
          </a:xfrm>
        </p:spPr>
        <p:txBody>
          <a:bodyPr>
            <a:normAutofit/>
          </a:bodyPr>
          <a:lstStyle/>
          <a:p>
            <a:r>
              <a:rPr lang="en-US" dirty="0"/>
              <a:t>Why Play a Game?</a:t>
            </a:r>
          </a:p>
        </p:txBody>
      </p:sp>
      <p:sp>
        <p:nvSpPr>
          <p:cNvPr id="3" name="Content Placeholder 2"/>
          <p:cNvSpPr>
            <a:spLocks noGrp="1"/>
          </p:cNvSpPr>
          <p:nvPr>
            <p:ph idx="1"/>
          </p:nvPr>
        </p:nvSpPr>
        <p:spPr>
          <a:xfrm>
            <a:off x="454684" y="2484815"/>
            <a:ext cx="4530271" cy="4014308"/>
          </a:xfrm>
        </p:spPr>
        <p:txBody>
          <a:bodyPr>
            <a:normAutofit/>
          </a:bodyPr>
          <a:lstStyle/>
          <a:p>
            <a:r>
              <a:rPr lang="en-US" sz="2800" dirty="0"/>
              <a:t>A game is an engaging way to </a:t>
            </a:r>
            <a:r>
              <a:rPr lang="en-US" sz="2800" b="1" dirty="0"/>
              <a:t>create and use authentic tasks </a:t>
            </a:r>
            <a:r>
              <a:rPr lang="en-US" sz="2800" dirty="0"/>
              <a:t>in a comfortable setting allows for knowledge creation and may help students discover their areas of interest sooner.</a:t>
            </a:r>
          </a:p>
          <a:p>
            <a:pPr marL="0" indent="0">
              <a:buNone/>
            </a:pPr>
            <a:endParaRPr lang="en-US" sz="2000" dirty="0"/>
          </a:p>
        </p:txBody>
      </p:sp>
      <p:pic>
        <p:nvPicPr>
          <p:cNvPr id="4098" name="Picture 2" descr="The 'Holy Grail' of Class Discussion - The Chronicle of Highe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4387" y="2028466"/>
            <a:ext cx="6191250" cy="4124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180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831558"/>
          </a:xfrm>
        </p:spPr>
        <p:txBody>
          <a:bodyPr/>
          <a:lstStyle/>
          <a:p>
            <a:r>
              <a:rPr lang="en-US" dirty="0"/>
              <a:t>The Medical Center Operations Board Game</a:t>
            </a:r>
          </a:p>
        </p:txBody>
      </p:sp>
      <p:sp>
        <p:nvSpPr>
          <p:cNvPr id="3" name="Content Placeholder 2"/>
          <p:cNvSpPr>
            <a:spLocks noGrp="1"/>
          </p:cNvSpPr>
          <p:nvPr>
            <p:ph idx="1"/>
          </p:nvPr>
        </p:nvSpPr>
        <p:spPr>
          <a:xfrm>
            <a:off x="465841" y="2054588"/>
            <a:ext cx="7616261" cy="4235174"/>
          </a:xfrm>
        </p:spPr>
        <p:txBody>
          <a:bodyPr>
            <a:normAutofit lnSpcReduction="10000"/>
          </a:bodyPr>
          <a:lstStyle/>
          <a:p>
            <a:pPr marL="0" indent="0">
              <a:buNone/>
            </a:pPr>
            <a:r>
              <a:rPr lang="en-US" sz="2000" dirty="0"/>
              <a:t>Game developed for undergraduate students to understand the challenges of managing a hospital/medical center</a:t>
            </a:r>
          </a:p>
          <a:p>
            <a:pPr lvl="1"/>
            <a:r>
              <a:rPr lang="en-US" sz="1800" dirty="0"/>
              <a:t>Both NFP and FP options (major variable that changes game play and final </a:t>
            </a:r>
            <a:r>
              <a:rPr lang="en-US" sz="1800" dirty="0" err="1"/>
              <a:t>tallys</a:t>
            </a:r>
            <a:r>
              <a:rPr lang="en-US" sz="1800" dirty="0"/>
              <a:t>)</a:t>
            </a:r>
          </a:p>
          <a:p>
            <a:r>
              <a:rPr lang="en-US" sz="2000" dirty="0"/>
              <a:t>Includes decision points and the ability to allocate a budget to a selected group of projects.</a:t>
            </a:r>
          </a:p>
          <a:p>
            <a:r>
              <a:rPr lang="en-US" sz="2000" dirty="0"/>
              <a:t>Utilizes ethical decision making, managerial accounting, and leadership skills.</a:t>
            </a:r>
          </a:p>
          <a:p>
            <a:r>
              <a:rPr lang="en-US" sz="2000" dirty="0"/>
              <a:t>Students are assigned a role (C-suite primarily) and can select from roles such as CEO, COO, CFO, CNO, CIO, and CQO</a:t>
            </a:r>
          </a:p>
          <a:p>
            <a:r>
              <a:rPr lang="en-US" sz="2000" dirty="0"/>
              <a:t>Usually played over 2-3 sessions and in groups of 3-5. </a:t>
            </a:r>
          </a:p>
          <a:p>
            <a:pPr lvl="1"/>
            <a:r>
              <a:rPr lang="en-US" sz="1800" dirty="0"/>
              <a:t>Options for disrupters or competitors.</a:t>
            </a:r>
          </a:p>
        </p:txBody>
      </p:sp>
      <p:pic>
        <p:nvPicPr>
          <p:cNvPr id="3074" name="Picture 2" descr="Image result for college students board game in cl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8640" y="1680632"/>
            <a:ext cx="3635452" cy="20950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board game clip art"/>
          <p:cNvPicPr>
            <a:picLocks noChangeAspect="1" noChangeArrowheads="1"/>
          </p:cNvPicPr>
          <p:nvPr/>
        </p:nvPicPr>
        <p:blipFill rotWithShape="1">
          <a:blip r:embed="rId3">
            <a:extLst>
              <a:ext uri="{28A0092B-C50C-407E-A947-70E740481C1C}">
                <a14:useLocalDpi xmlns:a14="http://schemas.microsoft.com/office/drawing/2010/main" val="0"/>
              </a:ext>
            </a:extLst>
          </a:blip>
          <a:srcRect b="7831"/>
          <a:stretch/>
        </p:blipFill>
        <p:spPr bwMode="auto">
          <a:xfrm>
            <a:off x="8082102" y="3922643"/>
            <a:ext cx="3076227" cy="2736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483219"/>
      </p:ext>
    </p:extLst>
  </p:cSld>
  <p:clrMapOvr>
    <a:masterClrMapping/>
  </p:clrMapOvr>
</p:sld>
</file>

<file path=ppt/theme/theme1.xml><?xml version="1.0" encoding="utf-8"?>
<a:theme xmlns:a="http://schemas.openxmlformats.org/drawingml/2006/main" name="1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3_Office Theme">
  <a:themeElements>
    <a:clrScheme name="i9_Aqua Purple">
      <a:dk1>
        <a:srgbClr val="57565A"/>
      </a:dk1>
      <a:lt1>
        <a:sysClr val="window" lastClr="FFFFFF"/>
      </a:lt1>
      <a:dk2>
        <a:srgbClr val="6651A1"/>
      </a:dk2>
      <a:lt2>
        <a:srgbClr val="5E5CA2"/>
      </a:lt2>
      <a:accent1>
        <a:srgbClr val="00A09D"/>
      </a:accent1>
      <a:accent2>
        <a:srgbClr val="0099A5"/>
      </a:accent2>
      <a:accent3>
        <a:srgbClr val="1891AB"/>
      </a:accent3>
      <a:accent4>
        <a:srgbClr val="2C85AE"/>
      </a:accent4>
      <a:accent5>
        <a:srgbClr val="4276AA"/>
      </a:accent5>
      <a:accent6>
        <a:srgbClr val="5268A5"/>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4.xml><?xml version="1.0" encoding="utf-8"?>
<a:theme xmlns:a="http://schemas.openxmlformats.org/drawingml/2006/main" name="4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5.xml><?xml version="1.0" encoding="utf-8"?>
<a:theme xmlns:a="http://schemas.openxmlformats.org/drawingml/2006/main" name="6_Office Theme">
  <a:themeElements>
    <a:clrScheme name="i9_Aqua Purple">
      <a:dk1>
        <a:srgbClr val="57565A"/>
      </a:dk1>
      <a:lt1>
        <a:sysClr val="window" lastClr="FFFFFF"/>
      </a:lt1>
      <a:dk2>
        <a:srgbClr val="6651A1"/>
      </a:dk2>
      <a:lt2>
        <a:srgbClr val="5E5CA2"/>
      </a:lt2>
      <a:accent1>
        <a:srgbClr val="00A09D"/>
      </a:accent1>
      <a:accent2>
        <a:srgbClr val="0099A5"/>
      </a:accent2>
      <a:accent3>
        <a:srgbClr val="1891AB"/>
      </a:accent3>
      <a:accent4>
        <a:srgbClr val="2C85AE"/>
      </a:accent4>
      <a:accent5>
        <a:srgbClr val="4276AA"/>
      </a:accent5>
      <a:accent6>
        <a:srgbClr val="5268A5"/>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6.xml><?xml version="1.0" encoding="utf-8"?>
<a:theme xmlns:a="http://schemas.openxmlformats.org/drawingml/2006/main" name="7_Office Theme">
  <a:themeElements>
    <a:clrScheme name="i9_Aqua Purple">
      <a:dk1>
        <a:srgbClr val="57565A"/>
      </a:dk1>
      <a:lt1>
        <a:sysClr val="window" lastClr="FFFFFF"/>
      </a:lt1>
      <a:dk2>
        <a:srgbClr val="6651A1"/>
      </a:dk2>
      <a:lt2>
        <a:srgbClr val="5E5CA2"/>
      </a:lt2>
      <a:accent1>
        <a:srgbClr val="00A09D"/>
      </a:accent1>
      <a:accent2>
        <a:srgbClr val="0099A5"/>
      </a:accent2>
      <a:accent3>
        <a:srgbClr val="1891AB"/>
      </a:accent3>
      <a:accent4>
        <a:srgbClr val="2C85AE"/>
      </a:accent4>
      <a:accent5>
        <a:srgbClr val="4276AA"/>
      </a:accent5>
      <a:accent6>
        <a:srgbClr val="5268A5"/>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7.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8.xml><?xml version="1.0" encoding="utf-8"?>
<a:theme xmlns:a="http://schemas.openxmlformats.org/drawingml/2006/main" name="9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9.xml><?xml version="1.0" encoding="utf-8"?>
<a:theme xmlns:a="http://schemas.openxmlformats.org/drawingml/2006/main" name="5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2505DBE9BE454D8D2D46122FD86BD3" ma:contentTypeVersion="12" ma:contentTypeDescription="Create a new document." ma:contentTypeScope="" ma:versionID="d52ba7ea32942f84d994952bfa597880">
  <xsd:schema xmlns:xsd="http://www.w3.org/2001/XMLSchema" xmlns:xs="http://www.w3.org/2001/XMLSchema" xmlns:p="http://schemas.microsoft.com/office/2006/metadata/properties" xmlns:ns2="aab3dce3-c1cf-4eaf-b984-00438dab340e" xmlns:ns3="f26e99e0-2636-4021-a373-e5b1f72aded2" targetNamespace="http://schemas.microsoft.com/office/2006/metadata/properties" ma:root="true" ma:fieldsID="9a77270261b99b1f3de77c936261d50d" ns2:_="" ns3:_="">
    <xsd:import namespace="aab3dce3-c1cf-4eaf-b984-00438dab340e"/>
    <xsd:import namespace="f26e99e0-2636-4021-a373-e5b1f72aded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b3dce3-c1cf-4eaf-b984-00438dab34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6e99e0-2636-4021-a373-e5b1f72aded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1F9C2C6-4B1B-4DF9-8F49-25B51743DA32}"/>
</file>

<file path=customXml/itemProps2.xml><?xml version="1.0" encoding="utf-8"?>
<ds:datastoreItem xmlns:ds="http://schemas.openxmlformats.org/officeDocument/2006/customXml" ds:itemID="{CFE0C7E0-F032-4C96-88D6-7DFCB681A875}"/>
</file>

<file path=customXml/itemProps3.xml><?xml version="1.0" encoding="utf-8"?>
<ds:datastoreItem xmlns:ds="http://schemas.openxmlformats.org/officeDocument/2006/customXml" ds:itemID="{846E5AF7-2500-41B7-B457-63DB3BA3C607}"/>
</file>

<file path=docProps/app.xml><?xml version="1.0" encoding="utf-8"?>
<Properties xmlns="http://schemas.openxmlformats.org/officeDocument/2006/extended-properties" xmlns:vt="http://schemas.openxmlformats.org/officeDocument/2006/docPropsVTypes">
  <TotalTime>94</TotalTime>
  <Words>2328</Words>
  <Application>Microsoft Office PowerPoint</Application>
  <PresentationFormat>Widescreen</PresentationFormat>
  <Paragraphs>207</Paragraphs>
  <Slides>23</Slides>
  <Notes>1</Notes>
  <HiddenSlides>0</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23</vt:i4>
      </vt:variant>
    </vt:vector>
  </HeadingPairs>
  <TitlesOfParts>
    <vt:vector size="39" baseType="lpstr">
      <vt:lpstr>Arial</vt:lpstr>
      <vt:lpstr>Calibri</vt:lpstr>
      <vt:lpstr>Gill Sans MT</vt:lpstr>
      <vt:lpstr>Open Sans</vt:lpstr>
      <vt:lpstr>Open Sans Light</vt:lpstr>
      <vt:lpstr>Times New Roman</vt:lpstr>
      <vt:lpstr>Wingdings 2</vt:lpstr>
      <vt:lpstr>1_Office Theme</vt:lpstr>
      <vt:lpstr>2_Office Theme</vt:lpstr>
      <vt:lpstr>3_Office Theme</vt:lpstr>
      <vt:lpstr>4_Office Theme</vt:lpstr>
      <vt:lpstr>6_Office Theme</vt:lpstr>
      <vt:lpstr>7_Office Theme</vt:lpstr>
      <vt:lpstr>Dividend</vt:lpstr>
      <vt:lpstr>9_Office Theme</vt:lpstr>
      <vt:lpstr>5_Office Theme</vt:lpstr>
      <vt:lpstr>It’s All Fun and Games: Leveraging Gamification to Develop Decision Making Skills in Health Services Administration Students</vt:lpstr>
      <vt:lpstr>PowerPoint Presentation</vt:lpstr>
      <vt:lpstr>Meet the Team</vt:lpstr>
      <vt:lpstr>Learning Objectives</vt:lpstr>
      <vt:lpstr>Abstract – It’s All Fun and Games</vt:lpstr>
      <vt:lpstr>Background: Last Year’s Presentation – Integrating Practice Based Activities and Assessments</vt:lpstr>
      <vt:lpstr>Gamification is a Comfortable Way to Integrate Reality Based Scenarios</vt:lpstr>
      <vt:lpstr>Why Play a Game?</vt:lpstr>
      <vt:lpstr>The Medical Center Operations Board Game</vt:lpstr>
      <vt:lpstr>Medical Center Operations Board Game Cont.</vt:lpstr>
      <vt:lpstr>Initial Use and Adaptation Based on A Broader Approach </vt:lpstr>
      <vt:lpstr>Game Set-Up and Scenarios</vt:lpstr>
      <vt:lpstr>Negative Feedback and Potential Limitations</vt:lpstr>
      <vt:lpstr>GAME CARDS:  A Few examples Of Decision Points In The Game</vt:lpstr>
      <vt:lpstr>Outcomes &amp; Feedback</vt:lpstr>
      <vt:lpstr>Major Limitation (OR OPPORTUNITY?): Conversion to An Online Environment</vt:lpstr>
      <vt:lpstr>Negative Feedback and Potential Limitations</vt:lpstr>
      <vt:lpstr>Lessons Learned: Scaffolding IS ESSENTIAL</vt:lpstr>
      <vt:lpstr>PowerPoint Presentation</vt:lpstr>
      <vt:lpstr>PowerPoint Presentation</vt:lpstr>
      <vt:lpstr>Discussion </vt:lpstr>
      <vt:lpstr>Questions, Comments, Suggestions?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It’s All Fun and Games: Leveraging Gamification to Develop Decision Making Skills in Health Services Administration Students</dc:title>
  <dc:creator>Ashley Parks</dc:creator>
  <cp:lastModifiedBy>Ashley Parks</cp:lastModifiedBy>
  <cp:revision>24</cp:revision>
  <dcterms:created xsi:type="dcterms:W3CDTF">2020-06-01T21:19:32Z</dcterms:created>
  <dcterms:modified xsi:type="dcterms:W3CDTF">2020-06-02T02:07:07Z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0x010100FB2505DBE9BE454D8D2D46122FD86BD3</vt:lpwstr>
  </property>
</Properties>
</file>