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7" r:id="rId2"/>
    <p:sldId id="259" r:id="rId3"/>
    <p:sldId id="284" r:id="rId4"/>
    <p:sldId id="268" r:id="rId5"/>
    <p:sldId id="263" r:id="rId6"/>
    <p:sldId id="266" r:id="rId7"/>
    <p:sldId id="267" r:id="rId8"/>
    <p:sldId id="262" r:id="rId9"/>
    <p:sldId id="269" r:id="rId10"/>
    <p:sldId id="270" r:id="rId11"/>
    <p:sldId id="285" r:id="rId12"/>
    <p:sldId id="272" r:id="rId13"/>
    <p:sldId id="260" r:id="rId14"/>
    <p:sldId id="286" r:id="rId15"/>
    <p:sldId id="273" r:id="rId16"/>
    <p:sldId id="271" r:id="rId17"/>
    <p:sldId id="275" r:id="rId18"/>
    <p:sldId id="274" r:id="rId19"/>
    <p:sldId id="277" r:id="rId20"/>
    <p:sldId id="278" r:id="rId21"/>
    <p:sldId id="279" r:id="rId22"/>
    <p:sldId id="280" r:id="rId23"/>
    <p:sldId id="276" r:id="rId24"/>
    <p:sldId id="281" r:id="rId25"/>
    <p:sldId id="283" r:id="rId26"/>
    <p:sldId id="261" r:id="rId27"/>
    <p:sldId id="282" r:id="rId28"/>
    <p:sldId id="258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49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38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son Chong Walker" userId="5e733e70-68f3-44a6-9a5c-10d319e8ded3" providerId="ADAL" clId="{187343FC-31F2-4B63-8F82-950C92BEE488}"/>
    <pc:docChg chg="modSld">
      <pc:chgData name="Jason Chong Walker" userId="5e733e70-68f3-44a6-9a5c-10d319e8ded3" providerId="ADAL" clId="{187343FC-31F2-4B63-8F82-950C92BEE488}" dt="2020-06-05T10:46:17.847" v="0" actId="20577"/>
      <pc:docMkLst>
        <pc:docMk/>
      </pc:docMkLst>
      <pc:sldChg chg="modSp mod">
        <pc:chgData name="Jason Chong Walker" userId="5e733e70-68f3-44a6-9a5c-10d319e8ded3" providerId="ADAL" clId="{187343FC-31F2-4B63-8F82-950C92BEE488}" dt="2020-06-05T10:46:17.847" v="0" actId="20577"/>
        <pc:sldMkLst>
          <pc:docMk/>
          <pc:sldMk cId="1778812038" sldId="259"/>
        </pc:sldMkLst>
        <pc:spChg chg="mod">
          <ac:chgData name="Jason Chong Walker" userId="5e733e70-68f3-44a6-9a5c-10d319e8ded3" providerId="ADAL" clId="{187343FC-31F2-4B63-8F82-950C92BEE488}" dt="2020-06-05T10:46:17.847" v="0" actId="20577"/>
          <ac:spMkLst>
            <pc:docMk/>
            <pc:sldMk cId="1778812038" sldId="259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BE9B0-E735-40A8-9EF9-1B9A1633C5B1}" type="datetimeFigureOut">
              <a:rPr lang="en-US" smtClean="0"/>
              <a:t>6/5/2020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E33CB-2BCD-46F4-B8CE-C6FEBE9F8A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36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84996" name="Slide Number Placeholder 3"/>
          <p:cNvSpPr txBox="1">
            <a:spLocks noGrp="1"/>
          </p:cNvSpPr>
          <p:nvPr/>
        </p:nvSpPr>
        <p:spPr bwMode="auto">
          <a:xfrm>
            <a:off x="3884614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94" tIns="46147" rIns="92294" bIns="46147" anchor="b"/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2392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AE0E0C-EEDD-425D-98FD-B89976C7DD0F}" type="slidenum">
              <a:rPr kumimoji="0" lang="zh-TW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pPr marL="0" marR="0" lvl="0" indent="0" algn="r" defTabSz="92392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altLang="zh-TW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8204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28057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8592E36E-2DF2-486E-AFF0-034E37273AD0}" type="datetimeFigureOut">
              <a:rPr lang="en-US" smtClean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6AEB5898-E55C-4716-80AE-0C078A17ED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33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8592E36E-2DF2-486E-AFF0-034E37273AD0}" type="datetimeFigureOut">
              <a:rPr lang="en-US" smtClean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6AEB5898-E55C-4716-80AE-0C078A17ED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371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8592E36E-2DF2-486E-AFF0-034E37273AD0}" type="datetimeFigureOut">
              <a:rPr lang="en-US" smtClean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6AEB5898-E55C-4716-80AE-0C078A17ED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245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8592E36E-2DF2-486E-AFF0-034E37273AD0}" type="datetimeFigureOut">
              <a:rPr lang="en-US" smtClean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6AEB5898-E55C-4716-80AE-0C078A17ED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966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8592E36E-2DF2-486E-AFF0-034E37273AD0}" type="datetimeFigureOut">
              <a:rPr lang="en-US" smtClean="0"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6AEB5898-E55C-4716-80AE-0C078A17ED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639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7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7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8592E36E-2DF2-486E-AFF0-034E37273AD0}" type="datetimeFigureOut">
              <a:rPr lang="en-US" smtClean="0"/>
              <a:t>6/5/2020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6AEB5898-E55C-4716-80AE-0C078A17ED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223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8592E36E-2DF2-486E-AFF0-034E37273AD0}" type="datetimeFigureOut">
              <a:rPr lang="en-US" smtClean="0"/>
              <a:t>6/5/2020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6AEB5898-E55C-4716-80AE-0C078A17ED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355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8592E36E-2DF2-486E-AFF0-034E37273AD0}" type="datetimeFigureOut">
              <a:rPr lang="en-US" smtClean="0"/>
              <a:t>6/5/2020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6AEB5898-E55C-4716-80AE-0C078A17ED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810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10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6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10" y="1435104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8592E36E-2DF2-486E-AFF0-034E37273AD0}" type="datetimeFigureOut">
              <a:rPr lang="en-US" smtClean="0"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6AEB5898-E55C-4716-80AE-0C078A17ED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095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2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8592E36E-2DF2-486E-AFF0-034E37273AD0}" type="datetimeFigureOut">
              <a:rPr lang="en-US" smtClean="0"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6AEB5898-E55C-4716-80AE-0C078A17ED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562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0000CC"/>
            </a:gs>
            <a:gs pos="95000">
              <a:srgbClr val="3333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7"/>
            <a:ext cx="10972800" cy="41655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051" y="5997458"/>
            <a:ext cx="3288265" cy="8246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750" y="6035681"/>
            <a:ext cx="4267405" cy="6872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610" y="6029626"/>
            <a:ext cx="2452981" cy="747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934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bg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bg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bg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bg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799" y="308186"/>
            <a:ext cx="11650133" cy="2116667"/>
          </a:xfrm>
        </p:spPr>
        <p:txBody>
          <a:bodyPr>
            <a:noAutofit/>
          </a:bodyPr>
          <a:lstStyle/>
          <a:p>
            <a:r>
              <a:rPr lang="en-US" sz="40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br>
              <a:rPr lang="en-US" sz="40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Wake Up Call For Reinventing &amp; </a:t>
            </a:r>
            <a:br>
              <a:rPr lang="en-US" sz="40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Reimagining Our HealthCare 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8360" y="2613587"/>
            <a:ext cx="7757160" cy="19304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en-US" sz="8000" b="1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Stephen M. Shortell, PhD, MPH, MBA</a:t>
            </a:r>
            <a:endParaRPr lang="en-US" altLang="en-US" sz="8000" cap="sm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en-US" sz="5400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 Cross of </a:t>
            </a:r>
            <a:r>
              <a:rPr lang="en-US" altLang="en-US" sz="6400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</a:t>
            </a:r>
            <a:r>
              <a:rPr lang="en-US" altLang="en-US" sz="5400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Distinguished Professor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en-US" sz="5400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 Health Policy and Management Emeritus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en-US" sz="5400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Co-Director, Center for Healthcare Organizational and Innovation Research (CHOIR)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en-US" sz="5400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Co-Director, Center for Lean Engagement and Research in Healthcare (CLEAR)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en-US" sz="5400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of Public Health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en-US" sz="5400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California, Berkeley</a:t>
            </a:r>
            <a:endParaRPr lang="en-US" altLang="en-US" sz="4400" cap="small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619500" y="4343400"/>
            <a:ext cx="5156200" cy="132080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C000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219170"/>
            <a:endParaRPr lang="en-US" sz="2933" b="1" dirty="0"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14800" y="4434840"/>
            <a:ext cx="42367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Andrew Pattullo Lecture </a:t>
            </a:r>
          </a:p>
          <a:p>
            <a:pPr algn="ctr"/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AUPHA</a:t>
            </a:r>
          </a:p>
          <a:p>
            <a:pPr algn="ctr"/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 3, 2020</a:t>
            </a:r>
          </a:p>
        </p:txBody>
      </p:sp>
    </p:spTree>
    <p:extLst>
      <p:ext uri="{BB962C8B-B14F-4D97-AF65-F5344CB8AC3E}">
        <p14:creationId xmlns:p14="http://schemas.microsoft.com/office/powerpoint/2010/main" val="4206234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4702" y="597281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cap="smal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Five Behaviors of Effective Leaders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68423" y="1658102"/>
            <a:ext cx="763681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Willingness - Reflection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Humility – Go See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Curiosity – Active Listening, Asking Effective Questions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Perseverance – Buddy System, A Coach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Self-Discipline – Leader Standard 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69195" y="4842640"/>
            <a:ext cx="9230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Source: Toussaint JS, and Ehrlich SP. Five Changes Great Leaders Make to Develop an Improvement Culture.  </a:t>
            </a:r>
            <a:r>
              <a:rPr lang="en-US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NEJM Catalyst, 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April 27, 2017.</a:t>
            </a:r>
          </a:p>
        </p:txBody>
      </p:sp>
    </p:spTree>
    <p:extLst>
      <p:ext uri="{BB962C8B-B14F-4D97-AF65-F5344CB8AC3E}">
        <p14:creationId xmlns:p14="http://schemas.microsoft.com/office/powerpoint/2010/main" val="3156424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8840" y="534219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cap="smal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 for a Radically New Leadership and Management System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26080" y="1973412"/>
            <a:ext cx="72847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Foundation for Sustainable Operational Excellence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Shingo Principles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Lean Management System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Baldrige Framework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998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85733" y="1958216"/>
            <a:ext cx="4072381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Larger System/ Environment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445022" y="2436316"/>
            <a:ext cx="1" cy="481015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423829" y="4468423"/>
            <a:ext cx="1" cy="481015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437164" y="3443071"/>
            <a:ext cx="1" cy="481015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356855" y="2962359"/>
            <a:ext cx="1932495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64869" y="3973888"/>
            <a:ext cx="2007909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Group/ Team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12635" y="4982308"/>
            <a:ext cx="152714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56121" y="925995"/>
            <a:ext cx="4403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Assumptions About Change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4361" y="870848"/>
            <a:ext cx="5745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 Levels of Change for Assessing Performance Improvement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26189" y="1773549"/>
            <a:ext cx="40723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Reimbursement, legal, and regulatory policies are key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26188" y="2930092"/>
            <a:ext cx="4317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 and strategy are key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326188" y="3831601"/>
            <a:ext cx="46219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Cooperation, coordination, and shared knowledge are key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326188" y="4873841"/>
            <a:ext cx="45914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Knowledge, skill, and expertise 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key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5458114" y="2189048"/>
            <a:ext cx="1715675" cy="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274110" y="3193191"/>
            <a:ext cx="2777758" cy="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4357538" y="4212593"/>
            <a:ext cx="2740050" cy="155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139777" y="5213140"/>
            <a:ext cx="2988291" cy="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026920" y="24384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cap="smal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Multi-Level Framework for Change</a:t>
            </a:r>
          </a:p>
        </p:txBody>
      </p:sp>
    </p:spTree>
    <p:extLst>
      <p:ext uri="{BB962C8B-B14F-4D97-AF65-F5344CB8AC3E}">
        <p14:creationId xmlns:p14="http://schemas.microsoft.com/office/powerpoint/2010/main" val="3676499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2248" y="744707"/>
            <a:ext cx="6744653" cy="52293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0973" y="121920"/>
            <a:ext cx="71706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cap="smal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Shingo Model</a:t>
            </a:r>
          </a:p>
        </p:txBody>
      </p:sp>
    </p:spTree>
    <p:extLst>
      <p:ext uri="{BB962C8B-B14F-4D97-AF65-F5344CB8AC3E}">
        <p14:creationId xmlns:p14="http://schemas.microsoft.com/office/powerpoint/2010/main" val="2985770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8966" y="709449"/>
            <a:ext cx="6400798" cy="54194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0973" y="121920"/>
            <a:ext cx="71706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cap="smal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Shingo Principles</a:t>
            </a:r>
          </a:p>
        </p:txBody>
      </p:sp>
    </p:spTree>
    <p:extLst>
      <p:ext uri="{BB962C8B-B14F-4D97-AF65-F5344CB8AC3E}">
        <p14:creationId xmlns:p14="http://schemas.microsoft.com/office/powerpoint/2010/main" val="3484493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240" y="466794"/>
            <a:ext cx="9037320" cy="743456"/>
          </a:xfrm>
        </p:spPr>
        <p:txBody>
          <a:bodyPr/>
          <a:lstStyle/>
          <a:p>
            <a:r>
              <a:rPr lang="en-US" sz="32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Lean Management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8865" y="1343639"/>
            <a:ext cx="9238270" cy="41655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overall management/ operating system that uses a continuous improvement culture that empowers front line workers (nurses, physicians, support staff) to solve problems and eliminate waste by standardizing work to improve the value of care delivered to patients.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socio-technical system approach emphasizing culture, leadership, work design, tools.</a:t>
            </a:r>
          </a:p>
        </p:txBody>
      </p:sp>
    </p:spTree>
    <p:extLst>
      <p:ext uri="{BB962C8B-B14F-4D97-AF65-F5344CB8AC3E}">
        <p14:creationId xmlns:p14="http://schemas.microsoft.com/office/powerpoint/2010/main" val="386276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1690" y="717099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cap="smal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Baldrige Framework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90750" y="1757195"/>
            <a:ext cx="90220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Your Organization Doing as Well as it Could?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You Know?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and How Should Your Organization Improve or Change?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4041" y="4367049"/>
            <a:ext cx="106732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Source:  Toussaint JS, Griffith JR, Shortell MS. Lean, Shingo, and the Baldrige Framework: A Comprehensive Method to Achieve a Continuous-Improvement Management System. </a:t>
            </a:r>
            <a:r>
              <a:rPr lang="en-US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NEJM Catalyst, 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Vol. 1, #3, April 15, 2020.</a:t>
            </a:r>
          </a:p>
        </p:txBody>
      </p:sp>
    </p:spTree>
    <p:extLst>
      <p:ext uri="{BB962C8B-B14F-4D97-AF65-F5344CB8AC3E}">
        <p14:creationId xmlns:p14="http://schemas.microsoft.com/office/powerpoint/2010/main" val="164537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8760" y="320859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cap="smal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Baldrige Framework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47135" y="918041"/>
            <a:ext cx="723995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Leadership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Measurement, Analysis, and Knowledge Management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Workforce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2913" y="385763"/>
            <a:ext cx="1057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…Cont’d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5214" y="4918316"/>
            <a:ext cx="11071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Source:  Toussaint JS, Griffith JR, Shortell MS. Lean, Shingo, and Baldrige Framework: A Comprehensive Method to Achieve a Continuous Improvement System. The </a:t>
            </a:r>
            <a:r>
              <a:rPr lang="en-US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NEJM Catalyst, 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Vol. 1, #3, April 15, 2020.</a:t>
            </a:r>
          </a:p>
        </p:txBody>
      </p:sp>
    </p:spTree>
    <p:extLst>
      <p:ext uri="{BB962C8B-B14F-4D97-AF65-F5344CB8AC3E}">
        <p14:creationId xmlns:p14="http://schemas.microsoft.com/office/powerpoint/2010/main" val="2971755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595179"/>
            <a:ext cx="9585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cap="smal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Emerging Evidence – Small Scale Studies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25240" y="1744812"/>
            <a:ext cx="50596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Mostly Positive Findings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Publication Bias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Weak Study Designs</a:t>
            </a:r>
          </a:p>
        </p:txBody>
      </p:sp>
    </p:spTree>
    <p:extLst>
      <p:ext uri="{BB962C8B-B14F-4D97-AF65-F5344CB8AC3E}">
        <p14:creationId xmlns:p14="http://schemas.microsoft.com/office/powerpoint/2010/main" val="19386973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841" y="624840"/>
            <a:ext cx="4628776" cy="5485117"/>
          </a:xfrm>
        </p:spPr>
      </p:pic>
      <p:sp>
        <p:nvSpPr>
          <p:cNvPr id="3" name="TextBox 2"/>
          <p:cNvSpPr txBox="1"/>
          <p:nvPr/>
        </p:nvSpPr>
        <p:spPr>
          <a:xfrm>
            <a:off x="1280160" y="107499"/>
            <a:ext cx="9585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cap="smal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Emerging Evidence – Large Scale Studies</a:t>
            </a:r>
          </a:p>
        </p:txBody>
      </p:sp>
    </p:spTree>
    <p:extLst>
      <p:ext uri="{BB962C8B-B14F-4D97-AF65-F5344CB8AC3E}">
        <p14:creationId xmlns:p14="http://schemas.microsoft.com/office/powerpoint/2010/main" val="174501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5286" y="671379"/>
            <a:ext cx="41565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cap="smal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40297" y="1020649"/>
            <a:ext cx="8781448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Introductory Comments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 on the Delivery System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Responses to the External Shock – Transitory or Permanent?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Lesson from Management Research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There Need for a Radically New and Different Way of Leading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Managing Our Nation’s Health Care Organizations?</a:t>
            </a:r>
          </a:p>
          <a:p>
            <a:pPr lvl="1"/>
            <a:endParaRPr lang="en-US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Concluding Thoughts</a:t>
            </a:r>
          </a:p>
        </p:txBody>
      </p:sp>
    </p:spTree>
    <p:extLst>
      <p:ext uri="{BB962C8B-B14F-4D97-AF65-F5344CB8AC3E}">
        <p14:creationId xmlns:p14="http://schemas.microsoft.com/office/powerpoint/2010/main" val="17788120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2640" y="545149"/>
            <a:ext cx="7482840" cy="731201"/>
          </a:xfrm>
        </p:spPr>
        <p:txBody>
          <a:bodyPr/>
          <a:lstStyle/>
          <a:p>
            <a:r>
              <a:rPr lang="en-US" sz="32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 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1124" y="1935487"/>
            <a:ext cx="9606915" cy="117728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Greater the Degree of Lean Implementation, the Better Hospital Performance (Cost and Quality)</a:t>
            </a:r>
          </a:p>
        </p:txBody>
      </p:sp>
    </p:spTree>
    <p:extLst>
      <p:ext uri="{BB962C8B-B14F-4D97-AF65-F5344CB8AC3E}">
        <p14:creationId xmlns:p14="http://schemas.microsoft.com/office/powerpoint/2010/main" val="28219137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80" y="293689"/>
            <a:ext cx="7452360" cy="754061"/>
          </a:xfrm>
        </p:spPr>
        <p:txBody>
          <a:bodyPr/>
          <a:lstStyle/>
          <a:p>
            <a:r>
              <a:rPr lang="en-US" sz="32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0" y="1191509"/>
            <a:ext cx="8900160" cy="4165595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Survey of 4500 Hospitals</a:t>
            </a:r>
          </a:p>
          <a:p>
            <a:endParaRPr lang="en-US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Acute Care Medical and Pediatric General Hospitals</a:t>
            </a:r>
          </a:p>
          <a:p>
            <a:endParaRPr lang="en-US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Survey Questions Based on Comprehensive Literature Review of Lean Philosophy, Principles, and Practices</a:t>
            </a:r>
          </a:p>
          <a:p>
            <a:endParaRPr lang="en-US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Pilot Testing</a:t>
            </a:r>
          </a:p>
          <a:p>
            <a:endParaRPr lang="en-US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Minutes Online</a:t>
            </a:r>
          </a:p>
          <a:p>
            <a:endParaRPr lang="en-US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= 1222 Hospitals (27% Response Rate)</a:t>
            </a:r>
          </a:p>
          <a:p>
            <a:endParaRPr lang="en-US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but Statistically Significant Differences by Ownership, Teaching Hospitals, Region, and Bed Size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5601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120" y="449899"/>
            <a:ext cx="7330440" cy="754061"/>
          </a:xfrm>
        </p:spPr>
        <p:txBody>
          <a:bodyPr/>
          <a:lstStyle/>
          <a:p>
            <a:r>
              <a:rPr lang="en-US" sz="32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462" y="1546867"/>
            <a:ext cx="8936355" cy="270890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69.3% Report Doing Lean, Lean Plus Six Sigma, or robust Process Improvement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Adjusted Adoption Rate 61.6%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12.6% (N = 102) at a Mature Hospital-Wide Stage</a:t>
            </a:r>
          </a:p>
        </p:txBody>
      </p:sp>
    </p:spTree>
    <p:extLst>
      <p:ext uri="{BB962C8B-B14F-4D97-AF65-F5344CB8AC3E}">
        <p14:creationId xmlns:p14="http://schemas.microsoft.com/office/powerpoint/2010/main" val="30115921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610419"/>
            <a:ext cx="7833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cap="smal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 of Findings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1485732"/>
            <a:ext cx="107442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Degree of Lean Implementation was Positively Associated with Self-Reported Performance Outcomes</a:t>
            </a:r>
          </a:p>
          <a:p>
            <a:pPr lvl="1"/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Adoption of Lean was Positively Associated with Some Independent, Objective Performance Measures</a:t>
            </a:r>
          </a:p>
          <a:p>
            <a:pPr marL="1257300" lvl="2" indent="-342900">
              <a:lnSpc>
                <a:spcPct val="150000"/>
              </a:lnSpc>
              <a:buFont typeface="Times New Roman" panose="02020603050405020304" pitchFamily="18" charset="0"/>
              <a:buChar char="⁃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 Risk Adjusted Medicare Spending per Beneficiary</a:t>
            </a:r>
          </a:p>
          <a:p>
            <a:pPr marL="1257300" lvl="2" indent="-342900">
              <a:lnSpc>
                <a:spcPct val="150000"/>
              </a:lnSpc>
              <a:buFont typeface="Times New Roman" panose="02020603050405020304" pitchFamily="18" charset="0"/>
              <a:buChar char="⁃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 Pressure Ulcer Rate</a:t>
            </a:r>
          </a:p>
          <a:p>
            <a:pPr marL="1257300" lvl="2" indent="-342900">
              <a:lnSpc>
                <a:spcPct val="150000"/>
              </a:lnSpc>
              <a:buFont typeface="Times New Roman" panose="02020603050405020304" pitchFamily="18" charset="0"/>
              <a:buChar char="⁃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 30 day Unplanned Readmission Rate</a:t>
            </a:r>
          </a:p>
        </p:txBody>
      </p:sp>
    </p:spTree>
    <p:extLst>
      <p:ext uri="{BB962C8B-B14F-4D97-AF65-F5344CB8AC3E}">
        <p14:creationId xmlns:p14="http://schemas.microsoft.com/office/powerpoint/2010/main" val="6856572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799" y="323667"/>
            <a:ext cx="5227321" cy="539750"/>
          </a:xfrm>
        </p:spPr>
        <p:txBody>
          <a:bodyPr>
            <a:noAutofit/>
          </a:bodyPr>
          <a:lstStyle/>
          <a:p>
            <a:pPr algn="ctr"/>
            <a:r>
              <a:rPr lang="en-US" sz="3200" b="1" cap="smal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Overall 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80539"/>
            <a:ext cx="10652759" cy="4451582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Majority of U.S hospitals are doing some LEAN or related transformational improvement approaches</a:t>
            </a:r>
          </a:p>
          <a:p>
            <a:endParaRPr lang="en-US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relatively small number are “mature” - spread throughout the organization with some depth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takes time - 2 to 5 years - to begin to take hold; longer to spread more widely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 leadership commitment, daily management system and training are key to standardize work</a:t>
            </a:r>
          </a:p>
          <a:p>
            <a:pPr marL="0" indent="0">
              <a:buNone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Encouraging results - hospitals doing lean have better cost and quality performance on some key indicators than those not doing LEAN</a:t>
            </a:r>
          </a:p>
        </p:txBody>
      </p:sp>
    </p:spTree>
    <p:extLst>
      <p:ext uri="{BB962C8B-B14F-4D97-AF65-F5344CB8AC3E}">
        <p14:creationId xmlns:p14="http://schemas.microsoft.com/office/powerpoint/2010/main" val="32498228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411604" y="1569727"/>
            <a:ext cx="9606916" cy="2910833"/>
          </a:xfrm>
          <a:prstGeom prst="rect">
            <a:avLst/>
          </a:prstGeom>
        </p:spPr>
        <p:txBody>
          <a:bodyPr>
            <a:noAutofit/>
          </a:bodyPr>
          <a:lstStyle>
            <a:lvl1pPr marL="457189" indent="-457189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267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990575" indent="-380990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733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67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667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Comprehensive New Way of Leading and Managing Our Nation’s Health Care Organizations May Be Needed For Sustainable Transformational Improvement And To Increase The Organizational Capacity To Address Wicked Problems – Such As The Coming Future Pandemics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2800" b="1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352799" y="423680"/>
            <a:ext cx="5227321" cy="53975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1219170" rtl="0" eaLnBrk="1" latinLnBrk="0" hangingPunct="1">
              <a:spcBef>
                <a:spcPct val="0"/>
              </a:spcBef>
              <a:buNone/>
              <a:defRPr sz="5867" kern="1200">
                <a:solidFill>
                  <a:srgbClr val="FFC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Challenge</a:t>
            </a:r>
          </a:p>
        </p:txBody>
      </p:sp>
    </p:spTree>
    <p:extLst>
      <p:ext uri="{BB962C8B-B14F-4D97-AF65-F5344CB8AC3E}">
        <p14:creationId xmlns:p14="http://schemas.microsoft.com/office/powerpoint/2010/main" val="1070979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12520" y="415107"/>
            <a:ext cx="10149839" cy="53975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1219170" rtl="0" eaLnBrk="1" latinLnBrk="0" hangingPunct="1">
              <a:spcBef>
                <a:spcPct val="0"/>
              </a:spcBef>
              <a:buNone/>
              <a:defRPr sz="5867" kern="1200">
                <a:solidFill>
                  <a:srgbClr val="FFC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Priority Rapid Cycle Research Priorities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377440" y="1206749"/>
            <a:ext cx="7208520" cy="4165595"/>
          </a:xfrm>
          <a:prstGeom prst="rect">
            <a:avLst/>
          </a:prstGeom>
        </p:spPr>
        <p:txBody>
          <a:bodyPr>
            <a:normAutofit/>
          </a:bodyPr>
          <a:lstStyle>
            <a:lvl1pPr marL="457189" indent="-457189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267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990575" indent="-380990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733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67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667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Covid-19 as a Natural Experiment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and Community Impact and Experience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 Delivery, Management, and Operations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Workforce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Technology, Data, Telehealth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Payment and Regulations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 and Coordination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Academy Health Paradigm Project, May, 2020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8001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411604" y="1569727"/>
            <a:ext cx="9606916" cy="2910833"/>
          </a:xfrm>
          <a:prstGeom prst="rect">
            <a:avLst/>
          </a:prstGeom>
        </p:spPr>
        <p:txBody>
          <a:bodyPr>
            <a:noAutofit/>
          </a:bodyPr>
          <a:lstStyle>
            <a:lvl1pPr marL="457189" indent="-457189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267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990575" indent="-380990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733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67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667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Unfortunate That It Has Taken A Pandemic On The Scale Of Covid-19 To Accelerate The Changes And Learning Needed To Improve The Way Healthcare Is Delivered In The United States.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“Never Waste A Crisis”</a:t>
            </a:r>
          </a:p>
        </p:txBody>
      </p:sp>
    </p:spTree>
    <p:extLst>
      <p:ext uri="{BB962C8B-B14F-4D97-AF65-F5344CB8AC3E}">
        <p14:creationId xmlns:p14="http://schemas.microsoft.com/office/powerpoint/2010/main" val="34745006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3"/>
          <p:cNvSpPr txBox="1">
            <a:spLocks noChangeArrowheads="1"/>
          </p:cNvSpPr>
          <p:nvPr/>
        </p:nvSpPr>
        <p:spPr bwMode="auto">
          <a:xfrm>
            <a:off x="6629400" y="5514979"/>
            <a:ext cx="5562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1219170">
              <a:spcBef>
                <a:spcPct val="0"/>
              </a:spcBef>
              <a:buClrTx/>
              <a:buNone/>
            </a:pPr>
            <a:endParaRPr lang="zh-TW" altLang="en-US" sz="2400" b="1">
              <a:solidFill>
                <a:srgbClr val="00FFFF"/>
              </a:solidFill>
              <a:ea typeface="新細明體" pitchFamily="18" charset="-120"/>
            </a:endParaRPr>
          </a:p>
          <a:p>
            <a:pPr defTabSz="1219170">
              <a:spcBef>
                <a:spcPct val="0"/>
              </a:spcBef>
              <a:buClrTx/>
              <a:buNone/>
            </a:pPr>
            <a:endParaRPr lang="zh-TW" altLang="en-US" sz="2400" b="1">
              <a:solidFill>
                <a:srgbClr val="00FFFF"/>
              </a:solidFill>
              <a:ea typeface="新細明體" pitchFamily="18" charset="-120"/>
            </a:endParaRPr>
          </a:p>
        </p:txBody>
      </p:sp>
      <p:sp>
        <p:nvSpPr>
          <p:cNvPr id="45060" name="Rectangle 10"/>
          <p:cNvSpPr>
            <a:spLocks noChangeArrowheads="1"/>
          </p:cNvSpPr>
          <p:nvPr/>
        </p:nvSpPr>
        <p:spPr bwMode="auto">
          <a:xfrm>
            <a:off x="5334000" y="2857505"/>
            <a:ext cx="1219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1219170" eaLnBrk="1" hangingPunct="1">
              <a:spcBef>
                <a:spcPct val="0"/>
              </a:spcBef>
              <a:buClrTx/>
              <a:buNone/>
            </a:pPr>
            <a:endParaRPr lang="en-US" altLang="en-US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pic>
        <p:nvPicPr>
          <p:cNvPr id="45062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2203" y="457201"/>
            <a:ext cx="3528591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296093" y="536221"/>
            <a:ext cx="297279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387" indent="-533387" defTabSz="1219170">
              <a:lnSpc>
                <a:spcPct val="90000"/>
              </a:lnSpc>
              <a:spcBef>
                <a:spcPct val="30000"/>
              </a:spcBef>
              <a:buClr>
                <a:srgbClr val="CC3300"/>
              </a:buClr>
              <a:defRPr/>
            </a:pPr>
            <a:r>
              <a:rPr lang="en-US" sz="4267" b="1" kern="0" cap="small" dirty="0">
                <a:solidFill>
                  <a:srgbClr val="FFC000"/>
                </a:solidFill>
                <a:latin typeface="Calibri"/>
              </a:rPr>
              <a:t>Thank You!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08718" y="1451065"/>
            <a:ext cx="3911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en-US" sz="2400" b="1" kern="0" dirty="0">
                <a:solidFill>
                  <a:prstClr val="white"/>
                </a:solidFill>
                <a:latin typeface="Calibri"/>
              </a:rPr>
              <a:t>For more information see:</a:t>
            </a:r>
          </a:p>
          <a:p>
            <a:pPr algn="ctr" defTabSz="1219170"/>
            <a:endParaRPr lang="en-US" sz="2400" b="1" kern="0" dirty="0">
              <a:solidFill>
                <a:prstClr val="white"/>
              </a:solidFill>
              <a:latin typeface="Calibri"/>
            </a:endParaRPr>
          </a:p>
          <a:p>
            <a:pPr algn="ctr" defTabSz="1219170"/>
            <a:r>
              <a:rPr lang="en-US" sz="2400" b="1" kern="0" dirty="0">
                <a:solidFill>
                  <a:srgbClr val="FFC000"/>
                </a:solidFill>
                <a:latin typeface="Calibri"/>
              </a:rPr>
              <a:t>www.choir.berkeley.edu</a:t>
            </a:r>
          </a:p>
          <a:p>
            <a:pPr algn="ctr" defTabSz="1219170"/>
            <a:r>
              <a:rPr lang="en-US" sz="2400" b="1" kern="0" dirty="0">
                <a:solidFill>
                  <a:srgbClr val="FFC000"/>
                </a:solidFill>
                <a:latin typeface="Calibri"/>
              </a:rPr>
              <a:t>www.clear.Berkeley.edu</a:t>
            </a:r>
          </a:p>
          <a:p>
            <a:pPr algn="ctr" defTabSz="1219170"/>
            <a:endParaRPr lang="en-US" sz="2400" kern="0" dirty="0">
              <a:solidFill>
                <a:prstClr val="white"/>
              </a:solidFill>
              <a:latin typeface="Calibri"/>
            </a:endParaRPr>
          </a:p>
          <a:p>
            <a:pPr algn="ctr" defTabSz="1219170"/>
            <a:r>
              <a:rPr lang="en-US" sz="2400" kern="0" dirty="0">
                <a:solidFill>
                  <a:prstClr val="white"/>
                </a:solidFill>
                <a:latin typeface="Calibri"/>
              </a:rPr>
              <a:t>shortell@berkeley.edu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17741" y="4542834"/>
            <a:ext cx="4368304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en-US" sz="4267" b="1" kern="0" cap="small" dirty="0">
                <a:solidFill>
                  <a:srgbClr val="FFC000"/>
                </a:solidFill>
                <a:latin typeface="Calibri"/>
              </a:rPr>
              <a:t>Your Questions</a:t>
            </a:r>
          </a:p>
        </p:txBody>
      </p:sp>
    </p:spTree>
    <p:extLst>
      <p:ext uri="{BB962C8B-B14F-4D97-AF65-F5344CB8AC3E}">
        <p14:creationId xmlns:p14="http://schemas.microsoft.com/office/powerpoint/2010/main" val="2594420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04269" y="1131008"/>
            <a:ext cx="8781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34666" y="497672"/>
            <a:ext cx="9758851" cy="4673418"/>
          </a:xfrm>
          <a:prstGeom prst="rect">
            <a:avLst/>
          </a:prstGeom>
        </p:spPr>
        <p:txBody>
          <a:bodyPr>
            <a:noAutofit/>
          </a:bodyPr>
          <a:lstStyle>
            <a:lvl1pPr marL="457189" indent="-457189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267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990575" indent="-380990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733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67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667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“When This Economy Suffers The Next Inevitable Bump. It Will TAKE More Than All The King’s Horses And All The King’s Men to Put The Extant System Back Together Again.”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2800" b="1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Gary Filerman. The Pattullo Lecture.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Health Administration Education.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Winter, 2019.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Happened? More Than A Bump – A Shock!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2800" b="1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182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9926" y="701859"/>
            <a:ext cx="6558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cap="smal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 on the Delivery System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18360" y="1485732"/>
            <a:ext cx="8915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 Revenue for Hospitals and Physician Practices – 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 Viability Issues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 Weakness of the Fee-For-Service Payment System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 Shortages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Furloughs, Stress, and Burnout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But, Also, A Stimulus for Innovation and Adaptability</a:t>
            </a:r>
          </a:p>
        </p:txBody>
      </p:sp>
    </p:spTree>
    <p:extLst>
      <p:ext uri="{BB962C8B-B14F-4D97-AF65-F5344CB8AC3E}">
        <p14:creationId xmlns:p14="http://schemas.microsoft.com/office/powerpoint/2010/main" val="1875482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05619"/>
            <a:ext cx="10896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cap="smal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Responses to the External Shock – Public Health</a:t>
            </a:r>
          </a:p>
          <a:p>
            <a:pPr algn="ctr"/>
            <a:r>
              <a:rPr lang="en-US" sz="3200" b="1" cap="smal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Prevention – Will They Occur?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26633" y="1363812"/>
            <a:ext cx="8187088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Early Warning System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Re-Vamped National Emergency Preparedness Agency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 “Hub and Spoke” Distribution System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Back Up Surge Capacity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Increased, Sustained, Systematic Investment in Public Health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Workforce and Data Infrastructure</a:t>
            </a:r>
          </a:p>
          <a:p>
            <a:pPr lvl="1"/>
            <a:endParaRPr lang="en-US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Networked with EHR Data Repositories</a:t>
            </a:r>
          </a:p>
        </p:txBody>
      </p:sp>
    </p:spTree>
    <p:extLst>
      <p:ext uri="{BB962C8B-B14F-4D97-AF65-F5344CB8AC3E}">
        <p14:creationId xmlns:p14="http://schemas.microsoft.com/office/powerpoint/2010/main" val="848632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05619"/>
            <a:ext cx="10896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cap="smal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Responses to the External Shock – The Health Care Delivery System – Will They Be Permanent?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68392" y="1638132"/>
            <a:ext cx="1013780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Need for Universal Health Insurance Coverage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 Investment in Primary Care – CPC+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“Whole Person Development Centers”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 Telehealth Use – Payment and Regulatory Issues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Changes in Scope of Practice – Practicing at “Top of License”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 for Larger Integrated Health Systems and Medical Groups?</a:t>
            </a:r>
          </a:p>
        </p:txBody>
      </p:sp>
    </p:spTree>
    <p:extLst>
      <p:ext uri="{BB962C8B-B14F-4D97-AF65-F5344CB8AC3E}">
        <p14:creationId xmlns:p14="http://schemas.microsoft.com/office/powerpoint/2010/main" val="1630263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44659"/>
            <a:ext cx="10896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cap="smal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Responses to the External Shock – The Health Care Delivery System – Will They Be Permanent?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41120" y="1287612"/>
            <a:ext cx="108508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this Lead to Increased Consolidation and Vertical Integration Going 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Forward?</a:t>
            </a:r>
          </a:p>
          <a:p>
            <a:pPr lvl="1"/>
            <a:endParaRPr lang="en-US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 Partnership with Community Based Organizations and Social 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 Sectors – Vulnerable Patients and Communities, Equity Issues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 Acceleration of Value-Based, Population Based Payment 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Models -  Pay to Keep People Well</a:t>
            </a:r>
          </a:p>
          <a:p>
            <a:pPr lvl="1"/>
            <a:endParaRPr lang="en-US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Focused Attention on Eliminating Structural Racism – One of the Root 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Causes of Inequalities in Health and Well-Being</a:t>
            </a:r>
          </a:p>
        </p:txBody>
      </p:sp>
    </p:spTree>
    <p:extLst>
      <p:ext uri="{BB962C8B-B14F-4D97-AF65-F5344CB8AC3E}">
        <p14:creationId xmlns:p14="http://schemas.microsoft.com/office/powerpoint/2010/main" val="3385914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9846" y="579939"/>
            <a:ext cx="84333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cap="smal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Technologies having the most potential to drive innovation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05200" y="1729572"/>
            <a:ext cx="842772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Telehealth……………………….…92%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Mobile Devices/Wearables…..……64%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Artificial Intelligence……  ……....57%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Patient-Facing Apps………………57%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Source: Modern Healthcare Research, May 11, 2020</a:t>
            </a:r>
          </a:p>
        </p:txBody>
      </p:sp>
    </p:spTree>
    <p:extLst>
      <p:ext uri="{BB962C8B-B14F-4D97-AF65-F5344CB8AC3E}">
        <p14:creationId xmlns:p14="http://schemas.microsoft.com/office/powerpoint/2010/main" val="3270033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5086" y="625659"/>
            <a:ext cx="77932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cap="smal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Lessons from Management Research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35480" y="1226652"/>
            <a:ext cx="1025652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 People First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Systems Thinking/Learning Mindset to Manage Operations Creatively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Attend to Teamwork and Coordination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 Effective Outside Partnerships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Embrace Clear and Humble Leadership – Anti-Heroes, “Everyone a 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Problem-Solver”, “Deference to Expertise”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0560" y="4953000"/>
            <a:ext cx="1117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Source: Nembhard  IM, Burns LR, Shortell SM. Responding to Covid-19: Lessons from Management Research. </a:t>
            </a:r>
            <a:r>
              <a:rPr lang="en-US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NEJM Catalyst, 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April 17, 2020.</a:t>
            </a:r>
          </a:p>
        </p:txBody>
      </p:sp>
    </p:spTree>
    <p:extLst>
      <p:ext uri="{BB962C8B-B14F-4D97-AF65-F5344CB8AC3E}">
        <p14:creationId xmlns:p14="http://schemas.microsoft.com/office/powerpoint/2010/main" val="396750521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2505DBE9BE454D8D2D46122FD86BD3" ma:contentTypeVersion="12" ma:contentTypeDescription="Create a new document." ma:contentTypeScope="" ma:versionID="d52ba7ea32942f84d994952bfa597880">
  <xsd:schema xmlns:xsd="http://www.w3.org/2001/XMLSchema" xmlns:xs="http://www.w3.org/2001/XMLSchema" xmlns:p="http://schemas.microsoft.com/office/2006/metadata/properties" xmlns:ns2="aab3dce3-c1cf-4eaf-b984-00438dab340e" xmlns:ns3="f26e99e0-2636-4021-a373-e5b1f72aded2" targetNamespace="http://schemas.microsoft.com/office/2006/metadata/properties" ma:root="true" ma:fieldsID="9a77270261b99b1f3de77c936261d50d" ns2:_="" ns3:_="">
    <xsd:import namespace="aab3dce3-c1cf-4eaf-b984-00438dab340e"/>
    <xsd:import namespace="f26e99e0-2636-4021-a373-e5b1f72ade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b3dce3-c1cf-4eaf-b984-00438dab34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6e99e0-2636-4021-a373-e5b1f72aded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1CFD6EC-74E4-4E35-86F2-295C83868E88}"/>
</file>

<file path=customXml/itemProps2.xml><?xml version="1.0" encoding="utf-8"?>
<ds:datastoreItem xmlns:ds="http://schemas.openxmlformats.org/officeDocument/2006/customXml" ds:itemID="{A38BD4AD-634D-4598-B06D-90EA018DD992}"/>
</file>

<file path=customXml/itemProps3.xml><?xml version="1.0" encoding="utf-8"?>
<ds:datastoreItem xmlns:ds="http://schemas.openxmlformats.org/officeDocument/2006/customXml" ds:itemID="{2214B401-2A6B-4BB8-8A63-42EB570085E3}"/>
</file>

<file path=docProps/app.xml><?xml version="1.0" encoding="utf-8"?>
<Properties xmlns="http://schemas.openxmlformats.org/officeDocument/2006/extended-properties" xmlns:vt="http://schemas.openxmlformats.org/officeDocument/2006/docPropsVTypes">
  <TotalTime>1860</TotalTime>
  <Words>1312</Words>
  <Application>Microsoft Office PowerPoint</Application>
  <PresentationFormat>Widescreen</PresentationFormat>
  <Paragraphs>195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Times New Roman</vt:lpstr>
      <vt:lpstr>1_Office Theme</vt:lpstr>
      <vt:lpstr>COVID-19 A Wake Up Call For Reinventing &amp;  Reimagining Our HealthCare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Lean Management System</vt:lpstr>
      <vt:lpstr>PowerPoint Presentation</vt:lpstr>
      <vt:lpstr>PowerPoint Presentation</vt:lpstr>
      <vt:lpstr>PowerPoint Presentation</vt:lpstr>
      <vt:lpstr>PowerPoint Presentation</vt:lpstr>
      <vt:lpstr>Central Thesis</vt:lpstr>
      <vt:lpstr>Methods</vt:lpstr>
      <vt:lpstr>Basic Results</vt:lpstr>
      <vt:lpstr>PowerPoint Presentation</vt:lpstr>
      <vt:lpstr>Overall Conclusions</vt:lpstr>
      <vt:lpstr>PowerPoint Presentation</vt:lpstr>
      <vt:lpstr>PowerPoint Presentation</vt:lpstr>
      <vt:lpstr>PowerPoint Presentation</vt:lpstr>
      <vt:lpstr>PowerPoint Presentation</vt:lpstr>
    </vt:vector>
  </TitlesOfParts>
  <Company>UC Berkeley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More Engaged Patients Experience Better Outcomes of Care?</dc:title>
  <dc:creator>Dora L Mairena</dc:creator>
  <cp:lastModifiedBy>Jason Chong Walker</cp:lastModifiedBy>
  <cp:revision>66</cp:revision>
  <dcterms:created xsi:type="dcterms:W3CDTF">2016-08-31T20:08:24Z</dcterms:created>
  <dcterms:modified xsi:type="dcterms:W3CDTF">2020-06-05T10:46:19Z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0x010100FB2505DBE9BE454D8D2D46122FD86BD3</vt:lpwstr>
  </property>
</Properties>
</file>