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layout2.xml" ContentType="application/vnd.openxmlformats-officedocument.drawingml.diagramLayout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1.xml" ContentType="application/vnd.ms-office.drawingml.diagramDrawing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quickStyle2.xml" ContentType="application/vnd.openxmlformats-officedocument.drawingml.diagramStyl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4"/>
  </p:sldMasterIdLst>
  <p:sldIdLst>
    <p:sldId id="263" r:id="rId5"/>
    <p:sldId id="264" r:id="rId6"/>
    <p:sldId id="262" r:id="rId7"/>
    <p:sldId id="258" r:id="rId8"/>
    <p:sldId id="265" r:id="rId9"/>
    <p:sldId id="260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893"/>
    <a:srgbClr val="90C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6" autoAdjust="0"/>
    <p:restoredTop sz="94660"/>
  </p:normalViewPr>
  <p:slideViewPr>
    <p:cSldViewPr snapToGrid="0">
      <p:cViewPr varScale="1">
        <p:scale>
          <a:sx n="93" d="100"/>
          <a:sy n="93" d="100"/>
        </p:scale>
        <p:origin x="75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4A34C6-7F15-4BC5-B6B1-0BCE3454D0F2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2F1C32-1D64-41B7-A3EC-12F9D5F16647}">
      <dgm:prSet/>
      <dgm:spPr>
        <a:solidFill>
          <a:schemeClr val="lt1">
            <a:hueOff val="0"/>
            <a:satOff val="0"/>
            <a:lumOff val="0"/>
            <a:alpha val="91000"/>
          </a:schemeClr>
        </a:solidFill>
      </dgm:spPr>
      <dgm:t>
        <a:bodyPr/>
        <a:lstStyle/>
        <a:p>
          <a:r>
            <a:rPr lang="en-US" dirty="0"/>
            <a:t>Undergraduate Track Session: Bridging Diversity Gaps in Health Care</a:t>
          </a:r>
        </a:p>
      </dgm:t>
    </dgm:pt>
    <dgm:pt modelId="{A1164C6B-B14D-4085-98DD-2E84D548A4BF}" type="parTrans" cxnId="{4DC7579F-9F79-4B2B-B892-ADF50842B4DD}">
      <dgm:prSet/>
      <dgm:spPr/>
      <dgm:t>
        <a:bodyPr/>
        <a:lstStyle/>
        <a:p>
          <a:endParaRPr lang="en-US"/>
        </a:p>
      </dgm:t>
    </dgm:pt>
    <dgm:pt modelId="{977DC671-776B-4DA9-BBE4-E5494CB1E30F}" type="sibTrans" cxnId="{4DC7579F-9F79-4B2B-B892-ADF50842B4DD}">
      <dgm:prSet/>
      <dgm:spPr/>
      <dgm:t>
        <a:bodyPr/>
        <a:lstStyle/>
        <a:p>
          <a:endParaRPr lang="en-US"/>
        </a:p>
      </dgm:t>
    </dgm:pt>
    <dgm:pt modelId="{2B92EE24-461B-46AC-A38C-486BBAA98530}">
      <dgm:prSet/>
      <dgm:spPr>
        <a:solidFill>
          <a:schemeClr val="lt1">
            <a:hueOff val="0"/>
            <a:satOff val="0"/>
            <a:lumOff val="0"/>
            <a:alpha val="91000"/>
          </a:schemeClr>
        </a:solidFill>
      </dgm:spPr>
      <dgm:t>
        <a:bodyPr/>
        <a:lstStyle/>
        <a:p>
          <a:r>
            <a:rPr lang="en-US" dirty="0"/>
            <a:t>Keynote Address: Health Equity: Moving Beyond the Legacy of Racism   and Discrimination</a:t>
          </a:r>
        </a:p>
      </dgm:t>
    </dgm:pt>
    <dgm:pt modelId="{43F6A229-2804-45E1-AB2D-0018542906F2}" type="parTrans" cxnId="{91FE0360-F4CF-4B7C-AA3D-3050B1220FBC}">
      <dgm:prSet/>
      <dgm:spPr/>
      <dgm:t>
        <a:bodyPr/>
        <a:lstStyle/>
        <a:p>
          <a:endParaRPr lang="en-US"/>
        </a:p>
      </dgm:t>
    </dgm:pt>
    <dgm:pt modelId="{97E03800-5053-44B8-8873-926E0227162F}" type="sibTrans" cxnId="{91FE0360-F4CF-4B7C-AA3D-3050B1220FBC}">
      <dgm:prSet/>
      <dgm:spPr/>
      <dgm:t>
        <a:bodyPr/>
        <a:lstStyle/>
        <a:p>
          <a:endParaRPr lang="en-US"/>
        </a:p>
      </dgm:t>
    </dgm:pt>
    <dgm:pt modelId="{3607C05B-E921-469E-B3D2-968138F03578}">
      <dgm:prSet/>
      <dgm:spPr>
        <a:solidFill>
          <a:schemeClr val="lt1">
            <a:hueOff val="0"/>
            <a:satOff val="0"/>
            <a:lumOff val="0"/>
            <a:alpha val="91000"/>
          </a:schemeClr>
        </a:solidFill>
      </dgm:spPr>
      <dgm:t>
        <a:bodyPr/>
        <a:lstStyle/>
        <a:p>
          <a:r>
            <a:rPr lang="en-US" dirty="0"/>
            <a:t>Panel Discussion: Racism, Social Injustice, and Discrimination: How can Health Administration Education Make a Difference</a:t>
          </a:r>
        </a:p>
      </dgm:t>
    </dgm:pt>
    <dgm:pt modelId="{D417C416-1511-4FB5-957C-E57172C4D7A8}" type="parTrans" cxnId="{D62475F3-76AD-4854-A326-AEBCEAD8795C}">
      <dgm:prSet/>
      <dgm:spPr/>
      <dgm:t>
        <a:bodyPr/>
        <a:lstStyle/>
        <a:p>
          <a:endParaRPr lang="en-US"/>
        </a:p>
      </dgm:t>
    </dgm:pt>
    <dgm:pt modelId="{1AB22F0E-EB54-4668-BE5D-2A139F7A7515}" type="sibTrans" cxnId="{D62475F3-76AD-4854-A326-AEBCEAD8795C}">
      <dgm:prSet/>
      <dgm:spPr/>
      <dgm:t>
        <a:bodyPr/>
        <a:lstStyle/>
        <a:p>
          <a:endParaRPr lang="en-US"/>
        </a:p>
      </dgm:t>
    </dgm:pt>
    <dgm:pt modelId="{ECC9FA6F-AF7F-496D-BB43-9C3DDA9CC181}" type="pres">
      <dgm:prSet presAssocID="{F54A34C6-7F15-4BC5-B6B1-0BCE3454D0F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95BB69F-E439-485B-884B-E43B84719540}" type="pres">
      <dgm:prSet presAssocID="{EC2F1C32-1D64-41B7-A3EC-12F9D5F16647}" presName="hierRoot1" presStyleCnt="0"/>
      <dgm:spPr/>
    </dgm:pt>
    <dgm:pt modelId="{04CBA923-D668-478B-A11A-109233DC46A9}" type="pres">
      <dgm:prSet presAssocID="{EC2F1C32-1D64-41B7-A3EC-12F9D5F16647}" presName="composite" presStyleCnt="0"/>
      <dgm:spPr/>
    </dgm:pt>
    <dgm:pt modelId="{EF3057CD-AAE8-4C8E-8374-5755F9F67397}" type="pres">
      <dgm:prSet presAssocID="{EC2F1C32-1D64-41B7-A3EC-12F9D5F16647}" presName="background" presStyleLbl="node0" presStyleIdx="0" presStyleCnt="3"/>
      <dgm:spPr>
        <a:solidFill>
          <a:srgbClr val="011893"/>
        </a:solidFill>
      </dgm:spPr>
    </dgm:pt>
    <dgm:pt modelId="{CA22C7F9-4EA9-4227-ABC6-E7441FFD6880}" type="pres">
      <dgm:prSet presAssocID="{EC2F1C32-1D64-41B7-A3EC-12F9D5F16647}" presName="text" presStyleLbl="fgAcc0" presStyleIdx="0" presStyleCnt="3">
        <dgm:presLayoutVars>
          <dgm:chPref val="3"/>
        </dgm:presLayoutVars>
      </dgm:prSet>
      <dgm:spPr/>
    </dgm:pt>
    <dgm:pt modelId="{38117139-FC56-4823-B767-F6AEA45B513A}" type="pres">
      <dgm:prSet presAssocID="{EC2F1C32-1D64-41B7-A3EC-12F9D5F16647}" presName="hierChild2" presStyleCnt="0"/>
      <dgm:spPr/>
    </dgm:pt>
    <dgm:pt modelId="{37261D45-E550-46FD-B93E-97C7FD11D8DE}" type="pres">
      <dgm:prSet presAssocID="{2B92EE24-461B-46AC-A38C-486BBAA98530}" presName="hierRoot1" presStyleCnt="0"/>
      <dgm:spPr/>
    </dgm:pt>
    <dgm:pt modelId="{75DFDEEB-67B8-4790-A7D6-49E6BE813FC2}" type="pres">
      <dgm:prSet presAssocID="{2B92EE24-461B-46AC-A38C-486BBAA98530}" presName="composite" presStyleCnt="0"/>
      <dgm:spPr/>
    </dgm:pt>
    <dgm:pt modelId="{D7E26596-1E36-4D2E-9C9D-A5D198A90ED4}" type="pres">
      <dgm:prSet presAssocID="{2B92EE24-461B-46AC-A38C-486BBAA98530}" presName="background" presStyleLbl="node0" presStyleIdx="1" presStyleCnt="3"/>
      <dgm:spPr>
        <a:solidFill>
          <a:srgbClr val="011893"/>
        </a:solidFill>
      </dgm:spPr>
    </dgm:pt>
    <dgm:pt modelId="{4A9979E4-DAA8-4AC2-AA3A-07D0970C6B6E}" type="pres">
      <dgm:prSet presAssocID="{2B92EE24-461B-46AC-A38C-486BBAA98530}" presName="text" presStyleLbl="fgAcc0" presStyleIdx="1" presStyleCnt="3">
        <dgm:presLayoutVars>
          <dgm:chPref val="3"/>
        </dgm:presLayoutVars>
      </dgm:prSet>
      <dgm:spPr/>
    </dgm:pt>
    <dgm:pt modelId="{96270370-B838-41C2-A00D-A79C31E42EF0}" type="pres">
      <dgm:prSet presAssocID="{2B92EE24-461B-46AC-A38C-486BBAA98530}" presName="hierChild2" presStyleCnt="0"/>
      <dgm:spPr/>
    </dgm:pt>
    <dgm:pt modelId="{01FAEB33-CAC2-4AB0-BE08-9BFDEB48B6D1}" type="pres">
      <dgm:prSet presAssocID="{3607C05B-E921-469E-B3D2-968138F03578}" presName="hierRoot1" presStyleCnt="0"/>
      <dgm:spPr/>
    </dgm:pt>
    <dgm:pt modelId="{FA9CAA3C-FBC1-4BDD-B6D4-654037F6D251}" type="pres">
      <dgm:prSet presAssocID="{3607C05B-E921-469E-B3D2-968138F03578}" presName="composite" presStyleCnt="0"/>
      <dgm:spPr/>
    </dgm:pt>
    <dgm:pt modelId="{979DB311-35D3-413B-8414-CCE231D91AB7}" type="pres">
      <dgm:prSet presAssocID="{3607C05B-E921-469E-B3D2-968138F03578}" presName="background" presStyleLbl="node0" presStyleIdx="2" presStyleCnt="3"/>
      <dgm:spPr>
        <a:solidFill>
          <a:srgbClr val="011893"/>
        </a:solidFill>
      </dgm:spPr>
    </dgm:pt>
    <dgm:pt modelId="{B3407D89-ABFA-4DA6-9284-D8167933ED8E}" type="pres">
      <dgm:prSet presAssocID="{3607C05B-E921-469E-B3D2-968138F03578}" presName="text" presStyleLbl="fgAcc0" presStyleIdx="2" presStyleCnt="3">
        <dgm:presLayoutVars>
          <dgm:chPref val="3"/>
        </dgm:presLayoutVars>
      </dgm:prSet>
      <dgm:spPr/>
    </dgm:pt>
    <dgm:pt modelId="{3D701AC5-591F-45A7-A589-8A8CFF9C6D9E}" type="pres">
      <dgm:prSet presAssocID="{3607C05B-E921-469E-B3D2-968138F03578}" presName="hierChild2" presStyleCnt="0"/>
      <dgm:spPr/>
    </dgm:pt>
  </dgm:ptLst>
  <dgm:cxnLst>
    <dgm:cxn modelId="{1704DD29-8E6E-43F1-A563-13D449EE9842}" type="presOf" srcId="{EC2F1C32-1D64-41B7-A3EC-12F9D5F16647}" destId="{CA22C7F9-4EA9-4227-ABC6-E7441FFD6880}" srcOrd="0" destOrd="0" presId="urn:microsoft.com/office/officeart/2005/8/layout/hierarchy1"/>
    <dgm:cxn modelId="{04C9902F-0C88-43E8-BCDE-A47566C6C43F}" type="presOf" srcId="{2B92EE24-461B-46AC-A38C-486BBAA98530}" destId="{4A9979E4-DAA8-4AC2-AA3A-07D0970C6B6E}" srcOrd="0" destOrd="0" presId="urn:microsoft.com/office/officeart/2005/8/layout/hierarchy1"/>
    <dgm:cxn modelId="{91FE0360-F4CF-4B7C-AA3D-3050B1220FBC}" srcId="{F54A34C6-7F15-4BC5-B6B1-0BCE3454D0F2}" destId="{2B92EE24-461B-46AC-A38C-486BBAA98530}" srcOrd="1" destOrd="0" parTransId="{43F6A229-2804-45E1-AB2D-0018542906F2}" sibTransId="{97E03800-5053-44B8-8873-926E0227162F}"/>
    <dgm:cxn modelId="{6602A672-14BB-4178-B5CB-79046E65933F}" type="presOf" srcId="{3607C05B-E921-469E-B3D2-968138F03578}" destId="{B3407D89-ABFA-4DA6-9284-D8167933ED8E}" srcOrd="0" destOrd="0" presId="urn:microsoft.com/office/officeart/2005/8/layout/hierarchy1"/>
    <dgm:cxn modelId="{4DC7579F-9F79-4B2B-B892-ADF50842B4DD}" srcId="{F54A34C6-7F15-4BC5-B6B1-0BCE3454D0F2}" destId="{EC2F1C32-1D64-41B7-A3EC-12F9D5F16647}" srcOrd="0" destOrd="0" parTransId="{A1164C6B-B14D-4085-98DD-2E84D548A4BF}" sibTransId="{977DC671-776B-4DA9-BBE4-E5494CB1E30F}"/>
    <dgm:cxn modelId="{A8C239A1-2237-47B7-A7E4-788ACF6F065B}" type="presOf" srcId="{F54A34C6-7F15-4BC5-B6B1-0BCE3454D0F2}" destId="{ECC9FA6F-AF7F-496D-BB43-9C3DDA9CC181}" srcOrd="0" destOrd="0" presId="urn:microsoft.com/office/officeart/2005/8/layout/hierarchy1"/>
    <dgm:cxn modelId="{D62475F3-76AD-4854-A326-AEBCEAD8795C}" srcId="{F54A34C6-7F15-4BC5-B6B1-0BCE3454D0F2}" destId="{3607C05B-E921-469E-B3D2-968138F03578}" srcOrd="2" destOrd="0" parTransId="{D417C416-1511-4FB5-957C-E57172C4D7A8}" sibTransId="{1AB22F0E-EB54-4668-BE5D-2A139F7A7515}"/>
    <dgm:cxn modelId="{14917FA2-2402-4987-923E-FB4D7986C22D}" type="presParOf" srcId="{ECC9FA6F-AF7F-496D-BB43-9C3DDA9CC181}" destId="{895BB69F-E439-485B-884B-E43B84719540}" srcOrd="0" destOrd="0" presId="urn:microsoft.com/office/officeart/2005/8/layout/hierarchy1"/>
    <dgm:cxn modelId="{4A711A78-1A35-4CA6-8233-38F809472695}" type="presParOf" srcId="{895BB69F-E439-485B-884B-E43B84719540}" destId="{04CBA923-D668-478B-A11A-109233DC46A9}" srcOrd="0" destOrd="0" presId="urn:microsoft.com/office/officeart/2005/8/layout/hierarchy1"/>
    <dgm:cxn modelId="{C5F68D4F-D70C-4C5C-A6EF-E4E3BCFB981F}" type="presParOf" srcId="{04CBA923-D668-478B-A11A-109233DC46A9}" destId="{EF3057CD-AAE8-4C8E-8374-5755F9F67397}" srcOrd="0" destOrd="0" presId="urn:microsoft.com/office/officeart/2005/8/layout/hierarchy1"/>
    <dgm:cxn modelId="{EAD91BBD-2D34-4E37-AB51-BC0D59B9E32A}" type="presParOf" srcId="{04CBA923-D668-478B-A11A-109233DC46A9}" destId="{CA22C7F9-4EA9-4227-ABC6-E7441FFD6880}" srcOrd="1" destOrd="0" presId="urn:microsoft.com/office/officeart/2005/8/layout/hierarchy1"/>
    <dgm:cxn modelId="{0C7AACE2-E4B9-4656-82E5-9221373DE061}" type="presParOf" srcId="{895BB69F-E439-485B-884B-E43B84719540}" destId="{38117139-FC56-4823-B767-F6AEA45B513A}" srcOrd="1" destOrd="0" presId="urn:microsoft.com/office/officeart/2005/8/layout/hierarchy1"/>
    <dgm:cxn modelId="{BD5E7F88-48CA-46DD-8DBF-DACA663BB12D}" type="presParOf" srcId="{ECC9FA6F-AF7F-496D-BB43-9C3DDA9CC181}" destId="{37261D45-E550-46FD-B93E-97C7FD11D8DE}" srcOrd="1" destOrd="0" presId="urn:microsoft.com/office/officeart/2005/8/layout/hierarchy1"/>
    <dgm:cxn modelId="{92093597-FEB1-474C-8C90-C2B284E854D9}" type="presParOf" srcId="{37261D45-E550-46FD-B93E-97C7FD11D8DE}" destId="{75DFDEEB-67B8-4790-A7D6-49E6BE813FC2}" srcOrd="0" destOrd="0" presId="urn:microsoft.com/office/officeart/2005/8/layout/hierarchy1"/>
    <dgm:cxn modelId="{EFB7FB0C-711D-4847-8505-168450461F20}" type="presParOf" srcId="{75DFDEEB-67B8-4790-A7D6-49E6BE813FC2}" destId="{D7E26596-1E36-4D2E-9C9D-A5D198A90ED4}" srcOrd="0" destOrd="0" presId="urn:microsoft.com/office/officeart/2005/8/layout/hierarchy1"/>
    <dgm:cxn modelId="{87A6FECE-9E63-45E5-82A4-183451DF405C}" type="presParOf" srcId="{75DFDEEB-67B8-4790-A7D6-49E6BE813FC2}" destId="{4A9979E4-DAA8-4AC2-AA3A-07D0970C6B6E}" srcOrd="1" destOrd="0" presId="urn:microsoft.com/office/officeart/2005/8/layout/hierarchy1"/>
    <dgm:cxn modelId="{D346BC0E-CF7A-4789-8090-AAD67FB49B9D}" type="presParOf" srcId="{37261D45-E550-46FD-B93E-97C7FD11D8DE}" destId="{96270370-B838-41C2-A00D-A79C31E42EF0}" srcOrd="1" destOrd="0" presId="urn:microsoft.com/office/officeart/2005/8/layout/hierarchy1"/>
    <dgm:cxn modelId="{3B83420A-091D-4D1F-9369-083633AB7F36}" type="presParOf" srcId="{ECC9FA6F-AF7F-496D-BB43-9C3DDA9CC181}" destId="{01FAEB33-CAC2-4AB0-BE08-9BFDEB48B6D1}" srcOrd="2" destOrd="0" presId="urn:microsoft.com/office/officeart/2005/8/layout/hierarchy1"/>
    <dgm:cxn modelId="{8FA12A41-B589-4EED-ABA0-CB3A151BDD7A}" type="presParOf" srcId="{01FAEB33-CAC2-4AB0-BE08-9BFDEB48B6D1}" destId="{FA9CAA3C-FBC1-4BDD-B6D4-654037F6D251}" srcOrd="0" destOrd="0" presId="urn:microsoft.com/office/officeart/2005/8/layout/hierarchy1"/>
    <dgm:cxn modelId="{3BD6A786-D24E-44B0-AB86-3776B79E93EE}" type="presParOf" srcId="{FA9CAA3C-FBC1-4BDD-B6D4-654037F6D251}" destId="{979DB311-35D3-413B-8414-CCE231D91AB7}" srcOrd="0" destOrd="0" presId="urn:microsoft.com/office/officeart/2005/8/layout/hierarchy1"/>
    <dgm:cxn modelId="{4E643DFE-C0B1-4B81-A94B-34CE917F6C8B}" type="presParOf" srcId="{FA9CAA3C-FBC1-4BDD-B6D4-654037F6D251}" destId="{B3407D89-ABFA-4DA6-9284-D8167933ED8E}" srcOrd="1" destOrd="0" presId="urn:microsoft.com/office/officeart/2005/8/layout/hierarchy1"/>
    <dgm:cxn modelId="{EA8F6106-2995-4335-BF15-9E8B63435EAD}" type="presParOf" srcId="{01FAEB33-CAC2-4AB0-BE08-9BFDEB48B6D1}" destId="{3D701AC5-591F-45A7-A589-8A8CFF9C6D9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522C5B-62EC-4D1E-9B74-ED8C80D7D0F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4AD7012-B019-4E7A-8F1A-401291996383}">
      <dgm:prSet/>
      <dgm:spPr/>
      <dgm:t>
        <a:bodyPr/>
        <a:lstStyle/>
        <a:p>
          <a:r>
            <a:rPr lang="en-US"/>
            <a:t>Collaboration on a Case with Inter-Professional Education (IPE) Forum</a:t>
          </a:r>
        </a:p>
      </dgm:t>
    </dgm:pt>
    <dgm:pt modelId="{61E5AA12-44B2-4CEA-AA72-FA65D2BF76AF}" type="parTrans" cxnId="{81F382D8-3365-4F35-B981-07DB2567CB9A}">
      <dgm:prSet/>
      <dgm:spPr/>
      <dgm:t>
        <a:bodyPr/>
        <a:lstStyle/>
        <a:p>
          <a:endParaRPr lang="en-US"/>
        </a:p>
      </dgm:t>
    </dgm:pt>
    <dgm:pt modelId="{6DF59F88-58FA-437B-98D6-F001B7DBC973}" type="sibTrans" cxnId="{81F382D8-3365-4F35-B981-07DB2567CB9A}">
      <dgm:prSet/>
      <dgm:spPr/>
      <dgm:t>
        <a:bodyPr/>
        <a:lstStyle/>
        <a:p>
          <a:endParaRPr lang="en-US"/>
        </a:p>
      </dgm:t>
    </dgm:pt>
    <dgm:pt modelId="{45428E58-78B6-40A5-A106-2479CE81FEEE}">
      <dgm:prSet/>
      <dgm:spPr/>
      <dgm:t>
        <a:bodyPr/>
        <a:lstStyle/>
        <a:p>
          <a:r>
            <a:rPr lang="en-US" dirty="0"/>
            <a:t>Toolkit to Address DEI Issues in the Classroom</a:t>
          </a:r>
        </a:p>
      </dgm:t>
    </dgm:pt>
    <dgm:pt modelId="{3A56F52C-834C-4826-920E-34B7CD820AE9}" type="parTrans" cxnId="{95BE427A-5977-475A-B2CF-0CBE103A14C8}">
      <dgm:prSet/>
      <dgm:spPr/>
      <dgm:t>
        <a:bodyPr/>
        <a:lstStyle/>
        <a:p>
          <a:endParaRPr lang="en-US"/>
        </a:p>
      </dgm:t>
    </dgm:pt>
    <dgm:pt modelId="{DE63A274-DB9C-4994-9E23-8309403597CF}" type="sibTrans" cxnId="{95BE427A-5977-475A-B2CF-0CBE103A14C8}">
      <dgm:prSet/>
      <dgm:spPr/>
      <dgm:t>
        <a:bodyPr/>
        <a:lstStyle/>
        <a:p>
          <a:endParaRPr lang="en-US"/>
        </a:p>
      </dgm:t>
    </dgm:pt>
    <dgm:pt modelId="{18C5C810-2BFA-4F0A-B163-1889B043F884}">
      <dgm:prSet/>
      <dgm:spPr/>
      <dgm:t>
        <a:bodyPr/>
        <a:lstStyle/>
        <a:p>
          <a:r>
            <a:rPr lang="en-US"/>
            <a:t>Develop an Online DEI Course</a:t>
          </a:r>
        </a:p>
      </dgm:t>
    </dgm:pt>
    <dgm:pt modelId="{ECD4E76C-89E7-474B-B461-53B8833D31C2}" type="parTrans" cxnId="{04C0BDDB-B13F-4AFE-80E0-0D21360DEB61}">
      <dgm:prSet/>
      <dgm:spPr/>
      <dgm:t>
        <a:bodyPr/>
        <a:lstStyle/>
        <a:p>
          <a:endParaRPr lang="en-US"/>
        </a:p>
      </dgm:t>
    </dgm:pt>
    <dgm:pt modelId="{2A2B4F04-9278-447F-842A-21BF090E3CEF}" type="sibTrans" cxnId="{04C0BDDB-B13F-4AFE-80E0-0D21360DEB61}">
      <dgm:prSet/>
      <dgm:spPr/>
      <dgm:t>
        <a:bodyPr/>
        <a:lstStyle/>
        <a:p>
          <a:endParaRPr lang="en-US"/>
        </a:p>
      </dgm:t>
    </dgm:pt>
    <dgm:pt modelId="{C4199EFB-F7EC-4FCB-9466-78327683A9E0}" type="pres">
      <dgm:prSet presAssocID="{92522C5B-62EC-4D1E-9B74-ED8C80D7D0FB}" presName="root" presStyleCnt="0">
        <dgm:presLayoutVars>
          <dgm:dir/>
          <dgm:resizeHandles val="exact"/>
        </dgm:presLayoutVars>
      </dgm:prSet>
      <dgm:spPr/>
    </dgm:pt>
    <dgm:pt modelId="{8B9328BB-607D-498D-B479-567313E2B3FA}" type="pres">
      <dgm:prSet presAssocID="{84AD7012-B019-4E7A-8F1A-401291996383}" presName="compNode" presStyleCnt="0"/>
      <dgm:spPr/>
    </dgm:pt>
    <dgm:pt modelId="{EE6837E1-5082-40A3-B516-C35EDDF311D3}" type="pres">
      <dgm:prSet presAssocID="{84AD7012-B019-4E7A-8F1A-401291996383}" presName="bgRect" presStyleLbl="bgShp" presStyleIdx="0" presStyleCnt="3" custLinFactNeighborY="1"/>
      <dgm:spPr/>
    </dgm:pt>
    <dgm:pt modelId="{EF35F290-F5EA-47B1-BF23-A26754F9BF85}" type="pres">
      <dgm:prSet presAssocID="{84AD7012-B019-4E7A-8F1A-40129199638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2C158BFC-0D85-4C0E-968B-FCBCEC2613C1}" type="pres">
      <dgm:prSet presAssocID="{84AD7012-B019-4E7A-8F1A-401291996383}" presName="spaceRect" presStyleCnt="0"/>
      <dgm:spPr/>
    </dgm:pt>
    <dgm:pt modelId="{669C653E-A8FB-4840-82B5-95ECAFF04948}" type="pres">
      <dgm:prSet presAssocID="{84AD7012-B019-4E7A-8F1A-401291996383}" presName="parTx" presStyleLbl="revTx" presStyleIdx="0" presStyleCnt="3">
        <dgm:presLayoutVars>
          <dgm:chMax val="0"/>
          <dgm:chPref val="0"/>
        </dgm:presLayoutVars>
      </dgm:prSet>
      <dgm:spPr/>
    </dgm:pt>
    <dgm:pt modelId="{3EEE25CF-B006-47CF-8000-68D223EDBB54}" type="pres">
      <dgm:prSet presAssocID="{6DF59F88-58FA-437B-98D6-F001B7DBC973}" presName="sibTrans" presStyleCnt="0"/>
      <dgm:spPr/>
    </dgm:pt>
    <dgm:pt modelId="{38D8100F-6DF3-433C-BCE2-FD2226A571AD}" type="pres">
      <dgm:prSet presAssocID="{45428E58-78B6-40A5-A106-2479CE81FEEE}" presName="compNode" presStyleCnt="0"/>
      <dgm:spPr/>
    </dgm:pt>
    <dgm:pt modelId="{8133C549-EA20-4C91-92F2-2756EE21AE3D}" type="pres">
      <dgm:prSet presAssocID="{45428E58-78B6-40A5-A106-2479CE81FEEE}" presName="bgRect" presStyleLbl="bgShp" presStyleIdx="1" presStyleCnt="3"/>
      <dgm:spPr/>
    </dgm:pt>
    <dgm:pt modelId="{67EC085F-19F5-4527-AEBB-56CEE616A33B}" type="pres">
      <dgm:prSet presAssocID="{45428E58-78B6-40A5-A106-2479CE81FEE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ols"/>
        </a:ext>
      </dgm:extLst>
    </dgm:pt>
    <dgm:pt modelId="{5050BAC1-3C01-4189-B0D2-0D949595A6E1}" type="pres">
      <dgm:prSet presAssocID="{45428E58-78B6-40A5-A106-2479CE81FEEE}" presName="spaceRect" presStyleCnt="0"/>
      <dgm:spPr/>
    </dgm:pt>
    <dgm:pt modelId="{EF86A2B5-66E5-47EF-80B6-A9A4DB5DE577}" type="pres">
      <dgm:prSet presAssocID="{45428E58-78B6-40A5-A106-2479CE81FEEE}" presName="parTx" presStyleLbl="revTx" presStyleIdx="1" presStyleCnt="3">
        <dgm:presLayoutVars>
          <dgm:chMax val="0"/>
          <dgm:chPref val="0"/>
        </dgm:presLayoutVars>
      </dgm:prSet>
      <dgm:spPr/>
    </dgm:pt>
    <dgm:pt modelId="{6C013D6D-2881-4CF4-8070-9D7CADB10E11}" type="pres">
      <dgm:prSet presAssocID="{DE63A274-DB9C-4994-9E23-8309403597CF}" presName="sibTrans" presStyleCnt="0"/>
      <dgm:spPr/>
    </dgm:pt>
    <dgm:pt modelId="{B69B1D92-E973-4DDB-A329-0AF59D44C9D6}" type="pres">
      <dgm:prSet presAssocID="{18C5C810-2BFA-4F0A-B163-1889B043F884}" presName="compNode" presStyleCnt="0"/>
      <dgm:spPr/>
    </dgm:pt>
    <dgm:pt modelId="{D82F437B-AB12-4168-AB83-C9DF6DE274B3}" type="pres">
      <dgm:prSet presAssocID="{18C5C810-2BFA-4F0A-B163-1889B043F884}" presName="bgRect" presStyleLbl="bgShp" presStyleIdx="2" presStyleCnt="3"/>
      <dgm:spPr/>
    </dgm:pt>
    <dgm:pt modelId="{800CA787-A519-4152-9596-BEF375DD3AFE}" type="pres">
      <dgm:prSet presAssocID="{18C5C810-2BFA-4F0A-B163-1889B043F88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ptop"/>
        </a:ext>
      </dgm:extLst>
    </dgm:pt>
    <dgm:pt modelId="{1B5B8022-5142-4806-9B9E-7297C8EBB18E}" type="pres">
      <dgm:prSet presAssocID="{18C5C810-2BFA-4F0A-B163-1889B043F884}" presName="spaceRect" presStyleCnt="0"/>
      <dgm:spPr/>
    </dgm:pt>
    <dgm:pt modelId="{0FF23249-24D5-4A25-8E8B-EF156F75BCBD}" type="pres">
      <dgm:prSet presAssocID="{18C5C810-2BFA-4F0A-B163-1889B043F884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F588D041-4E0A-41D5-A756-070DACA67B1C}" type="presOf" srcId="{84AD7012-B019-4E7A-8F1A-401291996383}" destId="{669C653E-A8FB-4840-82B5-95ECAFF04948}" srcOrd="0" destOrd="0" presId="urn:microsoft.com/office/officeart/2018/2/layout/IconVerticalSolidList"/>
    <dgm:cxn modelId="{95BE427A-5977-475A-B2CF-0CBE103A14C8}" srcId="{92522C5B-62EC-4D1E-9B74-ED8C80D7D0FB}" destId="{45428E58-78B6-40A5-A106-2479CE81FEEE}" srcOrd="1" destOrd="0" parTransId="{3A56F52C-834C-4826-920E-34B7CD820AE9}" sibTransId="{DE63A274-DB9C-4994-9E23-8309403597CF}"/>
    <dgm:cxn modelId="{2E8D0C89-F99A-4036-A844-9A27B1FF7443}" type="presOf" srcId="{92522C5B-62EC-4D1E-9B74-ED8C80D7D0FB}" destId="{C4199EFB-F7EC-4FCB-9466-78327683A9E0}" srcOrd="0" destOrd="0" presId="urn:microsoft.com/office/officeart/2018/2/layout/IconVerticalSolidList"/>
    <dgm:cxn modelId="{093F60A0-3183-4C4D-AB62-8C01ABD490B6}" type="presOf" srcId="{45428E58-78B6-40A5-A106-2479CE81FEEE}" destId="{EF86A2B5-66E5-47EF-80B6-A9A4DB5DE577}" srcOrd="0" destOrd="0" presId="urn:microsoft.com/office/officeart/2018/2/layout/IconVerticalSolidList"/>
    <dgm:cxn modelId="{D91C34BA-2865-410D-A92E-FCCA11C80B91}" type="presOf" srcId="{18C5C810-2BFA-4F0A-B163-1889B043F884}" destId="{0FF23249-24D5-4A25-8E8B-EF156F75BCBD}" srcOrd="0" destOrd="0" presId="urn:microsoft.com/office/officeart/2018/2/layout/IconVerticalSolidList"/>
    <dgm:cxn modelId="{81F382D8-3365-4F35-B981-07DB2567CB9A}" srcId="{92522C5B-62EC-4D1E-9B74-ED8C80D7D0FB}" destId="{84AD7012-B019-4E7A-8F1A-401291996383}" srcOrd="0" destOrd="0" parTransId="{61E5AA12-44B2-4CEA-AA72-FA65D2BF76AF}" sibTransId="{6DF59F88-58FA-437B-98D6-F001B7DBC973}"/>
    <dgm:cxn modelId="{04C0BDDB-B13F-4AFE-80E0-0D21360DEB61}" srcId="{92522C5B-62EC-4D1E-9B74-ED8C80D7D0FB}" destId="{18C5C810-2BFA-4F0A-B163-1889B043F884}" srcOrd="2" destOrd="0" parTransId="{ECD4E76C-89E7-474B-B461-53B8833D31C2}" sibTransId="{2A2B4F04-9278-447F-842A-21BF090E3CEF}"/>
    <dgm:cxn modelId="{081D1518-CCED-4CC1-9FF6-9DC067207DFC}" type="presParOf" srcId="{C4199EFB-F7EC-4FCB-9466-78327683A9E0}" destId="{8B9328BB-607D-498D-B479-567313E2B3FA}" srcOrd="0" destOrd="0" presId="urn:microsoft.com/office/officeart/2018/2/layout/IconVerticalSolidList"/>
    <dgm:cxn modelId="{BBDCBE03-FB2F-4D72-AD2C-22171119B1B0}" type="presParOf" srcId="{8B9328BB-607D-498D-B479-567313E2B3FA}" destId="{EE6837E1-5082-40A3-B516-C35EDDF311D3}" srcOrd="0" destOrd="0" presId="urn:microsoft.com/office/officeart/2018/2/layout/IconVerticalSolidList"/>
    <dgm:cxn modelId="{19290232-9756-4481-BB8A-19838A38A138}" type="presParOf" srcId="{8B9328BB-607D-498D-B479-567313E2B3FA}" destId="{EF35F290-F5EA-47B1-BF23-A26754F9BF85}" srcOrd="1" destOrd="0" presId="urn:microsoft.com/office/officeart/2018/2/layout/IconVerticalSolidList"/>
    <dgm:cxn modelId="{DBAA9D35-E5D8-4378-A566-C399BE674E06}" type="presParOf" srcId="{8B9328BB-607D-498D-B479-567313E2B3FA}" destId="{2C158BFC-0D85-4C0E-968B-FCBCEC2613C1}" srcOrd="2" destOrd="0" presId="urn:microsoft.com/office/officeart/2018/2/layout/IconVerticalSolidList"/>
    <dgm:cxn modelId="{3F3E55F0-90FC-4ADF-88E5-CFE43F4144E6}" type="presParOf" srcId="{8B9328BB-607D-498D-B479-567313E2B3FA}" destId="{669C653E-A8FB-4840-82B5-95ECAFF04948}" srcOrd="3" destOrd="0" presId="urn:microsoft.com/office/officeart/2018/2/layout/IconVerticalSolidList"/>
    <dgm:cxn modelId="{543265D9-CEE8-4741-A1A1-EDE119308D72}" type="presParOf" srcId="{C4199EFB-F7EC-4FCB-9466-78327683A9E0}" destId="{3EEE25CF-B006-47CF-8000-68D223EDBB54}" srcOrd="1" destOrd="0" presId="urn:microsoft.com/office/officeart/2018/2/layout/IconVerticalSolidList"/>
    <dgm:cxn modelId="{4B4442A1-CC3C-4053-8616-683B738C6022}" type="presParOf" srcId="{C4199EFB-F7EC-4FCB-9466-78327683A9E0}" destId="{38D8100F-6DF3-433C-BCE2-FD2226A571AD}" srcOrd="2" destOrd="0" presId="urn:microsoft.com/office/officeart/2018/2/layout/IconVerticalSolidList"/>
    <dgm:cxn modelId="{09AD5062-D20A-4F6A-BA72-810B7F58B8FD}" type="presParOf" srcId="{38D8100F-6DF3-433C-BCE2-FD2226A571AD}" destId="{8133C549-EA20-4C91-92F2-2756EE21AE3D}" srcOrd="0" destOrd="0" presId="urn:microsoft.com/office/officeart/2018/2/layout/IconVerticalSolidList"/>
    <dgm:cxn modelId="{B21EDE59-6236-49AA-A888-D366ECA9BC7F}" type="presParOf" srcId="{38D8100F-6DF3-433C-BCE2-FD2226A571AD}" destId="{67EC085F-19F5-4527-AEBB-56CEE616A33B}" srcOrd="1" destOrd="0" presId="urn:microsoft.com/office/officeart/2018/2/layout/IconVerticalSolidList"/>
    <dgm:cxn modelId="{BAD3C48E-2D1C-480A-ADEE-899E2E0F6807}" type="presParOf" srcId="{38D8100F-6DF3-433C-BCE2-FD2226A571AD}" destId="{5050BAC1-3C01-4189-B0D2-0D949595A6E1}" srcOrd="2" destOrd="0" presId="urn:microsoft.com/office/officeart/2018/2/layout/IconVerticalSolidList"/>
    <dgm:cxn modelId="{DAA935E2-8185-4875-9457-75415B2BA209}" type="presParOf" srcId="{38D8100F-6DF3-433C-BCE2-FD2226A571AD}" destId="{EF86A2B5-66E5-47EF-80B6-A9A4DB5DE577}" srcOrd="3" destOrd="0" presId="urn:microsoft.com/office/officeart/2018/2/layout/IconVerticalSolidList"/>
    <dgm:cxn modelId="{5A386674-9752-441E-95F2-6EB8B531AF51}" type="presParOf" srcId="{C4199EFB-F7EC-4FCB-9466-78327683A9E0}" destId="{6C013D6D-2881-4CF4-8070-9D7CADB10E11}" srcOrd="3" destOrd="0" presId="urn:microsoft.com/office/officeart/2018/2/layout/IconVerticalSolidList"/>
    <dgm:cxn modelId="{F3D47A3F-7FC2-4DCD-83C4-4BE0910700BC}" type="presParOf" srcId="{C4199EFB-F7EC-4FCB-9466-78327683A9E0}" destId="{B69B1D92-E973-4DDB-A329-0AF59D44C9D6}" srcOrd="4" destOrd="0" presId="urn:microsoft.com/office/officeart/2018/2/layout/IconVerticalSolidList"/>
    <dgm:cxn modelId="{F4F8E89E-A711-470E-9B8A-7079CF6E9406}" type="presParOf" srcId="{B69B1D92-E973-4DDB-A329-0AF59D44C9D6}" destId="{D82F437B-AB12-4168-AB83-C9DF6DE274B3}" srcOrd="0" destOrd="0" presId="urn:microsoft.com/office/officeart/2018/2/layout/IconVerticalSolidList"/>
    <dgm:cxn modelId="{1FDF627E-3D4A-4084-BB69-997C0B0997D3}" type="presParOf" srcId="{B69B1D92-E973-4DDB-A329-0AF59D44C9D6}" destId="{800CA787-A519-4152-9596-BEF375DD3AFE}" srcOrd="1" destOrd="0" presId="urn:microsoft.com/office/officeart/2018/2/layout/IconVerticalSolidList"/>
    <dgm:cxn modelId="{FC6EDBBF-FD42-4FA9-B0EF-26C2357002A2}" type="presParOf" srcId="{B69B1D92-E973-4DDB-A329-0AF59D44C9D6}" destId="{1B5B8022-5142-4806-9B9E-7297C8EBB18E}" srcOrd="2" destOrd="0" presId="urn:microsoft.com/office/officeart/2018/2/layout/IconVerticalSolidList"/>
    <dgm:cxn modelId="{8C41D551-6238-47B4-AFC5-93C7B76506CC}" type="presParOf" srcId="{B69B1D92-E973-4DDB-A329-0AF59D44C9D6}" destId="{0FF23249-24D5-4A25-8E8B-EF156F75BCB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3057CD-AAE8-4C8E-8374-5755F9F67397}">
      <dsp:nvSpPr>
        <dsp:cNvPr id="0" name=""/>
        <dsp:cNvSpPr/>
      </dsp:nvSpPr>
      <dsp:spPr>
        <a:xfrm>
          <a:off x="0" y="744056"/>
          <a:ext cx="3268488" cy="2075490"/>
        </a:xfrm>
        <a:prstGeom prst="roundRect">
          <a:avLst>
            <a:gd name="adj" fmla="val 10000"/>
          </a:avLst>
        </a:prstGeom>
        <a:solidFill>
          <a:srgbClr val="011893"/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A22C7F9-4EA9-4227-ABC6-E7441FFD6880}">
      <dsp:nvSpPr>
        <dsp:cNvPr id="0" name=""/>
        <dsp:cNvSpPr/>
      </dsp:nvSpPr>
      <dsp:spPr>
        <a:xfrm>
          <a:off x="363165" y="1089063"/>
          <a:ext cx="3268488" cy="20754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 val="91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Undergraduate Track Session: Bridging Diversity Gaps in Health Care</a:t>
          </a:r>
        </a:p>
      </dsp:txBody>
      <dsp:txXfrm>
        <a:off x="423954" y="1149852"/>
        <a:ext cx="3146910" cy="1953912"/>
      </dsp:txXfrm>
    </dsp:sp>
    <dsp:sp modelId="{D7E26596-1E36-4D2E-9C9D-A5D198A90ED4}">
      <dsp:nvSpPr>
        <dsp:cNvPr id="0" name=""/>
        <dsp:cNvSpPr/>
      </dsp:nvSpPr>
      <dsp:spPr>
        <a:xfrm>
          <a:off x="3994819" y="744056"/>
          <a:ext cx="3268488" cy="2075490"/>
        </a:xfrm>
        <a:prstGeom prst="roundRect">
          <a:avLst>
            <a:gd name="adj" fmla="val 10000"/>
          </a:avLst>
        </a:prstGeom>
        <a:solidFill>
          <a:srgbClr val="011893"/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A9979E4-DAA8-4AC2-AA3A-07D0970C6B6E}">
      <dsp:nvSpPr>
        <dsp:cNvPr id="0" name=""/>
        <dsp:cNvSpPr/>
      </dsp:nvSpPr>
      <dsp:spPr>
        <a:xfrm>
          <a:off x="4357984" y="1089063"/>
          <a:ext cx="3268488" cy="20754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 val="91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Keynote Address: Health Equity: Moving Beyond the Legacy of Racism   and Discrimination</a:t>
          </a:r>
        </a:p>
      </dsp:txBody>
      <dsp:txXfrm>
        <a:off x="4418773" y="1149852"/>
        <a:ext cx="3146910" cy="1953912"/>
      </dsp:txXfrm>
    </dsp:sp>
    <dsp:sp modelId="{979DB311-35D3-413B-8414-CCE231D91AB7}">
      <dsp:nvSpPr>
        <dsp:cNvPr id="0" name=""/>
        <dsp:cNvSpPr/>
      </dsp:nvSpPr>
      <dsp:spPr>
        <a:xfrm>
          <a:off x="7989638" y="744056"/>
          <a:ext cx="3268488" cy="2075490"/>
        </a:xfrm>
        <a:prstGeom prst="roundRect">
          <a:avLst>
            <a:gd name="adj" fmla="val 10000"/>
          </a:avLst>
        </a:prstGeom>
        <a:solidFill>
          <a:srgbClr val="011893"/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3407D89-ABFA-4DA6-9284-D8167933ED8E}">
      <dsp:nvSpPr>
        <dsp:cNvPr id="0" name=""/>
        <dsp:cNvSpPr/>
      </dsp:nvSpPr>
      <dsp:spPr>
        <a:xfrm>
          <a:off x="8352804" y="1089063"/>
          <a:ext cx="3268488" cy="20754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 val="91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Panel Discussion: Racism, Social Injustice, and Discrimination: How can Health Administration Education Make a Difference</a:t>
          </a:r>
        </a:p>
      </dsp:txBody>
      <dsp:txXfrm>
        <a:off x="8413593" y="1149852"/>
        <a:ext cx="3146910" cy="19539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6837E1-5082-40A3-B516-C35EDDF311D3}">
      <dsp:nvSpPr>
        <dsp:cNvPr id="0" name=""/>
        <dsp:cNvSpPr/>
      </dsp:nvSpPr>
      <dsp:spPr>
        <a:xfrm>
          <a:off x="0" y="595"/>
          <a:ext cx="6190459" cy="136215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35F290-F5EA-47B1-BF23-A26754F9BF85}">
      <dsp:nvSpPr>
        <dsp:cNvPr id="0" name=""/>
        <dsp:cNvSpPr/>
      </dsp:nvSpPr>
      <dsp:spPr>
        <a:xfrm>
          <a:off x="412052" y="307067"/>
          <a:ext cx="749186" cy="74918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9C653E-A8FB-4840-82B5-95ECAFF04948}">
      <dsp:nvSpPr>
        <dsp:cNvPr id="0" name=""/>
        <dsp:cNvSpPr/>
      </dsp:nvSpPr>
      <dsp:spPr>
        <a:xfrm>
          <a:off x="1573291" y="582"/>
          <a:ext cx="4617167" cy="1362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162" tIns="144162" rIns="144162" bIns="14416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Collaboration on a Case with Inter-Professional Education (IPE) Forum</a:t>
          </a:r>
        </a:p>
      </dsp:txBody>
      <dsp:txXfrm>
        <a:off x="1573291" y="582"/>
        <a:ext cx="4617167" cy="1362156"/>
      </dsp:txXfrm>
    </dsp:sp>
    <dsp:sp modelId="{8133C549-EA20-4C91-92F2-2756EE21AE3D}">
      <dsp:nvSpPr>
        <dsp:cNvPr id="0" name=""/>
        <dsp:cNvSpPr/>
      </dsp:nvSpPr>
      <dsp:spPr>
        <a:xfrm>
          <a:off x="0" y="1703278"/>
          <a:ext cx="6190459" cy="136215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EC085F-19F5-4527-AEBB-56CEE616A33B}">
      <dsp:nvSpPr>
        <dsp:cNvPr id="0" name=""/>
        <dsp:cNvSpPr/>
      </dsp:nvSpPr>
      <dsp:spPr>
        <a:xfrm>
          <a:off x="412052" y="2009763"/>
          <a:ext cx="749186" cy="74918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86A2B5-66E5-47EF-80B6-A9A4DB5DE577}">
      <dsp:nvSpPr>
        <dsp:cNvPr id="0" name=""/>
        <dsp:cNvSpPr/>
      </dsp:nvSpPr>
      <dsp:spPr>
        <a:xfrm>
          <a:off x="1573291" y="1703278"/>
          <a:ext cx="4617167" cy="1362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162" tIns="144162" rIns="144162" bIns="14416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Toolkit to Address DEI Issues in the Classroom</a:t>
          </a:r>
        </a:p>
      </dsp:txBody>
      <dsp:txXfrm>
        <a:off x="1573291" y="1703278"/>
        <a:ext cx="4617167" cy="1362156"/>
      </dsp:txXfrm>
    </dsp:sp>
    <dsp:sp modelId="{D82F437B-AB12-4168-AB83-C9DF6DE274B3}">
      <dsp:nvSpPr>
        <dsp:cNvPr id="0" name=""/>
        <dsp:cNvSpPr/>
      </dsp:nvSpPr>
      <dsp:spPr>
        <a:xfrm>
          <a:off x="0" y="3405974"/>
          <a:ext cx="6190459" cy="136215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0CA787-A519-4152-9596-BEF375DD3AFE}">
      <dsp:nvSpPr>
        <dsp:cNvPr id="0" name=""/>
        <dsp:cNvSpPr/>
      </dsp:nvSpPr>
      <dsp:spPr>
        <a:xfrm>
          <a:off x="412052" y="3712459"/>
          <a:ext cx="749186" cy="74918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F23249-24D5-4A25-8E8B-EF156F75BCBD}">
      <dsp:nvSpPr>
        <dsp:cNvPr id="0" name=""/>
        <dsp:cNvSpPr/>
      </dsp:nvSpPr>
      <dsp:spPr>
        <a:xfrm>
          <a:off x="1573291" y="3405974"/>
          <a:ext cx="4617167" cy="1362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162" tIns="144162" rIns="144162" bIns="14416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Develop an Online DEI Course</a:t>
          </a:r>
        </a:p>
      </dsp:txBody>
      <dsp:txXfrm>
        <a:off x="1573291" y="3405974"/>
        <a:ext cx="4617167" cy="1362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058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153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6930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902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8625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1673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966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68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210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27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721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237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805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874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41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970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422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E8DC1-83CD-C542-AFFA-2929152A74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Cultural Perspectives Faculty Forum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6C9428A-6157-6C48-B143-BB00245B9B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11893">
                    <a:alpha val="80000"/>
                  </a:srgbClr>
                </a:solidFill>
              </a:rPr>
              <a:t>AUPHA Annual Meeting</a:t>
            </a:r>
          </a:p>
          <a:p>
            <a:r>
              <a:rPr lang="en-US" dirty="0">
                <a:solidFill>
                  <a:srgbClr val="011893">
                    <a:alpha val="80000"/>
                  </a:srgbClr>
                </a:solidFill>
              </a:rPr>
              <a:t>July 24, 2020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994F21-5DBD-234C-A216-116B867A7A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37" r="6350" b="13265"/>
          <a:stretch/>
        </p:blipFill>
        <p:spPr>
          <a:xfrm>
            <a:off x="480111" y="6041362"/>
            <a:ext cx="2240664" cy="79540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A2C7801-670D-2D4A-9E34-A0725B0DFAAD}"/>
              </a:ext>
            </a:extLst>
          </p:cNvPr>
          <p:cNvCxnSpPr>
            <a:cxnSpLocks/>
          </p:cNvCxnSpPr>
          <p:nvPr/>
        </p:nvCxnSpPr>
        <p:spPr>
          <a:xfrm>
            <a:off x="9502587" y="0"/>
            <a:ext cx="2537012" cy="6836762"/>
          </a:xfrm>
          <a:prstGeom prst="line">
            <a:avLst/>
          </a:prstGeom>
          <a:ln w="28575">
            <a:solidFill>
              <a:srgbClr val="1C27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AFED17D-3C33-6240-BD6C-FC6FD151B198}"/>
              </a:ext>
            </a:extLst>
          </p:cNvPr>
          <p:cNvCxnSpPr>
            <a:cxnSpLocks/>
          </p:cNvCxnSpPr>
          <p:nvPr/>
        </p:nvCxnSpPr>
        <p:spPr>
          <a:xfrm flipH="1">
            <a:off x="11080376" y="0"/>
            <a:ext cx="959223" cy="6836762"/>
          </a:xfrm>
          <a:prstGeom prst="line">
            <a:avLst/>
          </a:prstGeom>
          <a:ln w="19050">
            <a:solidFill>
              <a:srgbClr val="1C27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5236782-103B-1F42-B928-7CD64742C78E}"/>
              </a:ext>
            </a:extLst>
          </p:cNvPr>
          <p:cNvCxnSpPr>
            <a:cxnSpLocks/>
          </p:cNvCxnSpPr>
          <p:nvPr/>
        </p:nvCxnSpPr>
        <p:spPr>
          <a:xfrm>
            <a:off x="10775576" y="0"/>
            <a:ext cx="896470" cy="6858000"/>
          </a:xfrm>
          <a:prstGeom prst="line">
            <a:avLst/>
          </a:prstGeom>
          <a:ln w="38100">
            <a:solidFill>
              <a:srgbClr val="1C27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2B60DEF-90D6-6B49-9D32-163AA6D81344}"/>
              </a:ext>
            </a:extLst>
          </p:cNvPr>
          <p:cNvCxnSpPr>
            <a:cxnSpLocks/>
          </p:cNvCxnSpPr>
          <p:nvPr/>
        </p:nvCxnSpPr>
        <p:spPr>
          <a:xfrm flipH="1">
            <a:off x="9717741" y="0"/>
            <a:ext cx="1748116" cy="6836762"/>
          </a:xfrm>
          <a:prstGeom prst="line">
            <a:avLst/>
          </a:prstGeom>
          <a:ln w="57150">
            <a:solidFill>
              <a:srgbClr val="1C27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843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F0A69-DC0D-DF4D-9FC9-BC22374DE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027" y="634311"/>
            <a:ext cx="2240664" cy="1320800"/>
          </a:xfrm>
        </p:spPr>
        <p:txBody>
          <a:bodyPr anchor="ctr">
            <a:normAutofit/>
          </a:bodyPr>
          <a:lstStyle/>
          <a:p>
            <a:r>
              <a:rPr lang="en-US" sz="4400" dirty="0"/>
              <a:t>Agenda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9F0F967-8FD9-7442-BD78-BD2435703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1780" y="1022865"/>
            <a:ext cx="6906821" cy="5254367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11893"/>
                </a:solidFill>
              </a:rPr>
              <a:t>Purpose and History of Cultural Perspectives Faculty Forum</a:t>
            </a:r>
          </a:p>
          <a:p>
            <a:r>
              <a:rPr lang="en-US" sz="2400" dirty="0">
                <a:solidFill>
                  <a:srgbClr val="011893"/>
                </a:solidFill>
              </a:rPr>
              <a:t>Announcement of New Forum Leadership</a:t>
            </a:r>
          </a:p>
          <a:p>
            <a:r>
              <a:rPr lang="en-US" sz="2400" dirty="0">
                <a:solidFill>
                  <a:srgbClr val="011893"/>
                </a:solidFill>
              </a:rPr>
              <a:t>Recap of 2020 AUPHA Annual Meeting Sessions Related to Diversity, Inclusion, and Equity</a:t>
            </a:r>
          </a:p>
          <a:p>
            <a:r>
              <a:rPr lang="en-US" sz="2400" dirty="0">
                <a:solidFill>
                  <a:srgbClr val="011893"/>
                </a:solidFill>
              </a:rPr>
              <a:t>How Cultural Perspectives Forum Can Inform and Enhance the DEI Efforts of AUPHA Members</a:t>
            </a:r>
          </a:p>
          <a:p>
            <a:r>
              <a:rPr lang="en-US" sz="2400" dirty="0">
                <a:solidFill>
                  <a:srgbClr val="011893"/>
                </a:solidFill>
              </a:rPr>
              <a:t>Possible Forum Projects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D2EE30-9269-A34E-A9E8-E70D76ED4C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37" r="6350" b="13265"/>
          <a:stretch/>
        </p:blipFill>
        <p:spPr>
          <a:xfrm>
            <a:off x="480111" y="6041362"/>
            <a:ext cx="2240664" cy="79540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E815184-66A3-2C48-B67C-FDB5C4FBDD49}"/>
              </a:ext>
            </a:extLst>
          </p:cNvPr>
          <p:cNvCxnSpPr>
            <a:cxnSpLocks/>
          </p:cNvCxnSpPr>
          <p:nvPr/>
        </p:nvCxnSpPr>
        <p:spPr>
          <a:xfrm>
            <a:off x="9502587" y="0"/>
            <a:ext cx="2537012" cy="6836762"/>
          </a:xfrm>
          <a:prstGeom prst="line">
            <a:avLst/>
          </a:prstGeom>
          <a:ln w="28575">
            <a:solidFill>
              <a:srgbClr val="1C27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383407-9C0C-AF4D-AF82-EBCFFAE14672}"/>
              </a:ext>
            </a:extLst>
          </p:cNvPr>
          <p:cNvCxnSpPr>
            <a:cxnSpLocks/>
          </p:cNvCxnSpPr>
          <p:nvPr/>
        </p:nvCxnSpPr>
        <p:spPr>
          <a:xfrm flipH="1">
            <a:off x="11080376" y="0"/>
            <a:ext cx="959223" cy="6836762"/>
          </a:xfrm>
          <a:prstGeom prst="line">
            <a:avLst/>
          </a:prstGeom>
          <a:ln w="19050">
            <a:solidFill>
              <a:srgbClr val="1C27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5CCA684-2F26-A041-AA33-87760B052C9C}"/>
              </a:ext>
            </a:extLst>
          </p:cNvPr>
          <p:cNvCxnSpPr>
            <a:cxnSpLocks/>
          </p:cNvCxnSpPr>
          <p:nvPr/>
        </p:nvCxnSpPr>
        <p:spPr>
          <a:xfrm>
            <a:off x="10775576" y="0"/>
            <a:ext cx="896470" cy="6858000"/>
          </a:xfrm>
          <a:prstGeom prst="line">
            <a:avLst/>
          </a:prstGeom>
          <a:ln w="38100">
            <a:solidFill>
              <a:srgbClr val="1C27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55BBFA8-6AAF-7242-B062-8C9AEC8BC33E}"/>
              </a:ext>
            </a:extLst>
          </p:cNvPr>
          <p:cNvCxnSpPr>
            <a:cxnSpLocks/>
          </p:cNvCxnSpPr>
          <p:nvPr/>
        </p:nvCxnSpPr>
        <p:spPr>
          <a:xfrm flipH="1">
            <a:off x="9717741" y="0"/>
            <a:ext cx="1748116" cy="6836762"/>
          </a:xfrm>
          <a:prstGeom prst="line">
            <a:avLst/>
          </a:prstGeom>
          <a:ln w="57150">
            <a:solidFill>
              <a:srgbClr val="1C27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F64E94F-3F82-6B41-8E30-ECB83E7BB3C8}"/>
              </a:ext>
            </a:extLst>
          </p:cNvPr>
          <p:cNvCxnSpPr>
            <a:cxnSpLocks/>
          </p:cNvCxnSpPr>
          <p:nvPr/>
        </p:nvCxnSpPr>
        <p:spPr>
          <a:xfrm flipH="1">
            <a:off x="2671347" y="1022865"/>
            <a:ext cx="9140" cy="4265827"/>
          </a:xfrm>
          <a:prstGeom prst="line">
            <a:avLst/>
          </a:prstGeom>
          <a:ln w="57150">
            <a:solidFill>
              <a:srgbClr val="1C27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599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riangle 42">
            <a:extLst>
              <a:ext uri="{FF2B5EF4-FFF2-40B4-BE49-F238E27FC236}">
                <a16:creationId xmlns:a16="http://schemas.microsoft.com/office/drawing/2014/main" id="{D600FAA4-C320-B046-9F4D-CB2CE35A171A}"/>
              </a:ext>
            </a:extLst>
          </p:cNvPr>
          <p:cNvSpPr/>
          <p:nvPr/>
        </p:nvSpPr>
        <p:spPr>
          <a:xfrm rot="10800000">
            <a:off x="7439731" y="3333097"/>
            <a:ext cx="213360" cy="191805"/>
          </a:xfrm>
          <a:prstGeom prst="triangle">
            <a:avLst/>
          </a:prstGeom>
          <a:solidFill>
            <a:srgbClr val="0118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riangle 41">
            <a:extLst>
              <a:ext uri="{FF2B5EF4-FFF2-40B4-BE49-F238E27FC236}">
                <a16:creationId xmlns:a16="http://schemas.microsoft.com/office/drawing/2014/main" id="{4C6453F9-DDBE-CE47-B475-2DF6570C39EC}"/>
              </a:ext>
            </a:extLst>
          </p:cNvPr>
          <p:cNvSpPr/>
          <p:nvPr/>
        </p:nvSpPr>
        <p:spPr>
          <a:xfrm>
            <a:off x="8058391" y="4601407"/>
            <a:ext cx="213360" cy="191805"/>
          </a:xfrm>
          <a:prstGeom prst="triangle">
            <a:avLst/>
          </a:prstGeom>
          <a:solidFill>
            <a:srgbClr val="0118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riangle 40">
            <a:extLst>
              <a:ext uri="{FF2B5EF4-FFF2-40B4-BE49-F238E27FC236}">
                <a16:creationId xmlns:a16="http://schemas.microsoft.com/office/drawing/2014/main" id="{E57F3E73-3562-5647-8834-D2ED9EC2C9EB}"/>
              </a:ext>
            </a:extLst>
          </p:cNvPr>
          <p:cNvSpPr/>
          <p:nvPr/>
        </p:nvSpPr>
        <p:spPr>
          <a:xfrm>
            <a:off x="2143974" y="4601407"/>
            <a:ext cx="213360" cy="191805"/>
          </a:xfrm>
          <a:prstGeom prst="triangle">
            <a:avLst/>
          </a:prstGeom>
          <a:solidFill>
            <a:srgbClr val="0118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0247BA-5104-4AF3-8A52-1881B73F4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1238"/>
            <a:ext cx="8534400" cy="1507067"/>
          </a:xfrm>
        </p:spPr>
        <p:txBody>
          <a:bodyPr anchor="ctr">
            <a:normAutofit/>
          </a:bodyPr>
          <a:lstStyle/>
          <a:p>
            <a:r>
              <a:rPr lang="en-US" sz="4400" dirty="0"/>
              <a:t>Purpose and History of Cultural Perspectives Forum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2D010-C7FB-49D5-91D0-CE79B74B9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069528"/>
            <a:ext cx="8534400" cy="3615267"/>
          </a:xfrm>
        </p:spPr>
        <p:txBody>
          <a:bodyPr/>
          <a:lstStyle/>
          <a:p>
            <a:r>
              <a:rPr lang="en-US" sz="2400" dirty="0">
                <a:solidFill>
                  <a:srgbClr val="011893"/>
                </a:solidFill>
              </a:rPr>
              <a:t>Mission of the forum</a:t>
            </a:r>
          </a:p>
          <a:p>
            <a:r>
              <a:rPr lang="en-US" sz="2400" dirty="0">
                <a:solidFill>
                  <a:srgbClr val="011893"/>
                </a:solidFill>
              </a:rPr>
              <a:t>History of the forum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FA3A72-4FC0-E043-8873-1EC2EB9F22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37" r="6350" b="13265"/>
          <a:stretch/>
        </p:blipFill>
        <p:spPr>
          <a:xfrm>
            <a:off x="480111" y="6041362"/>
            <a:ext cx="2240664" cy="795400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3FD3C2-19F0-B647-B4F4-7F9B6C3EBDA5}"/>
              </a:ext>
            </a:extLst>
          </p:cNvPr>
          <p:cNvCxnSpPr>
            <a:cxnSpLocks/>
          </p:cNvCxnSpPr>
          <p:nvPr/>
        </p:nvCxnSpPr>
        <p:spPr>
          <a:xfrm>
            <a:off x="9502587" y="0"/>
            <a:ext cx="2537012" cy="6836762"/>
          </a:xfrm>
          <a:prstGeom prst="line">
            <a:avLst/>
          </a:prstGeom>
          <a:ln w="28575">
            <a:solidFill>
              <a:srgbClr val="1C27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B9A0D68-20C4-CF46-B808-6BEC0BC7D205}"/>
              </a:ext>
            </a:extLst>
          </p:cNvPr>
          <p:cNvCxnSpPr>
            <a:cxnSpLocks/>
          </p:cNvCxnSpPr>
          <p:nvPr/>
        </p:nvCxnSpPr>
        <p:spPr>
          <a:xfrm flipH="1">
            <a:off x="11080376" y="0"/>
            <a:ext cx="959223" cy="6836762"/>
          </a:xfrm>
          <a:prstGeom prst="line">
            <a:avLst/>
          </a:prstGeom>
          <a:ln w="19050">
            <a:solidFill>
              <a:srgbClr val="1C27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90F1451-3E33-7349-9F15-C1A26AD0145E}"/>
              </a:ext>
            </a:extLst>
          </p:cNvPr>
          <p:cNvCxnSpPr>
            <a:cxnSpLocks/>
          </p:cNvCxnSpPr>
          <p:nvPr/>
        </p:nvCxnSpPr>
        <p:spPr>
          <a:xfrm>
            <a:off x="10775576" y="0"/>
            <a:ext cx="896470" cy="6858000"/>
          </a:xfrm>
          <a:prstGeom prst="line">
            <a:avLst/>
          </a:prstGeom>
          <a:ln w="38100">
            <a:solidFill>
              <a:srgbClr val="1C27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63B574B-5B91-B040-9B44-39B5557C0FF8}"/>
              </a:ext>
            </a:extLst>
          </p:cNvPr>
          <p:cNvCxnSpPr>
            <a:cxnSpLocks/>
          </p:cNvCxnSpPr>
          <p:nvPr/>
        </p:nvCxnSpPr>
        <p:spPr>
          <a:xfrm flipH="1">
            <a:off x="9717741" y="0"/>
            <a:ext cx="1748116" cy="6836762"/>
          </a:xfrm>
          <a:prstGeom prst="line">
            <a:avLst/>
          </a:prstGeom>
          <a:ln w="57150">
            <a:solidFill>
              <a:srgbClr val="1C27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B1ECE8DE-60F4-9042-8F8B-9A56C1ADFA55}"/>
              </a:ext>
            </a:extLst>
          </p:cNvPr>
          <p:cNvSpPr/>
          <p:nvPr/>
        </p:nvSpPr>
        <p:spPr>
          <a:xfrm>
            <a:off x="1664117" y="4755813"/>
            <a:ext cx="1187836" cy="1187067"/>
          </a:xfrm>
          <a:prstGeom prst="ellipse">
            <a:avLst/>
          </a:prstGeom>
          <a:ln>
            <a:solidFill>
              <a:srgbClr val="0118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2133F17-95BC-684A-B5BC-F0006F0AC054}"/>
              </a:ext>
            </a:extLst>
          </p:cNvPr>
          <p:cNvCxnSpPr>
            <a:cxnSpLocks/>
            <a:stCxn id="20" idx="6"/>
          </p:cNvCxnSpPr>
          <p:nvPr/>
        </p:nvCxnSpPr>
        <p:spPr>
          <a:xfrm>
            <a:off x="1761047" y="4129913"/>
            <a:ext cx="7741540" cy="15231"/>
          </a:xfrm>
          <a:prstGeom prst="line">
            <a:avLst/>
          </a:prstGeom>
          <a:ln w="76200">
            <a:solidFill>
              <a:srgbClr val="0118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3311FBB5-251A-754F-816F-45150A6F1046}"/>
              </a:ext>
            </a:extLst>
          </p:cNvPr>
          <p:cNvSpPr/>
          <p:nvPr/>
        </p:nvSpPr>
        <p:spPr>
          <a:xfrm>
            <a:off x="7202672" y="3893913"/>
            <a:ext cx="453801" cy="4642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720F52B-B49F-9F4C-844E-44BA04930888}"/>
              </a:ext>
            </a:extLst>
          </p:cNvPr>
          <p:cNvSpPr/>
          <p:nvPr/>
        </p:nvSpPr>
        <p:spPr>
          <a:xfrm>
            <a:off x="2266892" y="3893913"/>
            <a:ext cx="453801" cy="4642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D01CEDE-07B0-C148-882E-9C18979C61B3}"/>
              </a:ext>
            </a:extLst>
          </p:cNvPr>
          <p:cNvSpPr/>
          <p:nvPr/>
        </p:nvSpPr>
        <p:spPr>
          <a:xfrm>
            <a:off x="9173197" y="3905535"/>
            <a:ext cx="453801" cy="4642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79039F9-C7FA-3C4C-9D4C-A9750306ABD9}"/>
              </a:ext>
            </a:extLst>
          </p:cNvPr>
          <p:cNvSpPr/>
          <p:nvPr/>
        </p:nvSpPr>
        <p:spPr>
          <a:xfrm>
            <a:off x="1307246" y="3897779"/>
            <a:ext cx="453801" cy="4642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503BF9F-9D32-A246-83FB-2A0DEF08F8AF}"/>
              </a:ext>
            </a:extLst>
          </p:cNvPr>
          <p:cNvSpPr/>
          <p:nvPr/>
        </p:nvSpPr>
        <p:spPr>
          <a:xfrm>
            <a:off x="3254313" y="3913010"/>
            <a:ext cx="453801" cy="4642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66BBF6E1-53C0-2145-A50E-D792A9D9115B}"/>
              </a:ext>
            </a:extLst>
          </p:cNvPr>
          <p:cNvSpPr/>
          <p:nvPr/>
        </p:nvSpPr>
        <p:spPr>
          <a:xfrm>
            <a:off x="4244341" y="3893913"/>
            <a:ext cx="453801" cy="4642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80BB010-EE16-7F4D-BA5A-C94447A3CAAC}"/>
              </a:ext>
            </a:extLst>
          </p:cNvPr>
          <p:cNvSpPr/>
          <p:nvPr/>
        </p:nvSpPr>
        <p:spPr>
          <a:xfrm>
            <a:off x="5227060" y="3911516"/>
            <a:ext cx="453801" cy="4642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F8E9907-D869-F04D-82B3-58D3D7AE0D09}"/>
              </a:ext>
            </a:extLst>
          </p:cNvPr>
          <p:cNvSpPr/>
          <p:nvPr/>
        </p:nvSpPr>
        <p:spPr>
          <a:xfrm>
            <a:off x="6214866" y="3905535"/>
            <a:ext cx="453801" cy="4642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40EE3E5-6A40-8749-83AB-82DF7FEB8685}"/>
              </a:ext>
            </a:extLst>
          </p:cNvPr>
          <p:cNvSpPr/>
          <p:nvPr/>
        </p:nvSpPr>
        <p:spPr>
          <a:xfrm>
            <a:off x="8185391" y="3893913"/>
            <a:ext cx="453801" cy="4642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144FF1D-C939-B243-994A-2B3F67E0371E}"/>
              </a:ext>
            </a:extLst>
          </p:cNvPr>
          <p:cNvSpPr txBox="1"/>
          <p:nvPr/>
        </p:nvSpPr>
        <p:spPr>
          <a:xfrm>
            <a:off x="1277786" y="3987547"/>
            <a:ext cx="50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1940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C20940D-2DD2-784C-A8D7-EAA5E4062222}"/>
              </a:ext>
            </a:extLst>
          </p:cNvPr>
          <p:cNvSpPr txBox="1"/>
          <p:nvPr/>
        </p:nvSpPr>
        <p:spPr>
          <a:xfrm>
            <a:off x="2239948" y="3987546"/>
            <a:ext cx="50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1950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8CBBAC7-CD8D-EB42-8F81-B8F457ADD9F2}"/>
              </a:ext>
            </a:extLst>
          </p:cNvPr>
          <p:cNvSpPr txBox="1"/>
          <p:nvPr/>
        </p:nvSpPr>
        <p:spPr>
          <a:xfrm>
            <a:off x="3208962" y="3986217"/>
            <a:ext cx="50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1960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A53AE5A-C719-AB45-BEF6-D7ECB8F3278F}"/>
              </a:ext>
            </a:extLst>
          </p:cNvPr>
          <p:cNvSpPr txBox="1"/>
          <p:nvPr/>
        </p:nvSpPr>
        <p:spPr>
          <a:xfrm>
            <a:off x="4213521" y="3986216"/>
            <a:ext cx="50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1970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DDF333C-7F7F-5048-AC62-E9A6DD092B9B}"/>
              </a:ext>
            </a:extLst>
          </p:cNvPr>
          <p:cNvSpPr txBox="1"/>
          <p:nvPr/>
        </p:nvSpPr>
        <p:spPr>
          <a:xfrm>
            <a:off x="5200601" y="3984586"/>
            <a:ext cx="50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1980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0AF6888-D3BD-6149-9D2E-2F0D13631257}"/>
              </a:ext>
            </a:extLst>
          </p:cNvPr>
          <p:cNvSpPr txBox="1"/>
          <p:nvPr/>
        </p:nvSpPr>
        <p:spPr>
          <a:xfrm>
            <a:off x="6190149" y="3985671"/>
            <a:ext cx="50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1990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4C369B6-F7EE-AB4B-8DD1-8EAEAED7722B}"/>
              </a:ext>
            </a:extLst>
          </p:cNvPr>
          <p:cNvSpPr txBox="1"/>
          <p:nvPr/>
        </p:nvSpPr>
        <p:spPr>
          <a:xfrm>
            <a:off x="7176938" y="3984586"/>
            <a:ext cx="50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2000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FAB6316-783E-7246-A314-CD8920E91237}"/>
              </a:ext>
            </a:extLst>
          </p:cNvPr>
          <p:cNvSpPr txBox="1"/>
          <p:nvPr/>
        </p:nvSpPr>
        <p:spPr>
          <a:xfrm>
            <a:off x="8157435" y="3988760"/>
            <a:ext cx="50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2010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5734854-0B0C-8044-A86B-49C9DF3256E8}"/>
              </a:ext>
            </a:extLst>
          </p:cNvPr>
          <p:cNvSpPr txBox="1"/>
          <p:nvPr/>
        </p:nvSpPr>
        <p:spPr>
          <a:xfrm>
            <a:off x="9163664" y="3991413"/>
            <a:ext cx="50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2020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43AFAF8-772D-E442-8A6E-40C8498F1AAD}"/>
              </a:ext>
            </a:extLst>
          </p:cNvPr>
          <p:cNvSpPr txBox="1"/>
          <p:nvPr/>
        </p:nvSpPr>
        <p:spPr>
          <a:xfrm>
            <a:off x="1644965" y="4940601"/>
            <a:ext cx="122613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solidFill>
                  <a:schemeClr val="bg1"/>
                </a:solidFill>
              </a:rPr>
              <a:t>First Formal meeting of AUPHA in May, 1949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048677AF-179C-E14D-A3F2-93E0170B0C67}"/>
              </a:ext>
            </a:extLst>
          </p:cNvPr>
          <p:cNvSpPr/>
          <p:nvPr/>
        </p:nvSpPr>
        <p:spPr>
          <a:xfrm>
            <a:off x="6952493" y="2214245"/>
            <a:ext cx="1187836" cy="1187067"/>
          </a:xfrm>
          <a:prstGeom prst="ellipse">
            <a:avLst/>
          </a:prstGeom>
          <a:ln>
            <a:solidFill>
              <a:srgbClr val="0118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A8660BE-52B0-CA42-B933-7C950A50FDF4}"/>
              </a:ext>
            </a:extLst>
          </p:cNvPr>
          <p:cNvSpPr txBox="1"/>
          <p:nvPr/>
        </p:nvSpPr>
        <p:spPr>
          <a:xfrm>
            <a:off x="6999882" y="2338684"/>
            <a:ext cx="109305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solidFill>
                  <a:schemeClr val="bg1"/>
                </a:solidFill>
              </a:rPr>
              <a:t>Diversity Committee created in early 2000’s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5A832FD9-5EF5-AD40-A673-3E9FD81E7524}"/>
              </a:ext>
            </a:extLst>
          </p:cNvPr>
          <p:cNvSpPr/>
          <p:nvPr/>
        </p:nvSpPr>
        <p:spPr>
          <a:xfrm>
            <a:off x="7568433" y="4755813"/>
            <a:ext cx="1187836" cy="1187067"/>
          </a:xfrm>
          <a:prstGeom prst="ellipse">
            <a:avLst/>
          </a:prstGeom>
          <a:ln>
            <a:solidFill>
              <a:srgbClr val="0118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1605080-B645-0941-A1B2-0B72E7B42509}"/>
              </a:ext>
            </a:extLst>
          </p:cNvPr>
          <p:cNvSpPr txBox="1"/>
          <p:nvPr/>
        </p:nvSpPr>
        <p:spPr>
          <a:xfrm>
            <a:off x="7618542" y="4913856"/>
            <a:ext cx="109305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solidFill>
                  <a:schemeClr val="bg1"/>
                </a:solidFill>
              </a:rPr>
              <a:t>Diversity Forum started in 2008</a:t>
            </a:r>
          </a:p>
        </p:txBody>
      </p:sp>
    </p:spTree>
    <p:extLst>
      <p:ext uri="{BB962C8B-B14F-4D97-AF65-F5344CB8AC3E}">
        <p14:creationId xmlns:p14="http://schemas.microsoft.com/office/powerpoint/2010/main" val="3885275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247BA-5104-4AF3-8A52-1881B73F4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 anchor="ctr">
            <a:normAutofit/>
          </a:bodyPr>
          <a:lstStyle/>
          <a:p>
            <a:r>
              <a:rPr lang="en-US" sz="4400" dirty="0"/>
              <a:t>Forum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2D010-C7FB-49D5-91D0-CE79B74B9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39333"/>
            <a:ext cx="8534400" cy="3615267"/>
          </a:xfrm>
        </p:spPr>
        <p:txBody>
          <a:bodyPr/>
          <a:lstStyle/>
          <a:p>
            <a:r>
              <a:rPr lang="en-US" sz="2400" dirty="0">
                <a:solidFill>
                  <a:srgbClr val="011893"/>
                </a:solidFill>
              </a:rPr>
              <a:t>Dale Sanders concludes term as Forum Chair</a:t>
            </a:r>
          </a:p>
          <a:p>
            <a:r>
              <a:rPr lang="en-US" sz="2400" dirty="0">
                <a:solidFill>
                  <a:srgbClr val="011893"/>
                </a:solidFill>
              </a:rPr>
              <a:t>Lumbé Davis and Jaqueline Wiltshire transitioning on as Chair and Vice-Chair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7DBBA3-9E9A-FE4A-8E90-292B120804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37" r="6350" b="13265"/>
          <a:stretch/>
        </p:blipFill>
        <p:spPr>
          <a:xfrm>
            <a:off x="480111" y="6041362"/>
            <a:ext cx="2240664" cy="795400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543F981-DABD-7943-A766-FEBC6FDA1F66}"/>
              </a:ext>
            </a:extLst>
          </p:cNvPr>
          <p:cNvCxnSpPr>
            <a:cxnSpLocks/>
          </p:cNvCxnSpPr>
          <p:nvPr/>
        </p:nvCxnSpPr>
        <p:spPr>
          <a:xfrm>
            <a:off x="9502587" y="0"/>
            <a:ext cx="2537012" cy="6836762"/>
          </a:xfrm>
          <a:prstGeom prst="line">
            <a:avLst/>
          </a:prstGeom>
          <a:ln w="28575">
            <a:solidFill>
              <a:srgbClr val="1C27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9A7386A-EC13-0E4F-868B-904A3F29D075}"/>
              </a:ext>
            </a:extLst>
          </p:cNvPr>
          <p:cNvCxnSpPr>
            <a:cxnSpLocks/>
          </p:cNvCxnSpPr>
          <p:nvPr/>
        </p:nvCxnSpPr>
        <p:spPr>
          <a:xfrm flipH="1">
            <a:off x="11080376" y="0"/>
            <a:ext cx="959223" cy="6836762"/>
          </a:xfrm>
          <a:prstGeom prst="line">
            <a:avLst/>
          </a:prstGeom>
          <a:ln w="19050">
            <a:solidFill>
              <a:srgbClr val="1C27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D3B5C84-F713-7349-B8EE-29C1B045AF3C}"/>
              </a:ext>
            </a:extLst>
          </p:cNvPr>
          <p:cNvCxnSpPr>
            <a:cxnSpLocks/>
          </p:cNvCxnSpPr>
          <p:nvPr/>
        </p:nvCxnSpPr>
        <p:spPr>
          <a:xfrm>
            <a:off x="10775576" y="0"/>
            <a:ext cx="896470" cy="6858000"/>
          </a:xfrm>
          <a:prstGeom prst="line">
            <a:avLst/>
          </a:prstGeom>
          <a:ln w="38100">
            <a:solidFill>
              <a:srgbClr val="1C27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27CCC79-61E2-6D4F-81B8-1EC265244E38}"/>
              </a:ext>
            </a:extLst>
          </p:cNvPr>
          <p:cNvCxnSpPr>
            <a:cxnSpLocks/>
          </p:cNvCxnSpPr>
          <p:nvPr/>
        </p:nvCxnSpPr>
        <p:spPr>
          <a:xfrm flipH="1">
            <a:off x="9717741" y="0"/>
            <a:ext cx="1748116" cy="6836762"/>
          </a:xfrm>
          <a:prstGeom prst="line">
            <a:avLst/>
          </a:prstGeom>
          <a:ln w="57150">
            <a:solidFill>
              <a:srgbClr val="1C27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Lumbe' Davis">
            <a:extLst>
              <a:ext uri="{FF2B5EF4-FFF2-40B4-BE49-F238E27FC236}">
                <a16:creationId xmlns:a16="http://schemas.microsoft.com/office/drawing/2014/main" id="{14F20354-CAF6-A843-ADB1-A31A84FA39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029" y="3199308"/>
            <a:ext cx="2540000" cy="2540000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Image">
            <a:extLst>
              <a:ext uri="{FF2B5EF4-FFF2-40B4-BE49-F238E27FC236}">
                <a16:creationId xmlns:a16="http://schemas.microsoft.com/office/drawing/2014/main" id="{C5872F10-F8E0-F34C-A6E1-F1D0F2F20E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06" b="16572"/>
          <a:stretch/>
        </p:blipFill>
        <p:spPr bwMode="auto">
          <a:xfrm>
            <a:off x="5489845" y="3199308"/>
            <a:ext cx="2092336" cy="2540000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6763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2BB49CA-0D34-914F-82A3-E767B3431042}"/>
              </a:ext>
            </a:extLst>
          </p:cNvPr>
          <p:cNvSpPr txBox="1">
            <a:spLocks/>
          </p:cNvSpPr>
          <p:nvPr/>
        </p:nvSpPr>
        <p:spPr>
          <a:xfrm>
            <a:off x="600634" y="21337"/>
            <a:ext cx="8534400" cy="150706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400" dirty="0"/>
              <a:t>DEI Highlights from 2020 AUPHA Annual Meeting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C8D04A-0053-3048-9290-E71B5FE6B4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37" r="6350" b="13265"/>
          <a:stretch/>
        </p:blipFill>
        <p:spPr>
          <a:xfrm>
            <a:off x="480111" y="6041362"/>
            <a:ext cx="2240664" cy="79540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35D1435-E54B-934B-B17C-FEF711ED1CD0}"/>
              </a:ext>
            </a:extLst>
          </p:cNvPr>
          <p:cNvCxnSpPr>
            <a:cxnSpLocks/>
          </p:cNvCxnSpPr>
          <p:nvPr/>
        </p:nvCxnSpPr>
        <p:spPr>
          <a:xfrm>
            <a:off x="9502587" y="0"/>
            <a:ext cx="2537012" cy="6836762"/>
          </a:xfrm>
          <a:prstGeom prst="line">
            <a:avLst/>
          </a:prstGeom>
          <a:ln w="28575">
            <a:solidFill>
              <a:srgbClr val="1C27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659BE77-3388-3040-9B6E-D08B6E4F5F54}"/>
              </a:ext>
            </a:extLst>
          </p:cNvPr>
          <p:cNvCxnSpPr>
            <a:cxnSpLocks/>
          </p:cNvCxnSpPr>
          <p:nvPr/>
        </p:nvCxnSpPr>
        <p:spPr>
          <a:xfrm flipH="1">
            <a:off x="11080376" y="0"/>
            <a:ext cx="959223" cy="6836762"/>
          </a:xfrm>
          <a:prstGeom prst="line">
            <a:avLst/>
          </a:prstGeom>
          <a:ln w="19050">
            <a:solidFill>
              <a:srgbClr val="1C27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E1617-72FF-2140-90A9-A12D4046A2AA}"/>
              </a:ext>
            </a:extLst>
          </p:cNvPr>
          <p:cNvCxnSpPr>
            <a:cxnSpLocks/>
          </p:cNvCxnSpPr>
          <p:nvPr/>
        </p:nvCxnSpPr>
        <p:spPr>
          <a:xfrm>
            <a:off x="10775576" y="0"/>
            <a:ext cx="896470" cy="6858000"/>
          </a:xfrm>
          <a:prstGeom prst="line">
            <a:avLst/>
          </a:prstGeom>
          <a:ln w="38100">
            <a:solidFill>
              <a:srgbClr val="1C27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BB00CF9-EC14-4B47-AA53-E2672C3B2288}"/>
              </a:ext>
            </a:extLst>
          </p:cNvPr>
          <p:cNvCxnSpPr>
            <a:cxnSpLocks/>
          </p:cNvCxnSpPr>
          <p:nvPr/>
        </p:nvCxnSpPr>
        <p:spPr>
          <a:xfrm flipH="1">
            <a:off x="9717741" y="0"/>
            <a:ext cx="1748116" cy="6836762"/>
          </a:xfrm>
          <a:prstGeom prst="line">
            <a:avLst/>
          </a:prstGeom>
          <a:ln w="57150">
            <a:solidFill>
              <a:srgbClr val="1C27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Content Placeholder 2">
            <a:extLst>
              <a:ext uri="{FF2B5EF4-FFF2-40B4-BE49-F238E27FC236}">
                <a16:creationId xmlns:a16="http://schemas.microsoft.com/office/drawing/2014/main" id="{E5591EDB-85D6-454A-BCC6-3A8E4CC107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1391819"/>
              </p:ext>
            </p:extLst>
          </p:nvPr>
        </p:nvGraphicFramePr>
        <p:xfrm>
          <a:off x="301035" y="1528404"/>
          <a:ext cx="11621293" cy="3908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88949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11124-55C1-44C0-8632-7F5EADEA6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7435"/>
            <a:ext cx="8534400" cy="1507067"/>
          </a:xfrm>
        </p:spPr>
        <p:txBody>
          <a:bodyPr anchor="ctr">
            <a:normAutofit/>
          </a:bodyPr>
          <a:lstStyle/>
          <a:p>
            <a:r>
              <a:rPr lang="en-US" sz="4400" dirty="0"/>
              <a:t>Discussion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DDCBA-1FCB-4753-AA55-5261C1266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544502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11893"/>
                </a:solidFill>
              </a:rPr>
              <a:t>“Current environment is very unsafe for whites to attempt to have discussion with legitimate questions, let alone criticisms.”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0C8B87-C2C2-D645-8EE1-7904CD0791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37" r="6350" b="13265"/>
          <a:stretch/>
        </p:blipFill>
        <p:spPr>
          <a:xfrm>
            <a:off x="480111" y="6041362"/>
            <a:ext cx="2240664" cy="795400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4995D45-6FEA-6945-834B-59845656536A}"/>
              </a:ext>
            </a:extLst>
          </p:cNvPr>
          <p:cNvCxnSpPr>
            <a:cxnSpLocks/>
          </p:cNvCxnSpPr>
          <p:nvPr/>
        </p:nvCxnSpPr>
        <p:spPr>
          <a:xfrm>
            <a:off x="9502587" y="0"/>
            <a:ext cx="2537012" cy="6836762"/>
          </a:xfrm>
          <a:prstGeom prst="line">
            <a:avLst/>
          </a:prstGeom>
          <a:ln w="28575">
            <a:solidFill>
              <a:srgbClr val="1C27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FD85AAB-958D-ED4A-85C5-40F130C29D5F}"/>
              </a:ext>
            </a:extLst>
          </p:cNvPr>
          <p:cNvCxnSpPr>
            <a:cxnSpLocks/>
          </p:cNvCxnSpPr>
          <p:nvPr/>
        </p:nvCxnSpPr>
        <p:spPr>
          <a:xfrm flipH="1">
            <a:off x="11080376" y="0"/>
            <a:ext cx="959223" cy="6836762"/>
          </a:xfrm>
          <a:prstGeom prst="line">
            <a:avLst/>
          </a:prstGeom>
          <a:ln w="19050">
            <a:solidFill>
              <a:srgbClr val="1C27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A6F8F1-D559-6F4C-88B3-27B2172F71F9}"/>
              </a:ext>
            </a:extLst>
          </p:cNvPr>
          <p:cNvCxnSpPr>
            <a:cxnSpLocks/>
          </p:cNvCxnSpPr>
          <p:nvPr/>
        </p:nvCxnSpPr>
        <p:spPr>
          <a:xfrm>
            <a:off x="10775576" y="0"/>
            <a:ext cx="896470" cy="6858000"/>
          </a:xfrm>
          <a:prstGeom prst="line">
            <a:avLst/>
          </a:prstGeom>
          <a:ln w="38100">
            <a:solidFill>
              <a:srgbClr val="1C27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8750C54-5DB0-D042-B222-BF3E34A7AFE2}"/>
              </a:ext>
            </a:extLst>
          </p:cNvPr>
          <p:cNvCxnSpPr>
            <a:cxnSpLocks/>
          </p:cNvCxnSpPr>
          <p:nvPr/>
        </p:nvCxnSpPr>
        <p:spPr>
          <a:xfrm flipH="1">
            <a:off x="9717741" y="0"/>
            <a:ext cx="1748116" cy="6836762"/>
          </a:xfrm>
          <a:prstGeom prst="line">
            <a:avLst/>
          </a:prstGeom>
          <a:ln w="57150">
            <a:solidFill>
              <a:srgbClr val="1C27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racking Group Discussion Tips!">
            <a:extLst>
              <a:ext uri="{FF2B5EF4-FFF2-40B4-BE49-F238E27FC236}">
                <a16:creationId xmlns:a16="http://schemas.microsoft.com/office/drawing/2014/main" id="{EDDD737D-DB23-8144-8B3B-FEC9DBF015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346" y="3051569"/>
            <a:ext cx="4641597" cy="3091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977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42681025-2D41-C148-8440-653153FB3173}"/>
              </a:ext>
            </a:extLst>
          </p:cNvPr>
          <p:cNvSpPr/>
          <p:nvPr/>
        </p:nvSpPr>
        <p:spPr>
          <a:xfrm>
            <a:off x="2868056" y="4070619"/>
            <a:ext cx="6092486" cy="1320133"/>
          </a:xfrm>
          <a:prstGeom prst="roundRect">
            <a:avLst>
              <a:gd name="adj" fmla="val 10000"/>
            </a:avLst>
          </a:prstGeom>
          <a:solidFill>
            <a:srgbClr val="011893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BFE55424-B151-1F42-8906-22C6DC621F48}"/>
              </a:ext>
            </a:extLst>
          </p:cNvPr>
          <p:cNvSpPr/>
          <p:nvPr/>
        </p:nvSpPr>
        <p:spPr>
          <a:xfrm>
            <a:off x="2868056" y="676684"/>
            <a:ext cx="6092486" cy="1320133"/>
          </a:xfrm>
          <a:prstGeom prst="roundRect">
            <a:avLst>
              <a:gd name="adj" fmla="val 10000"/>
            </a:avLst>
          </a:prstGeom>
          <a:solidFill>
            <a:srgbClr val="011893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1C90F07E-1C12-694C-A043-AB2D006DF297}"/>
              </a:ext>
            </a:extLst>
          </p:cNvPr>
          <p:cNvSpPr/>
          <p:nvPr/>
        </p:nvSpPr>
        <p:spPr>
          <a:xfrm>
            <a:off x="2854291" y="2391255"/>
            <a:ext cx="6092486" cy="1320133"/>
          </a:xfrm>
          <a:prstGeom prst="roundRect">
            <a:avLst>
              <a:gd name="adj" fmla="val 10000"/>
            </a:avLst>
          </a:prstGeom>
          <a:solidFill>
            <a:srgbClr val="011893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aphicFrame>
        <p:nvGraphicFramePr>
          <p:cNvPr id="2" name="Content Placeholder 2">
            <a:extLst>
              <a:ext uri="{FF2B5EF4-FFF2-40B4-BE49-F238E27FC236}">
                <a16:creationId xmlns:a16="http://schemas.microsoft.com/office/drawing/2014/main" id="{2BBDDF25-BFC5-7E45-BFAB-7C40E668B8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3453334"/>
              </p:ext>
            </p:extLst>
          </p:nvPr>
        </p:nvGraphicFramePr>
        <p:xfrm>
          <a:off x="3074245" y="869706"/>
          <a:ext cx="6190459" cy="4768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8915DFF0-20CB-8B47-987A-D3A4083BB0A5}"/>
              </a:ext>
            </a:extLst>
          </p:cNvPr>
          <p:cNvSpPr txBox="1">
            <a:spLocks/>
          </p:cNvSpPr>
          <p:nvPr/>
        </p:nvSpPr>
        <p:spPr>
          <a:xfrm>
            <a:off x="234288" y="610199"/>
            <a:ext cx="3502684" cy="324861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400" dirty="0">
                <a:solidFill>
                  <a:srgbClr val="90C226"/>
                </a:solidFill>
              </a:rPr>
              <a:t>Possible Forum Projects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EA5B7C-0289-2E47-BFC8-B7AB96F4DA4A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4937" r="6350" b="13265"/>
          <a:stretch/>
        </p:blipFill>
        <p:spPr>
          <a:xfrm>
            <a:off x="480111" y="6041362"/>
            <a:ext cx="2240664" cy="795400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8E34C1E-3C8D-7946-BEA5-91BA2B07D195}"/>
              </a:ext>
            </a:extLst>
          </p:cNvPr>
          <p:cNvCxnSpPr>
            <a:cxnSpLocks/>
          </p:cNvCxnSpPr>
          <p:nvPr/>
        </p:nvCxnSpPr>
        <p:spPr>
          <a:xfrm>
            <a:off x="9502587" y="0"/>
            <a:ext cx="2537012" cy="6836762"/>
          </a:xfrm>
          <a:prstGeom prst="line">
            <a:avLst/>
          </a:prstGeom>
          <a:ln w="28575">
            <a:solidFill>
              <a:srgbClr val="1C27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1E2D05F-1865-A046-A16F-C1891DC647E6}"/>
              </a:ext>
            </a:extLst>
          </p:cNvPr>
          <p:cNvCxnSpPr>
            <a:cxnSpLocks/>
          </p:cNvCxnSpPr>
          <p:nvPr/>
        </p:nvCxnSpPr>
        <p:spPr>
          <a:xfrm flipH="1">
            <a:off x="11080376" y="0"/>
            <a:ext cx="959223" cy="6836762"/>
          </a:xfrm>
          <a:prstGeom prst="line">
            <a:avLst/>
          </a:prstGeom>
          <a:ln w="19050">
            <a:solidFill>
              <a:srgbClr val="1C27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1050CE-8F68-894A-87B2-D8589F694CCF}"/>
              </a:ext>
            </a:extLst>
          </p:cNvPr>
          <p:cNvCxnSpPr>
            <a:cxnSpLocks/>
          </p:cNvCxnSpPr>
          <p:nvPr/>
        </p:nvCxnSpPr>
        <p:spPr>
          <a:xfrm>
            <a:off x="10775576" y="0"/>
            <a:ext cx="896470" cy="6858000"/>
          </a:xfrm>
          <a:prstGeom prst="line">
            <a:avLst/>
          </a:prstGeom>
          <a:ln w="38100">
            <a:solidFill>
              <a:srgbClr val="1C27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29601FC-743C-7340-9FB7-FE2B5D44BCF9}"/>
              </a:ext>
            </a:extLst>
          </p:cNvPr>
          <p:cNvCxnSpPr>
            <a:cxnSpLocks/>
          </p:cNvCxnSpPr>
          <p:nvPr/>
        </p:nvCxnSpPr>
        <p:spPr>
          <a:xfrm flipH="1">
            <a:off x="9717741" y="0"/>
            <a:ext cx="1748116" cy="6836762"/>
          </a:xfrm>
          <a:prstGeom prst="line">
            <a:avLst/>
          </a:prstGeom>
          <a:ln w="57150">
            <a:solidFill>
              <a:srgbClr val="1C27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1242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F15B1-7ED9-484C-82BD-7166B509D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0775" y="1799908"/>
            <a:ext cx="5667203" cy="1928812"/>
          </a:xfrm>
        </p:spPr>
        <p:txBody>
          <a:bodyPr>
            <a:normAutofit/>
          </a:bodyPr>
          <a:lstStyle/>
          <a:p>
            <a:pPr algn="r"/>
            <a:r>
              <a:rPr lang="en-US" sz="6000" dirty="0"/>
              <a:t>Thank You!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AE26DA-9C6C-A940-AB16-F0FD514553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37" r="6350" b="13265"/>
          <a:stretch/>
        </p:blipFill>
        <p:spPr>
          <a:xfrm>
            <a:off x="480111" y="6041362"/>
            <a:ext cx="2240664" cy="795400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CE951DE-2F94-5C49-9B37-AD5E779B172F}"/>
              </a:ext>
            </a:extLst>
          </p:cNvPr>
          <p:cNvCxnSpPr>
            <a:cxnSpLocks/>
          </p:cNvCxnSpPr>
          <p:nvPr/>
        </p:nvCxnSpPr>
        <p:spPr>
          <a:xfrm>
            <a:off x="9502587" y="0"/>
            <a:ext cx="2537012" cy="6836762"/>
          </a:xfrm>
          <a:prstGeom prst="line">
            <a:avLst/>
          </a:prstGeom>
          <a:ln w="28575">
            <a:solidFill>
              <a:srgbClr val="1C27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7131AEF-8CF2-4247-B6D6-C57A75B66580}"/>
              </a:ext>
            </a:extLst>
          </p:cNvPr>
          <p:cNvCxnSpPr>
            <a:cxnSpLocks/>
          </p:cNvCxnSpPr>
          <p:nvPr/>
        </p:nvCxnSpPr>
        <p:spPr>
          <a:xfrm flipH="1">
            <a:off x="11080376" y="0"/>
            <a:ext cx="959223" cy="6836762"/>
          </a:xfrm>
          <a:prstGeom prst="line">
            <a:avLst/>
          </a:prstGeom>
          <a:ln w="19050">
            <a:solidFill>
              <a:srgbClr val="1C27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BCDBD34-C391-EB4C-9924-567A2CD4BAD4}"/>
              </a:ext>
            </a:extLst>
          </p:cNvPr>
          <p:cNvCxnSpPr>
            <a:cxnSpLocks/>
          </p:cNvCxnSpPr>
          <p:nvPr/>
        </p:nvCxnSpPr>
        <p:spPr>
          <a:xfrm>
            <a:off x="10775576" y="0"/>
            <a:ext cx="896470" cy="6858000"/>
          </a:xfrm>
          <a:prstGeom prst="line">
            <a:avLst/>
          </a:prstGeom>
          <a:ln w="38100">
            <a:solidFill>
              <a:srgbClr val="1C27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342F2D8-2807-324F-A824-7F5C64BF9F11}"/>
              </a:ext>
            </a:extLst>
          </p:cNvPr>
          <p:cNvCxnSpPr>
            <a:cxnSpLocks/>
          </p:cNvCxnSpPr>
          <p:nvPr/>
        </p:nvCxnSpPr>
        <p:spPr>
          <a:xfrm flipH="1">
            <a:off x="9717741" y="0"/>
            <a:ext cx="1748116" cy="6836762"/>
          </a:xfrm>
          <a:prstGeom prst="line">
            <a:avLst/>
          </a:prstGeom>
          <a:ln w="57150">
            <a:solidFill>
              <a:srgbClr val="1C27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757259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2505DBE9BE454D8D2D46122FD86BD3" ma:contentTypeVersion="12" ma:contentTypeDescription="Create a new document." ma:contentTypeScope="" ma:versionID="d52ba7ea32942f84d994952bfa597880">
  <xsd:schema xmlns:xsd="http://www.w3.org/2001/XMLSchema" xmlns:xs="http://www.w3.org/2001/XMLSchema" xmlns:p="http://schemas.microsoft.com/office/2006/metadata/properties" xmlns:ns2="aab3dce3-c1cf-4eaf-b984-00438dab340e" xmlns:ns3="f26e99e0-2636-4021-a373-e5b1f72aded2" targetNamespace="http://schemas.microsoft.com/office/2006/metadata/properties" ma:root="true" ma:fieldsID="9a77270261b99b1f3de77c936261d50d" ns2:_="" ns3:_="">
    <xsd:import namespace="aab3dce3-c1cf-4eaf-b984-00438dab340e"/>
    <xsd:import namespace="f26e99e0-2636-4021-a373-e5b1f72ade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b3dce3-c1cf-4eaf-b984-00438dab34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6e99e0-2636-4021-a373-e5b1f72aded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F81199-F6B3-4896-BB7D-33839A685EA0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2bcba8e5-f2ac-4ae6-9ab6-15ec63b77eb2"/>
    <ds:schemaRef ds:uri="http://www.w3.org/XML/1998/namespace"/>
    <ds:schemaRef ds:uri="2df172ae-0a2a-4634-8ad7-83f9b02fa473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ED4E59D-1566-460B-B5D5-9E9417B004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4F93C6-5DAC-4648-A92A-961ED64EDD58}"/>
</file>

<file path=docProps/app.xml><?xml version="1.0" encoding="utf-8"?>
<Properties xmlns="http://schemas.openxmlformats.org/officeDocument/2006/extended-properties" xmlns:vt="http://schemas.openxmlformats.org/officeDocument/2006/docPropsVTypes">
  <Template>{D647DD6E-BACA-944A-89D7-8EC407A30D2D}tf10001060</Template>
  <TotalTime>356</TotalTime>
  <Words>224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Cultural Perspectives Faculty Forum</vt:lpstr>
      <vt:lpstr>Agenda</vt:lpstr>
      <vt:lpstr>Purpose and History of Cultural Perspectives Forum</vt:lpstr>
      <vt:lpstr>Forum Leadership</vt:lpstr>
      <vt:lpstr>PowerPoint Presentation</vt:lpstr>
      <vt:lpstr>Discussion Questions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 Perspectives Faculty Forum</dc:title>
  <dc:creator>Davis, Lumbe (CDC/DDNID/NCCDPHP/DCPC)</dc:creator>
  <cp:lastModifiedBy>Dale L. Sanders</cp:lastModifiedBy>
  <cp:revision>13</cp:revision>
  <dcterms:created xsi:type="dcterms:W3CDTF">2020-07-17T17:26:03Z</dcterms:created>
  <dcterms:modified xsi:type="dcterms:W3CDTF">2020-07-21T17:19:44Z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0x010100FB2505DBE9BE454D8D2D46122FD86BD3</vt:lpwstr>
  </property>
</Properties>
</file>