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8" r:id="rId5"/>
    <p:sldId id="259" r:id="rId6"/>
    <p:sldId id="260" r:id="rId7"/>
    <p:sldId id="287" r:id="rId8"/>
    <p:sldId id="262" r:id="rId9"/>
    <p:sldId id="267" r:id="rId10"/>
    <p:sldId id="263" r:id="rId11"/>
    <p:sldId id="264" r:id="rId12"/>
    <p:sldId id="265" r:id="rId13"/>
    <p:sldId id="266" r:id="rId14"/>
    <p:sldId id="273" r:id="rId15"/>
    <p:sldId id="275" r:id="rId16"/>
    <p:sldId id="277" r:id="rId17"/>
    <p:sldId id="288" r:id="rId18"/>
    <p:sldId id="279"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E831E-80A6-4B4F-B1F1-C4D04E5CB11F}" v="42" dt="2021-09-20T21:58:38.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2"/>
    <p:restoredTop sz="76966"/>
  </p:normalViewPr>
  <p:slideViewPr>
    <p:cSldViewPr snapToGrid="0" snapToObjects="1">
      <p:cViewPr varScale="1">
        <p:scale>
          <a:sx n="91" d="100"/>
          <a:sy n="91" d="100"/>
        </p:scale>
        <p:origin x="11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cahme-my.sharepoint.com/personal/dalexander_cahme_org/Documents/Global%20Survey%20Analysis_Dana%20A_2021_5_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package" Target="../embeddings/Microsoft_Excel_Worksheet.xlsx"/><Relationship Id="rId5" Type="http://schemas.openxmlformats.org/officeDocument/2006/relationships/image" Target="../media/image14.png"/><Relationship Id="rId4" Type="http://schemas.openxmlformats.org/officeDocument/2006/relationships/image" Target="../media/image13.png"/></Relationships>
</file>

<file path=ppt/charts/_rels/chart3.xml.rels><?xml version="1.0" encoding="UTF-8" standalone="yes"?>
<Relationships xmlns="http://schemas.openxmlformats.org/package/2006/relationships"><Relationship Id="rId3" Type="http://schemas.openxmlformats.org/officeDocument/2006/relationships/oleObject" Target="https://cahme-my.sharepoint.com/personal/dalexander_cahme_org/Documents/Global%20Survey%20Analysis_Dana%20A_2021_5_20.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https://cahme-my.sharepoint.com/personal/dalexander_cahme_org/Documents/Global%20Survey%20Analysis_Dana%20A_2021_5_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12237038821377"/>
          <c:y val="0.22741212023895488"/>
          <c:w val="0.56034785073605298"/>
          <c:h val="0.73899189349527761"/>
        </c:manualLayout>
      </c:layout>
      <c:pieChart>
        <c:varyColors val="1"/>
        <c:ser>
          <c:idx val="0"/>
          <c:order val="0"/>
          <c:spPr>
            <a:ln w="22225"/>
          </c:spPr>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22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BC92-794F-A0C7-4D2F4D35875F}"/>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222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BC92-794F-A0C7-4D2F4D35875F}"/>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222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BC92-794F-A0C7-4D2F4D35875F}"/>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222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BC92-794F-A0C7-4D2F4D35875F}"/>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22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BC92-794F-A0C7-4D2F4D35875F}"/>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222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B-BC92-794F-A0C7-4D2F4D35875F}"/>
              </c:ext>
            </c:extLst>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22225" cap="flat" cmpd="sng" algn="ctr">
                <a:solidFill>
                  <a:schemeClr val="accent1">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D-BC92-794F-A0C7-4D2F4D35875F}"/>
              </c:ext>
            </c:extLst>
          </c:dPt>
          <c:dLbls>
            <c:dLbl>
              <c:idx val="0"/>
              <c:layout>
                <c:manualLayout>
                  <c:x val="-8.8951869395196476E-2"/>
                  <c:y val="7.6678678235343328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43691497294415033"/>
                      <c:h val="0.16453980413783442"/>
                    </c:manualLayout>
                  </c15:layout>
                </c:ext>
                <c:ext xmlns:c16="http://schemas.microsoft.com/office/drawing/2014/chart" uri="{C3380CC4-5D6E-409C-BE32-E72D297353CC}">
                  <c16:uniqueId val="{00000001-BC92-794F-A0C7-4D2F4D35875F}"/>
                </c:ext>
              </c:extLst>
            </c:dLbl>
            <c:dLbl>
              <c:idx val="1"/>
              <c:layout>
                <c:manualLayout>
                  <c:x val="-9.5636808925999607E-3"/>
                  <c:y val="4.5144488172860056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C4A960D6-75FD-4D91-95BE-06354BCFCED3}" type="CATEGORYNAME">
                      <a:rPr lang="en-US" sz="2000"/>
                      <a:pPr>
                        <a:defRPr sz="2000" b="1">
                          <a:solidFill>
                            <a:schemeClr val="tx1"/>
                          </a:solidFill>
                        </a:defRPr>
                      </a:pPr>
                      <a:t>[CATEGORY NAME]</a:t>
                    </a:fld>
                    <a:r>
                      <a:rPr lang="en-US" sz="2000" baseline="0" dirty="0"/>
                      <a:t>
</a:t>
                    </a:r>
                    <a:fld id="{B93A61D6-72DF-40D8-ADCA-D2310CECB53E}" type="PERCENTAGE">
                      <a:rPr lang="en-US" sz="2000" baseline="0"/>
                      <a:pPr>
                        <a:defRPr sz="2000" b="1">
                          <a:solidFill>
                            <a:schemeClr val="tx1"/>
                          </a:solidFill>
                        </a:defRPr>
                      </a:pPr>
                      <a:t>[PERCENTAGE]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1200426522476026"/>
                      <c:h val="0.21813055844670176"/>
                    </c:manualLayout>
                  </c15:layout>
                  <c15:dlblFieldTable/>
                  <c15:showDataLabelsRange val="0"/>
                </c:ext>
                <c:ext xmlns:c16="http://schemas.microsoft.com/office/drawing/2014/chart" uri="{C3380CC4-5D6E-409C-BE32-E72D297353CC}">
                  <c16:uniqueId val="{00000003-BC92-794F-A0C7-4D2F4D35875F}"/>
                </c:ext>
              </c:extLst>
            </c:dLbl>
            <c:dLbl>
              <c:idx val="2"/>
              <c:layout>
                <c:manualLayout>
                  <c:x val="-0.17206315038413339"/>
                  <c:y val="-0.18637159396258826"/>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137718740605066"/>
                      <c:h val="0.20605406725836659"/>
                    </c:manualLayout>
                  </c15:layout>
                </c:ext>
                <c:ext xmlns:c16="http://schemas.microsoft.com/office/drawing/2014/chart" uri="{C3380CC4-5D6E-409C-BE32-E72D297353CC}">
                  <c16:uniqueId val="{00000005-BC92-794F-A0C7-4D2F4D35875F}"/>
                </c:ext>
              </c:extLst>
            </c:dLbl>
            <c:dLbl>
              <c:idx val="3"/>
              <c:delete val="1"/>
              <c:extLst>
                <c:ext xmlns:c15="http://schemas.microsoft.com/office/drawing/2012/chart" uri="{CE6537A1-D6FC-4f65-9D91-7224C49458BB}"/>
                <c:ext xmlns:c16="http://schemas.microsoft.com/office/drawing/2014/chart" uri="{C3380CC4-5D6E-409C-BE32-E72D297353CC}">
                  <c16:uniqueId val="{00000007-BC92-794F-A0C7-4D2F4D35875F}"/>
                </c:ext>
              </c:extLst>
            </c:dLbl>
            <c:dLbl>
              <c:idx val="5"/>
              <c:layout>
                <c:manualLayout>
                  <c:x val="0.22037933888732339"/>
                  <c:y val="8.3005549467114012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r>
                      <a:rPr lang="en-US" sz="2000" dirty="0"/>
                      <a:t> Leadership/</a:t>
                    </a:r>
                  </a:p>
                  <a:p>
                    <a:pPr>
                      <a:defRPr sz="2000" b="1">
                        <a:solidFill>
                          <a:schemeClr val="tx1"/>
                        </a:solidFill>
                      </a:defRPr>
                    </a:pPr>
                    <a:r>
                      <a:rPr lang="en-US" sz="2000" baseline="0" dirty="0"/>
                      <a:t>Management
</a:t>
                    </a:r>
                    <a:fld id="{759C64A5-0471-8C47-B2E9-DAD8B19F59FC}" type="PERCENTAGE">
                      <a:rPr lang="en-US" sz="2000" baseline="0"/>
                      <a:pPr>
                        <a:defRPr sz="2000" b="1">
                          <a:solidFill>
                            <a:schemeClr val="tx1"/>
                          </a:solidFill>
                        </a:defRPr>
                      </a:pPr>
                      <a:t>[PERCENTAGE]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7138157894736842"/>
                      <c:h val="0.22316384180790963"/>
                    </c:manualLayout>
                  </c15:layout>
                  <c15:dlblFieldTable/>
                  <c15:showDataLabelsRange val="0"/>
                </c:ext>
                <c:ext xmlns:c16="http://schemas.microsoft.com/office/drawing/2014/chart" uri="{C3380CC4-5D6E-409C-BE32-E72D297353CC}">
                  <c16:uniqueId val="{0000000B-BC92-794F-A0C7-4D2F4D35875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'Q2 Graphs'!$A$46:$A$52</c:f>
              <c:strCache>
                <c:ptCount val="7"/>
                <c:pt idx="0">
                  <c:v>Communication</c:v>
                </c:pt>
                <c:pt idx="1">
                  <c:v>Community Engagement</c:v>
                </c:pt>
                <c:pt idx="2">
                  <c:v>Critical Thinking and Analysis</c:v>
                </c:pt>
                <c:pt idx="3">
                  <c:v>Human Resource Management</c:v>
                </c:pt>
                <c:pt idx="4">
                  <c:v>Innovation</c:v>
                </c:pt>
                <c:pt idx="5">
                  <c:v>Leadership/Management</c:v>
                </c:pt>
                <c:pt idx="6">
                  <c:v>Other</c:v>
                </c:pt>
              </c:strCache>
            </c:strRef>
          </c:cat>
          <c:val>
            <c:numRef>
              <c:f>'Q2 Graphs'!$B$46:$B$52</c:f>
              <c:numCache>
                <c:formatCode>0.00%</c:formatCode>
                <c:ptCount val="7"/>
                <c:pt idx="0">
                  <c:v>0.14899999999999999</c:v>
                </c:pt>
                <c:pt idx="1">
                  <c:v>7.46E-2</c:v>
                </c:pt>
                <c:pt idx="2">
                  <c:v>0.34649999999999997</c:v>
                </c:pt>
                <c:pt idx="3">
                  <c:v>4.4000000000000003E-3</c:v>
                </c:pt>
                <c:pt idx="4">
                  <c:v>6.5799999999999997E-2</c:v>
                </c:pt>
                <c:pt idx="5">
                  <c:v>0.28949999999999998</c:v>
                </c:pt>
                <c:pt idx="6">
                  <c:v>7.0199999999999999E-2</c:v>
                </c:pt>
              </c:numCache>
            </c:numRef>
          </c:val>
          <c:extLst>
            <c:ext xmlns:c16="http://schemas.microsoft.com/office/drawing/2014/chart" uri="{C3380CC4-5D6E-409C-BE32-E72D297353CC}">
              <c16:uniqueId val="{0000000E-BC92-794F-A0C7-4D2F4D35875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22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1" dirty="0">
                <a:solidFill>
                  <a:schemeClr val="tx1"/>
                </a:solidFill>
                <a:effectLst/>
              </a:rPr>
              <a:t>Class</a:t>
            </a:r>
            <a:r>
              <a:rPr lang="en-US" sz="2400" b="1" baseline="0" dirty="0">
                <a:solidFill>
                  <a:schemeClr val="tx1"/>
                </a:solidFill>
                <a:effectLst/>
              </a:rPr>
              <a:t> Modality Comparison </a:t>
            </a:r>
          </a:p>
          <a:p>
            <a:pPr>
              <a:defRPr sz="2400">
                <a:solidFill>
                  <a:schemeClr val="tx1"/>
                </a:solidFill>
              </a:defRPr>
            </a:pPr>
            <a:r>
              <a:rPr lang="en-US" sz="2400" b="1" dirty="0">
                <a:solidFill>
                  <a:schemeClr val="tx1"/>
                </a:solidFill>
                <a:effectLst/>
              </a:rPr>
              <a:t>Offered </a:t>
            </a:r>
            <a:r>
              <a:rPr lang="en-US" sz="2400" b="1" i="1" u="sng" dirty="0">
                <a:solidFill>
                  <a:schemeClr val="tx1"/>
                </a:solidFill>
                <a:effectLst/>
              </a:rPr>
              <a:t>Mostly</a:t>
            </a:r>
            <a:r>
              <a:rPr lang="en-US" sz="2400" b="1" dirty="0">
                <a:solidFill>
                  <a:schemeClr val="tx1"/>
                </a:solidFill>
                <a:effectLst/>
              </a:rPr>
              <a:t> Online, Hybrid, </a:t>
            </a:r>
            <a:r>
              <a:rPr lang="en-US" sz="2400" b="1" i="1" u="sng" dirty="0">
                <a:solidFill>
                  <a:schemeClr val="tx1"/>
                </a:solidFill>
                <a:effectLst/>
              </a:rPr>
              <a:t>Mostly</a:t>
            </a:r>
            <a:r>
              <a:rPr lang="en-US" sz="2400" b="1" dirty="0">
                <a:solidFill>
                  <a:schemeClr val="tx1"/>
                </a:solidFill>
                <a:effectLst/>
              </a:rPr>
              <a:t> In Person</a:t>
            </a:r>
            <a:endParaRPr lang="en-US" sz="2400" dirty="0">
              <a:solidFill>
                <a:schemeClr val="tx1"/>
              </a:solidFill>
              <a:effectLst/>
            </a:endParaRPr>
          </a:p>
        </c:rich>
      </c:tx>
      <c:layout>
        <c:manualLayout>
          <c:xMode val="edge"/>
          <c:yMode val="edge"/>
          <c:x val="0.27158616154542503"/>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170102652569731"/>
          <c:y val="0.20109283568485348"/>
          <c:w val="0.90729510763432231"/>
          <c:h val="0.73501587415600023"/>
        </c:manualLayout>
      </c:layout>
      <c:barChart>
        <c:barDir val="col"/>
        <c:grouping val="clustered"/>
        <c:varyColors val="0"/>
        <c:ser>
          <c:idx val="0"/>
          <c:order val="0"/>
          <c:tx>
            <c:strRef>
              <c:f>Sheet1!$B$1</c:f>
              <c:strCache>
                <c:ptCount val="1"/>
                <c:pt idx="0">
                  <c:v>Programs Offering Mostly Fully OnLine</c:v>
                </c:pt>
              </c:strCache>
            </c:strRef>
          </c:tx>
          <c:spPr>
            <a:blipFill>
              <a:blip xmlns:r="http://schemas.openxmlformats.org/officeDocument/2006/relationships" r:embed="rId3"/>
              <a:stretch>
                <a:fillRect/>
              </a:stretch>
            </a:blipFill>
            <a:ln w="38100" cap="sq">
              <a:solidFill>
                <a:schemeClr val="tx2">
                  <a:lumMod val="60000"/>
                  <a:lumOff val="4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Pre-Pandemic</c:v>
                </c:pt>
                <c:pt idx="1">
                  <c:v>Pandemic</c:v>
                </c:pt>
                <c:pt idx="2">
                  <c:v>Post Pandemic</c:v>
                </c:pt>
              </c:strCache>
            </c:strRef>
          </c:cat>
          <c:val>
            <c:numRef>
              <c:f>Sheet1!$B$2:$B$4</c:f>
              <c:numCache>
                <c:formatCode>General</c:formatCode>
                <c:ptCount val="3"/>
                <c:pt idx="0">
                  <c:v>0.23786408000000001</c:v>
                </c:pt>
                <c:pt idx="1">
                  <c:v>0.87317073000000001</c:v>
                </c:pt>
                <c:pt idx="2">
                  <c:v>0.27014199999999999</c:v>
                </c:pt>
              </c:numCache>
            </c:numRef>
          </c:val>
          <c:extLst>
            <c:ext xmlns:c16="http://schemas.microsoft.com/office/drawing/2014/chart" uri="{C3380CC4-5D6E-409C-BE32-E72D297353CC}">
              <c16:uniqueId val="{00000000-2AD6-4C12-9AED-5246872FFECD}"/>
            </c:ext>
          </c:extLst>
        </c:ser>
        <c:ser>
          <c:idx val="1"/>
          <c:order val="1"/>
          <c:tx>
            <c:strRef>
              <c:f>Sheet1!$C$1</c:f>
              <c:strCache>
                <c:ptCount val="1"/>
                <c:pt idx="0">
                  <c:v>Classes are 25 to 75% virtual</c:v>
                </c:pt>
              </c:strCache>
            </c:strRef>
          </c:tx>
          <c:spPr>
            <a:blipFill>
              <a:blip xmlns:r="http://schemas.openxmlformats.org/officeDocument/2006/relationships" r:embed="rId4"/>
              <a:stretch>
                <a:fillRect/>
              </a:stretch>
            </a:blipFill>
            <a:ln w="22225">
              <a:solidFill>
                <a:schemeClr val="bg2">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Pre-Pandemic</c:v>
                </c:pt>
                <c:pt idx="1">
                  <c:v>Pandemic</c:v>
                </c:pt>
                <c:pt idx="2">
                  <c:v>Post Pandemic</c:v>
                </c:pt>
              </c:strCache>
            </c:strRef>
          </c:cat>
          <c:val>
            <c:numRef>
              <c:f>Sheet1!$C$2:$C$4</c:f>
              <c:numCache>
                <c:formatCode>General</c:formatCode>
                <c:ptCount val="3"/>
                <c:pt idx="0">
                  <c:v>0.17474999999999999</c:v>
                </c:pt>
                <c:pt idx="1">
                  <c:v>0.11219512</c:v>
                </c:pt>
                <c:pt idx="2">
                  <c:v>0.39810426999999998</c:v>
                </c:pt>
              </c:numCache>
            </c:numRef>
          </c:val>
          <c:extLst>
            <c:ext xmlns:c16="http://schemas.microsoft.com/office/drawing/2014/chart" uri="{C3380CC4-5D6E-409C-BE32-E72D297353CC}">
              <c16:uniqueId val="{00000004-2AD6-4C12-9AED-5246872FFECD}"/>
            </c:ext>
          </c:extLst>
        </c:ser>
        <c:ser>
          <c:idx val="2"/>
          <c:order val="2"/>
          <c:tx>
            <c:strRef>
              <c:f>Sheet1!$D$1</c:f>
              <c:strCache>
                <c:ptCount val="1"/>
                <c:pt idx="0">
                  <c:v>Programs Offering Mostly In Person</c:v>
                </c:pt>
              </c:strCache>
            </c:strRef>
          </c:tx>
          <c:spPr>
            <a:solidFill>
              <a:schemeClr val="tx1"/>
            </a:solidFill>
            <a:ln w="28575">
              <a:solidFill>
                <a:srgbClr val="FF0000"/>
              </a:solidFill>
            </a:ln>
            <a:effectLst/>
          </c:spPr>
          <c:invertIfNegative val="0"/>
          <c:dPt>
            <c:idx val="0"/>
            <c:invertIfNegative val="0"/>
            <c:bubble3D val="0"/>
            <c:spPr>
              <a:blipFill>
                <a:blip xmlns:r="http://schemas.openxmlformats.org/officeDocument/2006/relationships" r:embed="rId5"/>
                <a:stretch>
                  <a:fillRect/>
                </a:stretch>
              </a:blipFill>
              <a:ln w="28575">
                <a:solidFill>
                  <a:srgbClr val="FF0000"/>
                </a:solidFill>
              </a:ln>
              <a:effectLst/>
            </c:spPr>
            <c:extLst>
              <c:ext xmlns:c16="http://schemas.microsoft.com/office/drawing/2014/chart" uri="{C3380CC4-5D6E-409C-BE32-E72D297353CC}">
                <c16:uniqueId val="{00000002-8C3B-47E9-AE7B-5C35A2DBFC6D}"/>
              </c:ext>
            </c:extLst>
          </c:dPt>
          <c:dPt>
            <c:idx val="2"/>
            <c:invertIfNegative val="0"/>
            <c:bubble3D val="0"/>
            <c:spPr>
              <a:blipFill>
                <a:blip xmlns:r="http://schemas.openxmlformats.org/officeDocument/2006/relationships" r:embed="rId5"/>
                <a:stretch>
                  <a:fillRect/>
                </a:stretch>
              </a:blipFill>
              <a:ln w="28575">
                <a:solidFill>
                  <a:srgbClr val="FF0000"/>
                </a:solidFill>
              </a:ln>
              <a:effectLst/>
            </c:spPr>
            <c:extLst>
              <c:ext xmlns:c16="http://schemas.microsoft.com/office/drawing/2014/chart" uri="{C3380CC4-5D6E-409C-BE32-E72D297353CC}">
                <c16:uniqueId val="{00000003-8C3B-47E9-AE7B-5C35A2DBFC6D}"/>
              </c:ext>
            </c:extLst>
          </c:dPt>
          <c:dLbls>
            <c:dLbl>
              <c:idx val="0"/>
              <c:layout>
                <c:manualLayout>
                  <c:x val="-8.6767895878524948E-3"/>
                  <c:y val="-7.4779165935558575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2662732505508393E-2"/>
                      <c:h val="0.10385330565130298"/>
                    </c:manualLayout>
                  </c15:layout>
                </c:ext>
                <c:ext xmlns:c16="http://schemas.microsoft.com/office/drawing/2014/chart" uri="{C3380CC4-5D6E-409C-BE32-E72D297353CC}">
                  <c16:uniqueId val="{00000002-8C3B-47E9-AE7B-5C35A2DBFC6D}"/>
                </c:ext>
              </c:extLst>
            </c:dLbl>
            <c:dLbl>
              <c:idx val="2"/>
              <c:layout>
                <c:manualLayout>
                  <c:x val="-1.0845986984815778E-2"/>
                  <c:y val="-1.4955833187111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3B-47E9-AE7B-5C35A2DBFC6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Pre-Pandemic</c:v>
                </c:pt>
                <c:pt idx="1">
                  <c:v>Pandemic</c:v>
                </c:pt>
                <c:pt idx="2">
                  <c:v>Post Pandemic</c:v>
                </c:pt>
              </c:strCache>
            </c:strRef>
          </c:cat>
          <c:val>
            <c:numRef>
              <c:f>Sheet1!$D$2:$D$4</c:f>
              <c:numCache>
                <c:formatCode>General</c:formatCode>
                <c:ptCount val="3"/>
                <c:pt idx="0">
                  <c:v>0.58737863999999995</c:v>
                </c:pt>
                <c:pt idx="1">
                  <c:v>1.46E-2</c:v>
                </c:pt>
                <c:pt idx="2">
                  <c:v>0.33175355000000001</c:v>
                </c:pt>
              </c:numCache>
            </c:numRef>
          </c:val>
          <c:extLst>
            <c:ext xmlns:c16="http://schemas.microsoft.com/office/drawing/2014/chart" uri="{C3380CC4-5D6E-409C-BE32-E72D297353CC}">
              <c16:uniqueId val="{00000005-2AD6-4C12-9AED-5246872FFECD}"/>
            </c:ext>
          </c:extLst>
        </c:ser>
        <c:dLbls>
          <c:showLegendKey val="0"/>
          <c:showVal val="0"/>
          <c:showCatName val="0"/>
          <c:showSerName val="0"/>
          <c:showPercent val="0"/>
          <c:showBubbleSize val="0"/>
        </c:dLbls>
        <c:gapWidth val="61"/>
        <c:axId val="1971856927"/>
        <c:axId val="1971856095"/>
      </c:barChart>
      <c:catAx>
        <c:axId val="1971856927"/>
        <c:scaling>
          <c:orientation val="minMax"/>
        </c:scaling>
        <c:delete val="1"/>
        <c:axPos val="b"/>
        <c:numFmt formatCode="General" sourceLinked="1"/>
        <c:majorTickMark val="none"/>
        <c:minorTickMark val="none"/>
        <c:tickLblPos val="nextTo"/>
        <c:crossAx val="1971856095"/>
        <c:crossesAt val="0"/>
        <c:auto val="1"/>
        <c:lblAlgn val="ctr"/>
        <c:lblOffset val="100"/>
        <c:noMultiLvlLbl val="0"/>
      </c:catAx>
      <c:valAx>
        <c:axId val="19718560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971856927"/>
        <c:crosses val="autoZero"/>
        <c:crossBetween val="between"/>
        <c:majorUnit val="0.25"/>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6">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spc="20" baseline="0">
                <a:solidFill>
                  <a:schemeClr val="tx1"/>
                </a:solidFill>
                <a:latin typeface="+mn-lt"/>
                <a:ea typeface="+mn-ea"/>
                <a:cs typeface="+mn-cs"/>
              </a:defRPr>
            </a:pPr>
            <a:r>
              <a:rPr lang="en-US" sz="2400" b="1" dirty="0">
                <a:solidFill>
                  <a:schemeClr val="tx1"/>
                </a:solidFill>
              </a:rPr>
              <a:t>Experiential Learning Opportunity Challenges Due to COVID-19</a:t>
            </a:r>
          </a:p>
        </c:rich>
      </c:tx>
      <c:layout>
        <c:manualLayout>
          <c:xMode val="edge"/>
          <c:yMode val="edge"/>
          <c:x val="0.18412583944885372"/>
          <c:y val="7.5089389044860108E-2"/>
        </c:manualLayout>
      </c:layout>
      <c:overlay val="0"/>
      <c:spPr>
        <a:noFill/>
        <a:ln>
          <a:noFill/>
        </a:ln>
        <a:effectLst/>
      </c:spPr>
      <c:txPr>
        <a:bodyPr rot="0" spcFirstLastPara="1" vertOverflow="ellipsis" vert="horz" wrap="square" anchor="ctr" anchorCtr="1"/>
        <a:lstStyle/>
        <a:p>
          <a:pPr>
            <a:defRPr sz="2400" b="1" i="0" u="none" strike="noStrike" kern="1200" cap="none" spc="20" baseline="0">
              <a:solidFill>
                <a:schemeClr val="tx1"/>
              </a:solidFill>
              <a:latin typeface="+mn-lt"/>
              <a:ea typeface="+mn-ea"/>
              <a:cs typeface="+mn-cs"/>
            </a:defRPr>
          </a:pPr>
          <a:endParaRPr lang="en-US"/>
        </a:p>
      </c:txPr>
    </c:title>
    <c:autoTitleDeleted val="0"/>
    <c:plotArea>
      <c:layout>
        <c:manualLayout>
          <c:layoutTarget val="inner"/>
          <c:xMode val="edge"/>
          <c:yMode val="edge"/>
          <c:x val="0.24064838800687374"/>
          <c:y val="0.22963248446403217"/>
          <c:w val="0.51218869424709523"/>
          <c:h val="0.73649615519371547"/>
        </c:manualLayout>
      </c:layout>
      <c:pieChart>
        <c:varyColors val="1"/>
        <c:ser>
          <c:idx val="0"/>
          <c:order val="0"/>
          <c:spPr>
            <a:ln w="28575"/>
          </c:spPr>
          <c:dPt>
            <c:idx val="0"/>
            <c:bubble3D val="0"/>
            <c:spPr>
              <a:solidFill>
                <a:schemeClr val="tx2">
                  <a:lumMod val="60000"/>
                  <a:lumOff val="40000"/>
                </a:schemeClr>
              </a:solidFill>
              <a:ln w="28575" cap="flat" cmpd="sng" algn="ctr">
                <a:solidFill>
                  <a:srgbClr val="0070C0"/>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29CA-AF40-87AA-80583E0DC563}"/>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2857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29CA-AF40-87AA-80583E0DC563}"/>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2857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29CA-AF40-87AA-80583E0DC563}"/>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2857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29CA-AF40-87AA-80583E0DC563}"/>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29CA-AF40-87AA-80583E0DC563}"/>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2857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B-29CA-AF40-87AA-80583E0DC563}"/>
              </c:ext>
            </c:extLst>
          </c:dPt>
          <c:dLbls>
            <c:dLbl>
              <c:idx val="0"/>
              <c:layout>
                <c:manualLayout>
                  <c:x val="-0.22483051752042973"/>
                  <c:y val="-0.1087885498687664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r>
                      <a:rPr lang="en-US" sz="1800" baseline="0" dirty="0">
                        <a:solidFill>
                          <a:schemeClr val="bg1"/>
                        </a:solidFill>
                      </a:rPr>
                      <a:t>Placing Students in Real-World Experiences
</a:t>
                    </a:r>
                    <a:fld id="{95F8CAF4-4E5D-814E-B4C2-C9AEBC5E74CC}" type="PERCENTAGE">
                      <a:rPr lang="en-US" sz="1800" baseline="0">
                        <a:solidFill>
                          <a:schemeClr val="bg1"/>
                        </a:solidFill>
                      </a:rPr>
                      <a:pPr>
                        <a:defRPr sz="1800" b="1">
                          <a:solidFill>
                            <a:schemeClr val="bg1"/>
                          </a:solidFill>
                        </a:defRPr>
                      </a:pPr>
                      <a:t>[PERCENTAGE]</a:t>
                    </a:fld>
                    <a:endParaRPr lang="en-US" sz="18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878668500296228"/>
                      <c:h val="0.25564287374234473"/>
                    </c:manualLayout>
                  </c15:layout>
                  <c15:dlblFieldTable/>
                  <c15:showDataLabelsRange val="0"/>
                </c:ext>
                <c:ext xmlns:c16="http://schemas.microsoft.com/office/drawing/2014/chart" uri="{C3380CC4-5D6E-409C-BE32-E72D297353CC}">
                  <c16:uniqueId val="{00000001-29CA-AF40-87AA-80583E0DC563}"/>
                </c:ext>
              </c:extLst>
            </c:dLbl>
            <c:dLbl>
              <c:idx val="1"/>
              <c:layout>
                <c:manualLayout>
                  <c:x val="0.19432904962384112"/>
                  <c:y val="-0.1555659790573053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133435071430402"/>
                      <c:h val="0.21604215456674472"/>
                    </c:manualLayout>
                  </c15:layout>
                </c:ext>
                <c:ext xmlns:c16="http://schemas.microsoft.com/office/drawing/2014/chart" uri="{C3380CC4-5D6E-409C-BE32-E72D297353CC}">
                  <c16:uniqueId val="{00000003-29CA-AF40-87AA-80583E0DC563}"/>
                </c:ext>
              </c:extLst>
            </c:dLbl>
            <c:dLbl>
              <c:idx val="2"/>
              <c:layout>
                <c:manualLayout>
                  <c:x val="0.10037689320597221"/>
                  <c:y val="7.71229768153980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9CA-AF40-87AA-80583E0DC563}"/>
                </c:ext>
              </c:extLst>
            </c:dLbl>
            <c:dLbl>
              <c:idx val="3"/>
              <c:tx>
                <c:rich>
                  <a:bodyPr/>
                  <a:lstStyle/>
                  <a:p>
                    <a:fld id="{539FB404-6C96-1C42-A4EF-79F9845C7105}" type="CATEGORYNAME">
                      <a:rPr lang="en-US" sz="1800"/>
                      <a:pPr/>
                      <a:t>[CATEGORY NAME]</a:t>
                    </a:fld>
                    <a:r>
                      <a:rPr lang="en-US" sz="1800" baseline="0" dirty="0"/>
                      <a:t>
</a:t>
                    </a:r>
                    <a:fld id="{9E808624-9EAC-054C-8F41-90C2F562ED45}" type="PERCENTAGE">
                      <a:rPr lang="en-US" sz="1800" baseline="0"/>
                      <a:pPr/>
                      <a:t>[PERCENTAGE]</a:t>
                    </a:fld>
                    <a:endParaRPr lang="en-US" sz="18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9CA-AF40-87AA-80583E0DC56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'Q3 Graphs'!$A$1:$D$1</c:f>
              <c:strCache>
                <c:ptCount val="4"/>
                <c:pt idx="0">
                  <c:v>Placing Students in Real-World Experiences</c:v>
                </c:pt>
                <c:pt idx="1">
                  <c:v>Engaging Practitioners in the Curriculum</c:v>
                </c:pt>
                <c:pt idx="2">
                  <c:v> Other</c:v>
                </c:pt>
                <c:pt idx="3">
                  <c:v> Not Applicable</c:v>
                </c:pt>
              </c:strCache>
            </c:strRef>
          </c:cat>
          <c:val>
            <c:numRef>
              <c:f>'Q3 Graphs'!$A$2:$D$2</c:f>
              <c:numCache>
                <c:formatCode>0.00%</c:formatCode>
                <c:ptCount val="4"/>
                <c:pt idx="0">
                  <c:v>0.68</c:v>
                </c:pt>
                <c:pt idx="1">
                  <c:v>0.20519999999999999</c:v>
                </c:pt>
                <c:pt idx="2">
                  <c:v>0.13539999999999999</c:v>
                </c:pt>
                <c:pt idx="3">
                  <c:v>0.14849999999999999</c:v>
                </c:pt>
              </c:numCache>
            </c:numRef>
          </c:val>
          <c:extLst>
            <c:ext xmlns:c16="http://schemas.microsoft.com/office/drawing/2014/chart" uri="{C3380CC4-5D6E-409C-BE32-E72D297353CC}">
              <c16:uniqueId val="{0000000C-29CA-AF40-87AA-80583E0DC56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22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spc="20" baseline="0">
                <a:solidFill>
                  <a:schemeClr val="tx1"/>
                </a:solidFill>
                <a:latin typeface="+mn-lt"/>
                <a:ea typeface="+mn-ea"/>
                <a:cs typeface="+mn-cs"/>
              </a:defRPr>
            </a:pPr>
            <a:r>
              <a:rPr lang="en-US" sz="2400" b="1" dirty="0">
                <a:solidFill>
                  <a:schemeClr val="tx1"/>
                </a:solidFill>
              </a:rPr>
              <a:t>Average Change in Number of Students in a Program During COVID-19</a:t>
            </a:r>
          </a:p>
        </c:rich>
      </c:tx>
      <c:layout>
        <c:manualLayout>
          <c:xMode val="edge"/>
          <c:yMode val="edge"/>
          <c:x val="9.5811477286899288E-2"/>
          <c:y val="0"/>
        </c:manualLayout>
      </c:layout>
      <c:overlay val="0"/>
      <c:spPr>
        <a:noFill/>
        <a:ln>
          <a:noFill/>
        </a:ln>
        <a:effectLst/>
      </c:spPr>
      <c:txPr>
        <a:bodyPr rot="0" spcFirstLastPara="1" vertOverflow="ellipsis" vert="horz" wrap="square" anchor="ctr" anchorCtr="1"/>
        <a:lstStyle/>
        <a:p>
          <a:pPr>
            <a:defRPr sz="2400" b="1" i="0" u="none" strike="noStrike" kern="1200" cap="none" spc="20" baseline="0">
              <a:solidFill>
                <a:schemeClr val="tx1"/>
              </a:solidFill>
              <a:latin typeface="+mn-lt"/>
              <a:ea typeface="+mn-ea"/>
              <a:cs typeface="+mn-cs"/>
            </a:defRPr>
          </a:pPr>
          <a:endParaRPr lang="en-US"/>
        </a:p>
      </c:txPr>
    </c:title>
    <c:autoTitleDeleted val="0"/>
    <c:plotArea>
      <c:layout>
        <c:manualLayout>
          <c:layoutTarget val="inner"/>
          <c:xMode val="edge"/>
          <c:yMode val="edge"/>
          <c:x val="1.269307177651027E-3"/>
          <c:y val="8.4520031281194632E-2"/>
          <c:w val="0.95624936508860492"/>
          <c:h val="0.67391138737529377"/>
        </c:manualLayout>
      </c:layout>
      <c:lineChart>
        <c:grouping val="stacked"/>
        <c:varyColors val="0"/>
        <c:ser>
          <c:idx val="0"/>
          <c:order val="0"/>
          <c:spPr>
            <a:ln w="88900" cap="rnd" cmpd="sng" algn="ctr">
              <a:solidFill>
                <a:schemeClr val="tx2">
                  <a:lumMod val="60000"/>
                  <a:lumOff val="40000"/>
                </a:schemeClr>
              </a:solidFill>
              <a:round/>
            </a:ln>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201-422A-B6B1-77A13D003316}"/>
                </c:ext>
              </c:extLst>
            </c:dLbl>
            <c:dLbl>
              <c:idx val="1"/>
              <c:layout>
                <c:manualLayout>
                  <c:x val="-7.6906725242021912E-2"/>
                  <c:y val="-7.096887667148126E-2"/>
                </c:manualLayout>
              </c:layout>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rgbClr val="FF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B9-B64C-A452-1C350A5471B3}"/>
                </c:ext>
              </c:extLst>
            </c:dLbl>
            <c:dLbl>
              <c:idx val="2"/>
              <c:layout>
                <c:manualLayout>
                  <c:x val="-3.0878531280322176E-2"/>
                  <c:y val="-3.0122792044537269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9C-B846-8EE9-8ACFF2D3C6EF}"/>
                </c:ext>
              </c:extLst>
            </c:dLbl>
            <c:dLbl>
              <c:idx val="3"/>
              <c:layout>
                <c:manualLayout>
                  <c:x val="-2.277282268850252E-2"/>
                  <c:y val="-9.3158225783907186E-2"/>
                </c:manualLayout>
              </c:layout>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rgbClr val="00B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B9-B64C-A452-1C350A5471B3}"/>
                </c:ext>
              </c:extLst>
            </c:dLbl>
            <c:dLbl>
              <c:idx val="4"/>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rgbClr val="00B05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7201-422A-B6B1-77A13D003316}"/>
                </c:ext>
              </c:extLst>
            </c:dLbl>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'Q4 Graphs'!$F$41:$F$45</c:f>
              <c:strCache>
                <c:ptCount val="5"/>
                <c:pt idx="0">
                  <c:v>Decreased More Than 10%</c:v>
                </c:pt>
                <c:pt idx="1">
                  <c:v>Decreased Less Than 10%</c:v>
                </c:pt>
                <c:pt idx="2">
                  <c:v>No Change</c:v>
                </c:pt>
                <c:pt idx="3">
                  <c:v>Increased Less Than 10%</c:v>
                </c:pt>
                <c:pt idx="4">
                  <c:v>Increased More Than 10%</c:v>
                </c:pt>
              </c:strCache>
            </c:strRef>
          </c:cat>
          <c:val>
            <c:numRef>
              <c:f>'Q4 Graphs'!$G$41:$G$45</c:f>
              <c:numCache>
                <c:formatCode>0%</c:formatCode>
                <c:ptCount val="5"/>
                <c:pt idx="0">
                  <c:v>0.17</c:v>
                </c:pt>
                <c:pt idx="1">
                  <c:v>0.14000000000000001</c:v>
                </c:pt>
                <c:pt idx="2">
                  <c:v>0.44</c:v>
                </c:pt>
                <c:pt idx="3">
                  <c:v>0.08</c:v>
                </c:pt>
                <c:pt idx="4">
                  <c:v>0.17</c:v>
                </c:pt>
              </c:numCache>
            </c:numRef>
          </c:val>
          <c:smooth val="0"/>
          <c:extLst>
            <c:ext xmlns:c16="http://schemas.microsoft.com/office/drawing/2014/chart" uri="{C3380CC4-5D6E-409C-BE32-E72D297353CC}">
              <c16:uniqueId val="{00000002-8CB9-B64C-A452-1C350A5471B3}"/>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082320463"/>
        <c:axId val="287461856"/>
      </c:lineChart>
      <c:catAx>
        <c:axId val="2082320463"/>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400" b="1" i="0" u="none" strike="noStrike" kern="1200" spc="20" baseline="0">
                <a:solidFill>
                  <a:schemeClr val="tx1"/>
                </a:solidFill>
                <a:latin typeface="+mn-lt"/>
                <a:ea typeface="+mn-ea"/>
                <a:cs typeface="+mn-cs"/>
              </a:defRPr>
            </a:pPr>
            <a:endParaRPr lang="en-US"/>
          </a:p>
        </c:txPr>
        <c:crossAx val="287461856"/>
        <c:crosses val="autoZero"/>
        <c:auto val="1"/>
        <c:lblAlgn val="ctr"/>
        <c:lblOffset val="100"/>
        <c:noMultiLvlLbl val="0"/>
      </c:catAx>
      <c:valAx>
        <c:axId val="287461856"/>
        <c:scaling>
          <c:orientation val="minMax"/>
        </c:scaling>
        <c:delete val="1"/>
        <c:axPos val="l"/>
        <c:numFmt formatCode="0%" sourceLinked="1"/>
        <c:majorTickMark val="none"/>
        <c:minorTickMark val="none"/>
        <c:tickLblPos val="nextTo"/>
        <c:crossAx val="2082320463"/>
        <c:crosses val="autoZero"/>
        <c:crossBetween val="between"/>
      </c:valAx>
      <c:spPr>
        <a:noFill/>
        <a:ln>
          <a:solidFill>
            <a:schemeClr val="tx1"/>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349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0.65245</cdr:x>
      <cdr:y>0.85983</cdr:y>
    </cdr:from>
    <cdr:to>
      <cdr:x>0.77376</cdr:x>
      <cdr:y>0.97836</cdr:y>
    </cdr:to>
    <cdr:sp macro="" textlink="">
      <cdr:nvSpPr>
        <cdr:cNvPr id="2" name="TextBox 3">
          <a:extLst xmlns:a="http://schemas.openxmlformats.org/drawingml/2006/main">
            <a:ext uri="{FF2B5EF4-FFF2-40B4-BE49-F238E27FC236}">
              <a16:creationId xmlns:a16="http://schemas.microsoft.com/office/drawing/2014/main" id="{CB6D0302-DB1F-BF43-A31C-8CB6D78FCB76}"/>
            </a:ext>
          </a:extLst>
        </cdr:cNvPr>
        <cdr:cNvSpPr txBox="1"/>
      </cdr:nvSpPr>
      <cdr:spPr>
        <a:xfrm xmlns:a="http://schemas.openxmlformats.org/drawingml/2006/main">
          <a:off x="5627381" y="4646212"/>
          <a:ext cx="1046302" cy="64049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endParaRPr lang="en-US" sz="1800" i="1" baseline="0" dirty="0"/>
        </a:p>
        <a:p xmlns:a="http://schemas.openxmlformats.org/drawingml/2006/main">
          <a:pPr algn="r"/>
          <a:r>
            <a:rPr lang="en-US" sz="1800" i="1" baseline="0" dirty="0"/>
            <a:t>n=229</a:t>
          </a:r>
          <a:endParaRPr lang="en-US" sz="1800" i="1" dirty="0"/>
        </a:p>
      </cdr:txBody>
    </cdr:sp>
  </cdr:relSizeAnchor>
</c:userShapes>
</file>

<file path=ppt/drawings/drawing2.xml><?xml version="1.0" encoding="utf-8"?>
<c:userShapes xmlns:c="http://schemas.openxmlformats.org/drawingml/2006/chart">
  <cdr:relSizeAnchor xmlns:cdr="http://schemas.openxmlformats.org/drawingml/2006/chartDrawing">
    <cdr:from>
      <cdr:x>0.71438</cdr:x>
      <cdr:y>0.85101</cdr:y>
    </cdr:from>
    <cdr:to>
      <cdr:x>0.82416</cdr:x>
      <cdr:y>0.89526</cdr:y>
    </cdr:to>
    <cdr:sp macro="" textlink="">
      <cdr:nvSpPr>
        <cdr:cNvPr id="2" name="TextBox 3">
          <a:extLst xmlns:a="http://schemas.openxmlformats.org/drawingml/2006/main">
            <a:ext uri="{FF2B5EF4-FFF2-40B4-BE49-F238E27FC236}">
              <a16:creationId xmlns:a16="http://schemas.microsoft.com/office/drawing/2014/main" id="{22C54E85-FADF-1E4D-A867-E7547CD70015}"/>
            </a:ext>
          </a:extLst>
        </cdr:cNvPr>
        <cdr:cNvSpPr txBox="1"/>
      </cdr:nvSpPr>
      <cdr:spPr>
        <a:xfrm xmlns:a="http://schemas.openxmlformats.org/drawingml/2006/main">
          <a:off x="8671909" y="7759039"/>
          <a:ext cx="1332618" cy="40346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i="1" baseline="0" dirty="0"/>
            <a:t>n=229</a:t>
          </a:r>
          <a:endParaRPr lang="en-US" sz="1800"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5CBAE-71B4-DB4E-A4D3-BA3CA8A8D4C7}" type="datetimeFigureOut">
              <a:rPr lang="en-US" smtClean="0"/>
              <a:t>9/21/21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4FA60-0B71-B941-B037-63D951481C93}" type="slidenum">
              <a:rPr lang="en-US" smtClean="0"/>
              <a:t>‹#›</a:t>
            </a:fld>
            <a:endParaRPr lang="en-US" dirty="0"/>
          </a:p>
        </p:txBody>
      </p:sp>
    </p:spTree>
    <p:extLst>
      <p:ext uri="{BB962C8B-B14F-4D97-AF65-F5344CB8AC3E}">
        <p14:creationId xmlns:p14="http://schemas.microsoft.com/office/powerpoint/2010/main" val="1722942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[Jason]</a:t>
            </a:r>
          </a:p>
          <a:p>
            <a:pPr defTabSz="966612">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Hi everyone, welcome to today’s session – Global Response of Programs in Health Administration Education to the COVID-19 Pandemic: Interpretation, Implications, &amp; Action. We are going to examine the results of a survey of graduate programs in the US, Canada, and around the globe conducted by CAHME, in coordination with AUPHA, the European Health Management Association, and the International Hospital Federation.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session is co-hosted by the Commission on Accreditation of Healthcare Management Education (CAHME), and </a:t>
            </a:r>
            <a:r>
              <a:rPr lang="en-US" sz="1200" b="0" i="0" u="none" strike="noStrike" kern="1200" dirty="0">
                <a:solidFill>
                  <a:schemeClr val="tx1"/>
                </a:solidFill>
                <a:effectLst/>
                <a:latin typeface="+mn-lt"/>
                <a:ea typeface="+mn-ea"/>
                <a:cs typeface="+mn-cs"/>
              </a:rPr>
              <a:t>Association of University Programs in Health Administration (AUPHA).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C0E-6C10-5443-A96F-F3F1BAC8B1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57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[Steven Howard Introduction]</a:t>
            </a:r>
          </a:p>
          <a:p>
            <a:endParaRPr lang="en-US" b="1" dirty="0"/>
          </a:p>
          <a:p>
            <a:r>
              <a:rPr lang="en-US" dirty="0"/>
              <a:t>Steven has been at SLU for 10 years and teaches Marketing, Strategy and Managed Care.  He is a Health Services Researcher with interests in value-based care, healthcare delivery and payment innovation, and chronic disease, particularly in how those issues transcend borders. Steven chairs the AUPHA Global Healthcare Management Forum, and is actively researching innovations in healthcare payment models in Europe and the US (in fact, he is Zooming in from the Netherlands where is currently on research sabbatical).”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C0E-6C10-5443-A96F-F3F1BAC8B1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88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[Dan Gentry]</a:t>
            </a:r>
            <a:endParaRPr lang="en-US" sz="1300" dirty="0"/>
          </a:p>
          <a:p>
            <a:pPr>
              <a:defRPr/>
            </a:pPr>
            <a:endParaRPr lang="en-US" sz="1200" dirty="0"/>
          </a:p>
          <a:p>
            <a:pPr>
              <a:defRPr/>
            </a:pPr>
            <a:r>
              <a:rPr lang="en-US" sz="1200" b="0" dirty="0"/>
              <a:t>One question from the survey discussed the critical competencies for healthcare leaders during the pandemic. Critical thinking &amp; analysis, and leadership/management were considered the important competencies in the pandemic. Communications was also considered as an essential competency for leadership/management in the pandemic. </a:t>
            </a:r>
          </a:p>
          <a:p>
            <a:endParaRPr lang="en-US" sz="1200" b="0" dirty="0"/>
          </a:p>
          <a:p>
            <a:r>
              <a:rPr lang="en-US" sz="1200" b="0" dirty="0">
                <a:cs typeface="Calibri"/>
              </a:rPr>
              <a:t>Dan West, f</a:t>
            </a:r>
            <a:r>
              <a:rPr lang="en-US" sz="1200" b="0" dirty="0"/>
              <a:t>rom your perspective what competencies were essential for students during the pandemic?</a:t>
            </a:r>
            <a:endParaRPr lang="en-US" sz="1200" b="0" dirty="0">
              <a:cs typeface="Calibri"/>
            </a:endParaRPr>
          </a:p>
          <a:p>
            <a:endParaRPr lang="en-US" sz="1200" b="0" dirty="0"/>
          </a:p>
          <a:p>
            <a:r>
              <a:rPr lang="en-US" sz="1200" b="0" dirty="0"/>
              <a:t>(Dan West to provide response)</a:t>
            </a:r>
          </a:p>
        </p:txBody>
      </p:sp>
      <p:sp>
        <p:nvSpPr>
          <p:cNvPr id="4" name="Slide Number Placeholder 3"/>
          <p:cNvSpPr>
            <a:spLocks noGrp="1"/>
          </p:cNvSpPr>
          <p:nvPr>
            <p:ph type="sldNum" sz="quarter" idx="5"/>
          </p:nvPr>
        </p:nvSpPr>
        <p:spPr/>
        <p:txBody>
          <a:bodyPr/>
          <a:lstStyle/>
          <a:p>
            <a:fld id="{BDDC3C0E-6C10-5443-A96F-F3F1BAC8B10E}" type="slidenum">
              <a:rPr lang="en-US" smtClean="0"/>
              <a:t>11</a:t>
            </a:fld>
            <a:endParaRPr lang="en-US" dirty="0"/>
          </a:p>
        </p:txBody>
      </p:sp>
    </p:spTree>
    <p:extLst>
      <p:ext uri="{BB962C8B-B14F-4D97-AF65-F5344CB8AC3E}">
        <p14:creationId xmlns:p14="http://schemas.microsoft.com/office/powerpoint/2010/main" val="1625250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t>[Anthony] </a:t>
            </a:r>
          </a:p>
          <a:p>
            <a:pPr defTabSz="966612">
              <a:defRPr/>
            </a:pPr>
            <a:r>
              <a:rPr lang="en-US" sz="1000" dirty="0">
                <a:latin typeface="+mn-lt"/>
                <a:ea typeface="+mn-lt"/>
                <a:cs typeface="+mn-lt"/>
              </a:rPr>
              <a:t>The survey revealed that we also saw a change in the way students were educated.   Pre-pandemic most programs surveyed, </a:t>
            </a:r>
            <a:r>
              <a:rPr lang="en-US" sz="1000" b="1" dirty="0">
                <a:latin typeface="+mn-lt"/>
                <a:ea typeface="+mn-lt"/>
                <a:cs typeface="+mn-lt"/>
              </a:rPr>
              <a:t>59%</a:t>
            </a:r>
            <a:r>
              <a:rPr lang="en-US" sz="1000" dirty="0">
                <a:latin typeface="+mn-lt"/>
                <a:ea typeface="+mn-lt"/>
                <a:cs typeface="+mn-lt"/>
              </a:rPr>
              <a:t>, reported being face-to-face. Hybrid programs were in the minority, with only 17% reporting part of the class being virtual and part being face to face.  24% were mostly on-line programs.</a:t>
            </a:r>
          </a:p>
          <a:p>
            <a:pPr defTabSz="966612">
              <a:defRPr/>
            </a:pPr>
            <a:endParaRPr lang="en-US" sz="1000" dirty="0">
              <a:latin typeface="+mn-lt"/>
              <a:ea typeface="+mn-lt"/>
              <a:cs typeface="+mn-lt"/>
            </a:endParaRPr>
          </a:p>
          <a:p>
            <a:pPr defTabSz="966612">
              <a:defRPr/>
            </a:pPr>
            <a:r>
              <a:rPr lang="en-US" sz="1000" dirty="0">
                <a:latin typeface="+mn-lt"/>
                <a:ea typeface="+mn-lt"/>
                <a:cs typeface="+mn-lt"/>
              </a:rPr>
              <a:t>Of course, during the Pandemic, most programs went totally virtual…87%, with only 11% being hybrid.  Almost none were face-to-face. </a:t>
            </a:r>
          </a:p>
          <a:p>
            <a:pPr defTabSz="966612">
              <a:defRPr/>
            </a:pPr>
            <a:endParaRPr lang="en-US" sz="1000" dirty="0">
              <a:latin typeface="+mn-lt"/>
              <a:ea typeface="+mn-lt"/>
              <a:cs typeface="+mn-lt"/>
            </a:endParaRPr>
          </a:p>
          <a:p>
            <a:pPr defTabSz="966612">
              <a:defRPr/>
            </a:pPr>
            <a:r>
              <a:rPr lang="en-US" sz="1000" dirty="0">
                <a:latin typeface="+mn-lt"/>
                <a:ea typeface="+mn-lt"/>
                <a:cs typeface="+mn-lt"/>
              </a:rPr>
              <a:t>However, the expectation post pandemic is that totally face-to-face will not regain its leadership role.  Only 33% of programs will go back to mostly face-to-face.  The percent that will be staying all virtual will roughly return to pre-pandemic levels at 28%.  However, 40% of programs will be a hybrid. </a:t>
            </a:r>
          </a:p>
          <a:p>
            <a:pPr defTabSz="966612">
              <a:defRPr/>
            </a:pPr>
            <a:endParaRPr lang="en-US" sz="1000" dirty="0">
              <a:latin typeface="+mn-lt"/>
              <a:ea typeface="+mn-lt"/>
              <a:cs typeface="+mn-lt"/>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000" dirty="0">
                <a:latin typeface="+mn-lt"/>
                <a:ea typeface="Calibri" panose="020F0502020204030204" pitchFamily="34" charset="0"/>
                <a:cs typeface="Times New Roman" panose="02020603050405020304" pitchFamily="18" charset="0"/>
              </a:rPr>
              <a:t>Now…here is an argument.  Rather than “poor students”, they didn’t get the education that they needed…some might say, lucky students, they got an even better education…one that tested not just their ability to gain knowledge, but challenged their whole way of learning that will be essential in the post-pandemic world.</a:t>
            </a:r>
          </a:p>
          <a:p>
            <a:endParaRPr lang="en-US" sz="1000" dirty="0">
              <a:latin typeface="+mn-lt"/>
              <a:ea typeface="Calibri" panose="020F0502020204030204" pitchFamily="34" charset="0"/>
              <a:cs typeface="Times New Roman" panose="02020603050405020304" pitchFamily="18" charset="0"/>
            </a:endParaRPr>
          </a:p>
          <a:p>
            <a:r>
              <a:rPr lang="en-US" sz="1000" dirty="0">
                <a:latin typeface="+mn-lt"/>
                <a:ea typeface="Calibri" panose="020F0502020204030204" pitchFamily="34" charset="0"/>
                <a:cs typeface="Times New Roman" panose="02020603050405020304" pitchFamily="18" charset="0"/>
              </a:rPr>
              <a:t>So, Nancy, what do you see as being the most significant impact of this change? With the move to more online content vs. in-person, does this represent a different way that students will get their education?    What are the implications?  </a:t>
            </a:r>
            <a:r>
              <a:rPr lang="en-US" sz="1000" dirty="0"/>
              <a:t>(Nancy provides response)</a:t>
            </a:r>
          </a:p>
        </p:txBody>
      </p:sp>
      <p:sp>
        <p:nvSpPr>
          <p:cNvPr id="4" name="Slide Number Placeholder 3"/>
          <p:cNvSpPr>
            <a:spLocks noGrp="1"/>
          </p:cNvSpPr>
          <p:nvPr>
            <p:ph type="sldNum" sz="quarter" idx="5"/>
          </p:nvPr>
        </p:nvSpPr>
        <p:spPr/>
        <p:txBody>
          <a:bodyPr/>
          <a:lstStyle/>
          <a:p>
            <a:fld id="{BDDC3C0E-6C10-5443-A96F-F3F1BAC8B10E}" type="slidenum">
              <a:rPr lang="en-US" smtClean="0"/>
              <a:t>12</a:t>
            </a:fld>
            <a:endParaRPr lang="en-US" dirty="0"/>
          </a:p>
        </p:txBody>
      </p:sp>
    </p:spTree>
    <p:extLst>
      <p:ext uri="{BB962C8B-B14F-4D97-AF65-F5344CB8AC3E}">
        <p14:creationId xmlns:p14="http://schemas.microsoft.com/office/powerpoint/2010/main" val="1815816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[Anthony] </a:t>
            </a:r>
          </a:p>
          <a:p>
            <a:endParaRPr lang="en-US" sz="1300" b="1" dirty="0"/>
          </a:p>
          <a:p>
            <a:r>
              <a:rPr lang="en-US" sz="1300" b="0" dirty="0"/>
              <a:t>Thanks, Nancy.  Steve, I’d like to focus next on the “real world” experiences of students a little more.  The survey shows that academic programs went through a period with challenges in placing student in experiential learning situations (whatever we define “real world” to be….We saw that 58% of programs were challenged in placing students in real-world experiences.</a:t>
            </a:r>
          </a:p>
          <a:p>
            <a:r>
              <a:rPr lang="en-US" sz="1300" b="1" dirty="0"/>
              <a:t> </a:t>
            </a:r>
          </a:p>
          <a:p>
            <a:r>
              <a:rPr lang="en-US" sz="1300" dirty="0"/>
              <a:t>Steve … one of the cool parts that I heard from programs was how students found other experiences working remotely.  Can you comment on what the SLU program did to provide experiences to students?</a:t>
            </a:r>
          </a:p>
          <a:p>
            <a:r>
              <a:rPr lang="en-US" sz="1300" dirty="0"/>
              <a:t> </a:t>
            </a:r>
          </a:p>
          <a:p>
            <a:r>
              <a:rPr lang="en-US" sz="1300" dirty="0"/>
              <a:t>(Steve responds on next slide)</a:t>
            </a:r>
            <a:endParaRPr lang="en-US" dirty="0"/>
          </a:p>
        </p:txBody>
      </p:sp>
      <p:sp>
        <p:nvSpPr>
          <p:cNvPr id="4" name="Slide Number Placeholder 3"/>
          <p:cNvSpPr>
            <a:spLocks noGrp="1"/>
          </p:cNvSpPr>
          <p:nvPr>
            <p:ph type="sldNum" sz="quarter" idx="5"/>
          </p:nvPr>
        </p:nvSpPr>
        <p:spPr/>
        <p:txBody>
          <a:bodyPr/>
          <a:lstStyle/>
          <a:p>
            <a:fld id="{BDDC3C0E-6C10-5443-A96F-F3F1BAC8B10E}" type="slidenum">
              <a:rPr lang="en-US" smtClean="0"/>
              <a:t>13</a:t>
            </a:fld>
            <a:endParaRPr lang="en-US" dirty="0"/>
          </a:p>
        </p:txBody>
      </p:sp>
    </p:spTree>
    <p:extLst>
      <p:ext uri="{BB962C8B-B14F-4D97-AF65-F5344CB8AC3E}">
        <p14:creationId xmlns:p14="http://schemas.microsoft.com/office/powerpoint/2010/main" val="131589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Steven Howard:</a:t>
            </a:r>
          </a:p>
          <a:p>
            <a:r>
              <a:rPr lang="en-US" sz="1300" b="0" dirty="0"/>
              <a:t>-SLU- examples of traditional IRL / F2F internships that went forward (like Houston Methodist and other health systems)</a:t>
            </a:r>
          </a:p>
          <a:p>
            <a:r>
              <a:rPr lang="en-US" sz="1300" b="0" dirty="0"/>
              <a:t>-SLU- examples of ones that went forward, but all on Zoom / virtual-synch. / virtual-</a:t>
            </a:r>
            <a:r>
              <a:rPr lang="en-US" sz="1300" b="0" dirty="0" err="1"/>
              <a:t>asynch</a:t>
            </a:r>
            <a:r>
              <a:rPr lang="en-US" sz="1300" b="0" dirty="0"/>
              <a:t>. (BCBS, </a:t>
            </a:r>
            <a:r>
              <a:rPr lang="en-US" sz="1300" b="0" dirty="0" err="1"/>
              <a:t>CareRev</a:t>
            </a:r>
            <a:r>
              <a:rPr lang="en-US" sz="1300" b="0" dirty="0"/>
              <a:t>, MedStar…)</a:t>
            </a:r>
          </a:p>
          <a:p>
            <a:r>
              <a:rPr lang="en-US" sz="1300" b="0" dirty="0"/>
              <a:t>-SLU- examples like </a:t>
            </a:r>
            <a:r>
              <a:rPr lang="en-US" sz="1300" b="0" dirty="0" err="1"/>
              <a:t>CareRev</a:t>
            </a:r>
            <a:r>
              <a:rPr lang="en-US" sz="1300" b="0" dirty="0"/>
              <a:t> where alumni who had never done so before stepped up to take multiple interns, all virtual.</a:t>
            </a:r>
          </a:p>
          <a:p>
            <a:r>
              <a:rPr lang="en-US" sz="1300" b="0" dirty="0"/>
              <a:t>-SLU- examples of faculty or alumni-led independent studies / applied research projects and whether/how those hours were counted.</a:t>
            </a:r>
          </a:p>
          <a:p>
            <a:r>
              <a:rPr lang="en-US" sz="1300" b="0" dirty="0"/>
              <a:t>-SLU- added Essential Skills virtual workshops to improve students’ professionalism in virtual work world.</a:t>
            </a:r>
          </a:p>
          <a:p>
            <a:r>
              <a:rPr lang="en-US" sz="1300" b="0" dirty="0"/>
              <a:t>-Baylor- &gt;half their residencies became unpaid, </a:t>
            </a:r>
            <a:r>
              <a:rPr lang="en-US" sz="1300" b="0" dirty="0" err="1"/>
              <a:t>espec</a:t>
            </a:r>
            <a:r>
              <a:rPr lang="en-US" sz="1300" b="0" dirty="0"/>
              <a:t>. Health system sites… other/non-</a:t>
            </a:r>
            <a:r>
              <a:rPr lang="en-US" sz="1300" b="0" dirty="0" err="1"/>
              <a:t>tradl</a:t>
            </a:r>
            <a:r>
              <a:rPr lang="en-US" sz="1300" b="0" dirty="0"/>
              <a:t> sites paid.</a:t>
            </a:r>
          </a:p>
          <a:p>
            <a:r>
              <a:rPr lang="en-US" sz="1300" b="0" dirty="0"/>
              <a:t>-Baylor- students at unpaid sites rec’d some $$ from Dept. funds.</a:t>
            </a:r>
          </a:p>
          <a:p>
            <a:r>
              <a:rPr lang="en-US" sz="1300" b="0" dirty="0"/>
              <a:t>-Baylor- alumni and speaker sessions went virtual. </a:t>
            </a:r>
          </a:p>
          <a:p>
            <a:r>
              <a:rPr lang="en-US" sz="1300" b="0" dirty="0"/>
              <a:t>-MUSC- increased alumni mentorship of students (virtual).</a:t>
            </a:r>
          </a:p>
          <a:p>
            <a:r>
              <a:rPr lang="en-US" sz="1300" b="0" dirty="0"/>
              <a:t>- ALSO, discuss class projects / capstones. </a:t>
            </a:r>
          </a:p>
          <a:p>
            <a:endParaRPr lang="en-US" sz="1300" dirty="0"/>
          </a:p>
        </p:txBody>
      </p:sp>
      <p:sp>
        <p:nvSpPr>
          <p:cNvPr id="4" name="Slide Number Placeholder 3"/>
          <p:cNvSpPr>
            <a:spLocks noGrp="1"/>
          </p:cNvSpPr>
          <p:nvPr>
            <p:ph type="sldNum" sz="quarter" idx="5"/>
          </p:nvPr>
        </p:nvSpPr>
        <p:spPr/>
        <p:txBody>
          <a:bodyPr/>
          <a:lstStyle/>
          <a:p>
            <a:fld id="{BDDC3C0E-6C10-5443-A96F-F3F1BAC8B10E}" type="slidenum">
              <a:rPr lang="en-US" smtClean="0"/>
              <a:t>14</a:t>
            </a:fld>
            <a:endParaRPr lang="en-US"/>
          </a:p>
        </p:txBody>
      </p:sp>
    </p:spTree>
    <p:extLst>
      <p:ext uri="{BB962C8B-B14F-4D97-AF65-F5344CB8AC3E}">
        <p14:creationId xmlns:p14="http://schemas.microsoft.com/office/powerpoint/2010/main" val="759619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[Dan Gentry] </a:t>
            </a:r>
          </a:p>
          <a:p>
            <a:endParaRPr lang="en-US" sz="1200" b="1" dirty="0"/>
          </a:p>
          <a:p>
            <a:r>
              <a:rPr lang="en-US" sz="1200" dirty="0"/>
              <a:t>Worldwide 31% of programs decreased students in their program, 44% stayed the same, and 25% increased.</a:t>
            </a:r>
            <a:r>
              <a:rPr lang="en-US" sz="1200" b="1" dirty="0"/>
              <a:t> </a:t>
            </a:r>
          </a:p>
          <a:p>
            <a:endParaRPr lang="en-US" sz="1200" b="1" dirty="0"/>
          </a:p>
          <a:p>
            <a:r>
              <a:rPr lang="en-US" sz="1200" b="1" dirty="0"/>
              <a:t>[Dan Gentry to discuss some perspective on AUPHA and what it saw].  [Dan asks]: </a:t>
            </a:r>
          </a:p>
          <a:p>
            <a:pPr marL="800100" lvl="1" indent="-342900">
              <a:buFont typeface="+mj-lt"/>
              <a:buAutoNum type="arabicPeriod"/>
            </a:pPr>
            <a:r>
              <a:rPr lang="en-US" sz="1200" b="0" i="0" dirty="0"/>
              <a:t>Any additions from the other attendees? </a:t>
            </a:r>
          </a:p>
          <a:p>
            <a:pPr marL="800100" lvl="1" indent="-342900">
              <a:buFont typeface="+mj-lt"/>
              <a:buAutoNum type="arabicPeriod"/>
            </a:pPr>
            <a:r>
              <a:rPr lang="en-US" sz="1200" b="0" i="0" dirty="0"/>
              <a:t>Do you think this decrease will impact the quality and number of people that go on to lead healthcare organizations? </a:t>
            </a:r>
          </a:p>
          <a:p>
            <a:pPr marL="800100" lvl="1" indent="-342900">
              <a:buFont typeface="+mj-lt"/>
              <a:buAutoNum type="arabicPeriod"/>
            </a:pPr>
            <a:r>
              <a:rPr lang="en-US" sz="1200" b="0" i="0" dirty="0"/>
              <a:t>What can leading academics do to address these fluctuations?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(Panel addresses issues)</a:t>
            </a:r>
          </a:p>
        </p:txBody>
      </p:sp>
      <p:sp>
        <p:nvSpPr>
          <p:cNvPr id="4" name="Slide Number Placeholder 3"/>
          <p:cNvSpPr>
            <a:spLocks noGrp="1"/>
          </p:cNvSpPr>
          <p:nvPr>
            <p:ph type="sldNum" sz="quarter" idx="5"/>
          </p:nvPr>
        </p:nvSpPr>
        <p:spPr/>
        <p:txBody>
          <a:bodyPr/>
          <a:lstStyle/>
          <a:p>
            <a:fld id="{BDDC3C0E-6C10-5443-A96F-F3F1BAC8B10E}" type="slidenum">
              <a:rPr lang="en-US" smtClean="0"/>
              <a:t>15</a:t>
            </a:fld>
            <a:endParaRPr lang="en-US" dirty="0"/>
          </a:p>
        </p:txBody>
      </p:sp>
    </p:spTree>
    <p:extLst>
      <p:ext uri="{BB962C8B-B14F-4D97-AF65-F5344CB8AC3E}">
        <p14:creationId xmlns:p14="http://schemas.microsoft.com/office/powerpoint/2010/main" val="572644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[Dan] </a:t>
            </a:r>
            <a:r>
              <a:rPr lang="en-US" sz="1200" dirty="0"/>
              <a:t>Thank you panelists.  We have about ___ minutes for questions. If you have questions for our panelists today, please type them in the chat or raise your hand and we will open the microphone up.</a:t>
            </a:r>
          </a:p>
          <a:p>
            <a:r>
              <a:rPr lang="en-US" sz="1200" dirty="0"/>
              <a:t> </a:t>
            </a:r>
            <a:endParaRPr lang="en-US" sz="1200" dirty="0">
              <a:cs typeface="Calibri"/>
            </a:endParaRPr>
          </a:p>
          <a:p>
            <a:r>
              <a:rPr lang="en-US" sz="1200" i="1" dirty="0"/>
              <a:t>(Stop 1-2 minutes before the hour)</a:t>
            </a:r>
            <a:endParaRPr lang="en-US" sz="1200" i="1" dirty="0">
              <a:cs typeface="Calibri"/>
            </a:endParaRPr>
          </a:p>
          <a:p>
            <a:r>
              <a:rPr lang="en-US" sz="1200" b="1" dirty="0"/>
              <a:t> </a:t>
            </a:r>
            <a:endParaRPr lang="en-US" sz="1200" dirty="0"/>
          </a:p>
          <a:p>
            <a:r>
              <a:rPr lang="en-US" sz="1200" b="1" dirty="0"/>
              <a:t>Closing remarks:</a:t>
            </a:r>
            <a:endParaRPr lang="en-US" sz="1200" dirty="0"/>
          </a:p>
          <a:p>
            <a:r>
              <a:rPr lang="en-US" sz="1200" b="1" dirty="0"/>
              <a:t>[Dan] </a:t>
            </a:r>
            <a:r>
              <a:rPr lang="en-US" sz="1200" dirty="0"/>
              <a:t>Thank you all for attending today. </a:t>
            </a:r>
          </a:p>
          <a:p>
            <a:r>
              <a:rPr lang="en-US" sz="1200" dirty="0"/>
              <a:t> </a:t>
            </a:r>
            <a:endParaRPr lang="en-US" sz="1200" dirty="0">
              <a:cs typeface="Calibri"/>
            </a:endParaRPr>
          </a:p>
          <a:p>
            <a:r>
              <a:rPr lang="en-US" sz="1200" dirty="0"/>
              <a:t>Thank you, Dan (West), Nancy, and Steve for this informative session.</a:t>
            </a:r>
          </a:p>
        </p:txBody>
      </p:sp>
      <p:sp>
        <p:nvSpPr>
          <p:cNvPr id="4" name="Slide Number Placeholder 3"/>
          <p:cNvSpPr>
            <a:spLocks noGrp="1"/>
          </p:cNvSpPr>
          <p:nvPr>
            <p:ph type="sldNum" sz="quarter" idx="5"/>
          </p:nvPr>
        </p:nvSpPr>
        <p:spPr/>
        <p:txBody>
          <a:bodyPr/>
          <a:lstStyle/>
          <a:p>
            <a:fld id="{BDDC3C0E-6C10-5443-A96F-F3F1BAC8B10E}" type="slidenum">
              <a:rPr lang="en-US" smtClean="0"/>
              <a:t>16</a:t>
            </a:fld>
            <a:endParaRPr lang="en-US" dirty="0"/>
          </a:p>
        </p:txBody>
      </p:sp>
    </p:spTree>
    <p:extLst>
      <p:ext uri="{BB962C8B-B14F-4D97-AF65-F5344CB8AC3E}">
        <p14:creationId xmlns:p14="http://schemas.microsoft.com/office/powerpoint/2010/main" val="265013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[Jason] </a:t>
            </a:r>
          </a:p>
          <a:p>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And now, let me welcome our two hosts, Anthony Stanowski, President and CEO of the Commission on Accreditation of Healthcare Management Education, and Daniel Gentry, President &amp; CEO, Association of University Programs In Health Administration.</a:t>
            </a: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C0E-6C10-5443-A96F-F3F1BAC8B1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172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pc="26" dirty="0">
                <a:solidFill>
                  <a:schemeClr val="tx1"/>
                </a:solidFill>
                <a:latin typeface="Calibri" panose="020F0502020204030204" pitchFamily="34" charset="0"/>
                <a:cs typeface="Calibri" panose="020F0502020204030204" pitchFamily="34" charset="0"/>
              </a:rPr>
              <a:t>[Anthony does CAHME; Dan does AUPHA on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spc="26" dirty="0">
              <a:solidFill>
                <a:schemeClr val="tx1"/>
              </a:solidFill>
              <a:latin typeface="Calibri" panose="020F0502020204030204" pitchFamily="34" charset="0"/>
              <a:cs typeface="Calibri" panose="020F0502020204030204" pitchFamily="34" charset="0"/>
            </a:endParaRPr>
          </a:p>
          <a:p>
            <a:r>
              <a:rPr lang="fr-CH" sz="1200" b="1" dirty="0">
                <a:solidFill>
                  <a:schemeClr val="tx1"/>
                </a:solidFill>
                <a:latin typeface="Calibri" panose="020F0502020204030204" pitchFamily="34" charset="0"/>
                <a:cs typeface="Calibri" panose="020F0502020204030204" pitchFamily="34" charset="0"/>
              </a:rPr>
              <a:t>Our mission at CAHME </a:t>
            </a:r>
            <a:r>
              <a:rPr lang="fr-CH" sz="1200" dirty="0">
                <a:solidFill>
                  <a:schemeClr val="tx1"/>
                </a:solidFill>
                <a:latin typeface="Calibri" panose="020F0502020204030204" pitchFamily="34" charset="0"/>
                <a:cs typeface="Calibri" panose="020F0502020204030204" pitchFamily="34" charset="0"/>
              </a:rPr>
              <a:t>is to serve the public interest by advancing the quality of healthcare management education globally</a:t>
            </a:r>
            <a:r>
              <a:rPr lang="fr-CH" sz="1200" b="1" dirty="0">
                <a:solidFill>
                  <a:schemeClr val="tx1"/>
                </a:solidFill>
                <a:latin typeface="Calibri" panose="020F0502020204030204" pitchFamily="34" charset="0"/>
                <a:cs typeface="Calibri" panose="020F0502020204030204" pitchFamily="34" charset="0"/>
              </a:rPr>
              <a:t> </a:t>
            </a:r>
            <a:r>
              <a:rPr lang="fr-CH" sz="1200" dirty="0">
                <a:solidFill>
                  <a:schemeClr val="tx1"/>
                </a:solidFill>
                <a:latin typeface="Calibri" panose="020F0502020204030204" pitchFamily="34" charset="0"/>
                <a:cs typeface="Calibri" panose="020F0502020204030204" pitchFamily="34" charset="0"/>
              </a:rPr>
              <a:t>by</a:t>
            </a:r>
            <a:r>
              <a:rPr lang="fr-CH" sz="1200" b="1" dirty="0">
                <a:solidFill>
                  <a:schemeClr val="tx1"/>
                </a:solidFill>
                <a:latin typeface="Calibri" panose="020F0502020204030204" pitchFamily="34" charset="0"/>
                <a:cs typeface="Calibri" panose="020F0502020204030204" pitchFamily="34" charset="0"/>
              </a:rPr>
              <a:t>:</a:t>
            </a:r>
          </a:p>
          <a:p>
            <a:endParaRPr lang="fr-CH" sz="1200" b="1" dirty="0">
              <a:solidFill>
                <a:schemeClr val="tx1"/>
              </a:solidFill>
              <a:latin typeface="Calibri" panose="020F0502020204030204" pitchFamily="34" charset="0"/>
              <a:cs typeface="Calibri" panose="020F0502020204030204" pitchFamily="34" charset="0"/>
            </a:endParaRPr>
          </a:p>
          <a:p>
            <a:r>
              <a:rPr lang="en-US" sz="1200" dirty="0">
                <a:solidFill>
                  <a:schemeClr val="tx1"/>
                </a:solidFill>
                <a:latin typeface="Calibri" panose="020F0502020204030204" pitchFamily="34" charset="0"/>
                <a:cs typeface="Calibri" panose="020F0502020204030204" pitchFamily="34" charset="0"/>
              </a:rPr>
              <a:t>• Setting measurable criteria for excellent healthcare management education</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 Supporting, assisting and advising programs which seek to meet or exceed the criteria and continuously improve</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 Accrediting graduate programs that meet or exceed the criteria</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 Making this information easily available to interested constituencies</a:t>
            </a:r>
            <a:endParaRPr lang="en-GB" sz="1200" spc="26" dirty="0">
              <a:solidFill>
                <a:schemeClr val="tx1"/>
              </a:solidFill>
              <a:latin typeface="Calibri" panose="020F0502020204030204" pitchFamily="34" charset="0"/>
              <a:cs typeface="Calibri" panose="020F0502020204030204" pitchFamily="34" charset="0"/>
            </a:endParaRPr>
          </a:p>
          <a:p>
            <a:pPr defTabSz="966612">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C0E-6C10-5443-A96F-F3F1BAC8B1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98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pc="26" dirty="0">
                <a:solidFill>
                  <a:schemeClr val="tx1"/>
                </a:solidFill>
                <a:latin typeface="Calibri" panose="020F0502020204030204" pitchFamily="34" charset="0"/>
                <a:cs typeface="Calibri" panose="020F0502020204030204" pitchFamily="34" charset="0"/>
              </a:rPr>
              <a:t>[Dan Gentry]</a:t>
            </a:r>
            <a:endParaRPr lang="en-GB" sz="1200" spc="26" dirty="0">
              <a:solidFill>
                <a:schemeClr val="tx1"/>
              </a:solidFill>
              <a:latin typeface="Calibri" panose="020F0502020204030204" pitchFamily="34" charset="0"/>
              <a:cs typeface="Calibri" panose="020F0502020204030204" pitchFamily="34" charset="0"/>
            </a:endParaRPr>
          </a:p>
          <a:p>
            <a:pPr lvl="0" algn="just">
              <a:defRPr/>
            </a:pPr>
            <a:r>
              <a:rPr lang="fr-CH" sz="1200" b="1" dirty="0">
                <a:solidFill>
                  <a:schemeClr val="tx1"/>
                </a:solidFill>
                <a:latin typeface="Calibri" panose="020F0502020204030204" pitchFamily="34" charset="0"/>
                <a:cs typeface="Calibri" panose="020F0502020204030204" pitchFamily="34" charset="0"/>
              </a:rPr>
              <a:t>Our mission at AUPHA </a:t>
            </a:r>
            <a:r>
              <a:rPr lang="en-GB" sz="1200" b="0" spc="20" dirty="0">
                <a:solidFill>
                  <a:schemeClr val="tx1"/>
                </a:solidFill>
                <a:latin typeface="Calibri" panose="020F0502020204030204" pitchFamily="34" charset="0"/>
                <a:cs typeface="Calibri" panose="020F0502020204030204" pitchFamily="34" charset="0"/>
              </a:rPr>
              <a:t>is to </a:t>
            </a:r>
            <a:r>
              <a:rPr lang="en-GB" sz="1200" spc="20" dirty="0">
                <a:solidFill>
                  <a:schemeClr val="tx1"/>
                </a:solidFill>
                <a:latin typeface="Calibri" panose="020F0502020204030204" pitchFamily="34" charset="0"/>
                <a:cs typeface="Calibri" panose="020F0502020204030204" pitchFamily="34" charset="0"/>
              </a:rPr>
              <a:t>foster excellence and innovation in health management and policy education, and scholarship.</a:t>
            </a:r>
          </a:p>
          <a:p>
            <a:pPr lvl="0" algn="just">
              <a:defRPr/>
            </a:pPr>
            <a:endParaRPr lang="en-GB" sz="1200" b="1" spc="20" dirty="0">
              <a:solidFill>
                <a:schemeClr val="tx1"/>
              </a:solidFill>
              <a:latin typeface="Calibri" panose="020F0502020204030204" pitchFamily="34" charset="0"/>
              <a:cs typeface="Calibri" panose="020F0502020204030204" pitchFamily="34" charset="0"/>
            </a:endParaRPr>
          </a:p>
          <a:p>
            <a:pPr lvl="0" algn="just">
              <a:defRPr/>
            </a:pPr>
            <a:r>
              <a:rPr lang="en-GB" sz="1200" b="1" spc="20" dirty="0">
                <a:solidFill>
                  <a:schemeClr val="tx1"/>
                </a:solidFill>
                <a:latin typeface="Calibri" panose="020F0502020204030204" pitchFamily="34" charset="0"/>
                <a:cs typeface="Calibri" panose="020F0502020204030204" pitchFamily="34" charset="0"/>
              </a:rPr>
              <a:t>Our values include: </a:t>
            </a:r>
          </a:p>
          <a:p>
            <a:pPr marL="171450" lvl="0" indent="-171450" algn="just">
              <a:buFont typeface="Arial" panose="020B0604020202020204" pitchFamily="34" charset="0"/>
              <a:buChar char="•"/>
              <a:defRPr/>
            </a:pPr>
            <a:r>
              <a:rPr lang="en-GB" sz="1200" spc="20" dirty="0">
                <a:solidFill>
                  <a:schemeClr val="tx1"/>
                </a:solidFill>
                <a:latin typeface="Calibri" panose="020F0502020204030204" pitchFamily="34" charset="0"/>
                <a:cs typeface="Calibri" panose="020F0502020204030204" pitchFamily="34" charset="0"/>
              </a:rPr>
              <a:t>Excellence: AUPHA believes that excellence in education leads to excellence in healthcare management practice, and ultimately leads to improved quality, efficiency and accessibility in healthcare delivery.</a:t>
            </a:r>
          </a:p>
          <a:p>
            <a:pPr marL="171450" lvl="0" indent="-171450" algn="just">
              <a:buFont typeface="Arial" panose="020B0604020202020204" pitchFamily="34" charset="0"/>
              <a:buChar char="•"/>
              <a:defRPr/>
            </a:pPr>
            <a:r>
              <a:rPr lang="en-GB" sz="1200" spc="20" dirty="0">
                <a:solidFill>
                  <a:schemeClr val="tx1"/>
                </a:solidFill>
                <a:latin typeface="Calibri" panose="020F0502020204030204" pitchFamily="34" charset="0"/>
                <a:cs typeface="Calibri" panose="020F0502020204030204" pitchFamily="34" charset="0"/>
              </a:rPr>
              <a:t>Innovation: AUPHA promotes innovation, encourages the adoption of new strategies, and disseminates best practices in healthcare management and policy education.</a:t>
            </a:r>
          </a:p>
          <a:p>
            <a:pPr marL="171450" lvl="0" indent="-171450" algn="just">
              <a:buFont typeface="Arial" panose="020B0604020202020204" pitchFamily="34" charset="0"/>
              <a:buChar char="•"/>
              <a:defRPr/>
            </a:pPr>
            <a:r>
              <a:rPr lang="en-GB" sz="1200" spc="20" dirty="0">
                <a:solidFill>
                  <a:schemeClr val="tx1"/>
                </a:solidFill>
                <a:latin typeface="Calibri" panose="020F0502020204030204" pitchFamily="34" charset="0"/>
                <a:cs typeface="Calibri" panose="020F0502020204030204" pitchFamily="34" charset="0"/>
              </a:rPr>
              <a:t>Collaboration: AUPHA collaborates in the generation and translation of research and the integration of theory and practice in interprofessional work environments.</a:t>
            </a:r>
          </a:p>
          <a:p>
            <a:pPr marL="171450" lvl="0" indent="-171450" algn="just">
              <a:buFont typeface="Arial" panose="020B0604020202020204" pitchFamily="34" charset="0"/>
              <a:buChar char="•"/>
              <a:defRPr/>
            </a:pPr>
            <a:r>
              <a:rPr lang="en-GB" sz="1200" spc="20" dirty="0">
                <a:solidFill>
                  <a:schemeClr val="tx1"/>
                </a:solidFill>
                <a:latin typeface="Calibri" panose="020F0502020204030204" pitchFamily="34" charset="0"/>
                <a:cs typeface="Calibri" panose="020F0502020204030204" pitchFamily="34" charset="0"/>
              </a:rPr>
              <a:t>Diversity: AUPHA believes diversity in people, in programs and in perspectives is essential for an effective interprofessional workforce.</a:t>
            </a:r>
          </a:p>
          <a:p>
            <a:pPr marL="171450" lvl="0" indent="-171450" algn="just">
              <a:buFont typeface="Arial" panose="020B0604020202020204" pitchFamily="34" charset="0"/>
              <a:buChar char="•"/>
              <a:defRPr/>
            </a:pPr>
            <a:r>
              <a:rPr lang="en-GB" sz="1200" spc="20" dirty="0">
                <a:solidFill>
                  <a:schemeClr val="tx1"/>
                </a:solidFill>
                <a:latin typeface="Calibri" panose="020F0502020204030204" pitchFamily="34" charset="0"/>
                <a:cs typeface="Calibri" panose="020F0502020204030204" pitchFamily="34" charset="0"/>
              </a:rPr>
              <a:t>Learning: AUPHA pursues continual learning to advance and share knowledge, to foster the development of pedagogy, and to improve teaching and practice. </a:t>
            </a:r>
          </a:p>
          <a:p>
            <a:pPr defTabSz="966612">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C0E-6C10-5443-A96F-F3F1BAC8B1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26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[Dan Gentry] </a:t>
            </a:r>
          </a:p>
          <a:p>
            <a:pPr rtl="0" fontAlgn="base"/>
            <a:endParaRPr lang="en-US" sz="1200" b="1"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So the question…why conduct this survey.  Well, we wanted to understand the implications of COVID-19 on graduate healthcare management education.</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C0E-6C10-5443-A96F-F3F1BAC8B1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97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[Anthony] </a:t>
            </a:r>
          </a:p>
          <a:p>
            <a:endParaRPr lang="en-US" sz="1200" dirty="0"/>
          </a:p>
          <a:p>
            <a:r>
              <a:rPr lang="en-US" sz="1200" dirty="0"/>
              <a:t>We created a six-question survey to evaluate impacts of the COVID-19 pandemic on healthcare management education globally. In total, during the month of </a:t>
            </a:r>
            <a:r>
              <a:rPr lang="en-US" sz="1200"/>
              <a:t>March 2021, </a:t>
            </a:r>
            <a:r>
              <a:rPr lang="en-US" sz="1200" dirty="0"/>
              <a:t>we received 229 responses (83% from the US), representing </a:t>
            </a:r>
            <a:r>
              <a:rPr lang="en-US" sz="1200" b="1" dirty="0"/>
              <a:t>150 Universities</a:t>
            </a:r>
            <a:r>
              <a:rPr lang="en-US" sz="1200" dirty="0"/>
              <a:t>, from healthcare management programs around the globe. </a:t>
            </a:r>
          </a:p>
          <a:p>
            <a:endParaRPr lang="en-US" sz="1200" dirty="0">
              <a:cs typeface="Calibri"/>
            </a:endParaRPr>
          </a:p>
          <a:p>
            <a:r>
              <a:rPr lang="en-US" sz="1200" dirty="0">
                <a:cs typeface="Calibri"/>
              </a:rPr>
              <a:t>CAHME surveyed accredited programs in the US and Canada, and we</a:t>
            </a:r>
            <a:r>
              <a:rPr lang="en-US" sz="1200" dirty="0"/>
              <a:t> scanned the web to add additional university programs in healthcare management across the globe. AUPHA provided a list of members to survey, and EHMA also participated in promoting and administering the survey to their members.</a:t>
            </a:r>
          </a:p>
          <a:p>
            <a:r>
              <a:rPr lang="en-US" sz="1200" dirty="0"/>
              <a:t> </a:t>
            </a:r>
            <a:endParaRPr lang="en-US" sz="1200" dirty="0">
              <a:cs typeface="Calibri" panose="020F0502020204030204"/>
            </a:endParaRPr>
          </a:p>
          <a:p>
            <a:r>
              <a:rPr lang="en-US" sz="1200" dirty="0"/>
              <a:t>This image depicts the countries where we received responses.  Now listen…the goal is NOT statistical significance…we just wanted to take the rough pulse of where things are in academia around the globe.  </a:t>
            </a:r>
          </a:p>
          <a:p>
            <a:endParaRPr lang="en-US" sz="1200" dirty="0">
              <a:cs typeface="Calibri"/>
            </a:endParaRPr>
          </a:p>
          <a:p>
            <a:r>
              <a:rPr lang="en-US" sz="1200" dirty="0">
                <a:cs typeface="Calibri"/>
              </a:rPr>
              <a:t>And to guide our understanding, we assembled a panel of leading academics.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C0E-6C10-5443-A96F-F3F1BAC8B1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25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[Dan Gentry Introduces Panel</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individual slides for each panelist appear on next slides</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Today we have </a:t>
            </a:r>
            <a:r>
              <a:rPr lang="en-US" sz="1200" u="none" strike="noStrike" kern="1200" dirty="0">
                <a:solidFill>
                  <a:schemeClr val="tx1"/>
                </a:solidFill>
                <a:effectLst/>
                <a:latin typeface="+mn-lt"/>
                <a:ea typeface="+mn-ea"/>
                <a:cs typeface="+mn-cs"/>
              </a:rPr>
              <a:t>Dan West (Chair of CAHME’s Global Advisory Council), Nancy Borkowski (Chair of the AUPHA Board’s Global Health Leadership Committee), and Steven Howard (Chair of the AUPHA Global Healthcare Management Faculty Forum).</a:t>
            </a:r>
          </a:p>
          <a:p>
            <a:endParaRPr lang="en-US" sz="1200" u="none" strike="noStrike" kern="1200" dirty="0">
              <a:solidFill>
                <a:schemeClr val="tx1"/>
              </a:solidFill>
              <a:effectLst/>
              <a:latin typeface="+mn-lt"/>
              <a:ea typeface="+mn-ea"/>
              <a:cs typeface="+mn-cs"/>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C0E-6C10-5443-A96F-F3F1BAC8B1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92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[Dan West Introduction]</a:t>
            </a:r>
          </a:p>
          <a:p>
            <a:endParaRPr lang="en-US" b="1" dirty="0"/>
          </a:p>
          <a:p>
            <a:r>
              <a:rPr lang="en-US" sz="1200" b="0" i="0" kern="1200" dirty="0">
                <a:solidFill>
                  <a:schemeClr val="tx1"/>
                </a:solidFill>
                <a:effectLst/>
                <a:latin typeface="+mn-lt"/>
                <a:ea typeface="+mn-ea"/>
                <a:cs typeface="+mn-cs"/>
              </a:rPr>
              <a:t>Daniel J. West, PhD, FACHE, is the Chairman and Professor in the Department of Health Administration and Human Resources at the University of Scranton. He has specialized in international health care, globalization, multiculturalism, and diversity management. Dan is the </a:t>
            </a:r>
            <a:r>
              <a:rPr lang="en-US" sz="1200" b="0" i="0" u="none" strike="noStrike" kern="1200" dirty="0">
                <a:solidFill>
                  <a:schemeClr val="tx1"/>
                </a:solidFill>
                <a:effectLst/>
                <a:latin typeface="+mn-lt"/>
                <a:ea typeface="+mn-ea"/>
                <a:cs typeface="+mn-cs"/>
              </a:rPr>
              <a:t>c</a:t>
            </a:r>
            <a:r>
              <a:rPr lang="en-US" sz="1200" u="none" strike="noStrike" kern="1200" dirty="0">
                <a:solidFill>
                  <a:schemeClr val="tx1"/>
                </a:solidFill>
                <a:effectLst/>
                <a:latin typeface="+mn-lt"/>
                <a:ea typeface="+mn-ea"/>
                <a:cs typeface="+mn-cs"/>
              </a:rPr>
              <a:t>hair of CAHME’s Global Advisory Council. </a:t>
            </a:r>
            <a:br>
              <a:rPr lang="en-US" b="1" dirty="0"/>
            </a:b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C0E-6C10-5443-A96F-F3F1BAC8B1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420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strike="noStrike" kern="1200" dirty="0">
                <a:solidFill>
                  <a:schemeClr val="tx1"/>
                </a:solidFill>
                <a:effectLst/>
                <a:latin typeface="+mn-lt"/>
                <a:ea typeface="+mn-ea"/>
                <a:cs typeface="+mn-cs"/>
              </a:rPr>
              <a:t>[Nancy Borkowski Introduction]</a:t>
            </a:r>
          </a:p>
          <a:p>
            <a:endParaRPr lang="en-US" sz="1200" b="1"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Nancy Borkowski, DBA, CPA, FACHE, FHFMA is a Distinguished Professor in the Department of Health Services Administration at the University of Alabama at Birmingham. Nancy has over 20 years of experience in the healthcare industry and is a two-time past recipient of the American College of Healthcare Executive’s (ACHE) Southern Florida Senior Career Healthcare Executive Award, which recognizes individuals who have made significant contributions to the advancement of health management excellence.</a:t>
            </a:r>
            <a:br>
              <a:rPr lang="en-US" dirty="0"/>
            </a:b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C0E-6C10-5443-A96F-F3F1BAC8B1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59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93100C-35EE-594C-A3DF-F0E1E5E6007A}" type="datetime1">
              <a:rPr lang="en-US" smtClean="0"/>
              <a:t>9/21/21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63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1AD48-7AB9-CA43-BBA1-FCB6B54BC88C}" type="datetime1">
              <a:rPr lang="en-US" smtClean="0"/>
              <a:t>9/21/21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4068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E4772-1814-4447-9CBD-FD3C6F5F502D}" type="datetime1">
              <a:rPr lang="en-US" smtClean="0"/>
              <a:t>9/21/21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3003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F88173-B226-6B43-B100-3C2EFAF2DA33}" type="datetime1">
              <a:rPr lang="en-US" smtClean="0"/>
              <a:t>9/21/21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8792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30E94-72E7-8043-9F60-8979DBCACDDC}" type="datetime1">
              <a:rPr lang="en-US" smtClean="0"/>
              <a:t>9/21/21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477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CC8FE9-6189-D749-81D7-087966CE1400}" type="datetime1">
              <a:rPr lang="en-US" smtClean="0"/>
              <a:t>9/21/21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4146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B891F-CE86-574E-B45A-0CD9AF14A534}" type="datetime1">
              <a:rPr lang="en-US" smtClean="0"/>
              <a:t>9/21/21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7730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7A7C60-CE89-4642-A98E-67C2B94E8B10}" type="datetime1">
              <a:rPr lang="en-US" smtClean="0"/>
              <a:t>9/21/21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458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9E3E6-477C-4848-969B-2B50DF83937C}" type="datetime1">
              <a:rPr lang="en-US" smtClean="0"/>
              <a:t>9/21/21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2642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2E5C13CA-282F-9F44-8828-7DD1297EB806}" type="datetime1">
              <a:rPr lang="en-US" smtClean="0"/>
              <a:t>9/21/21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4008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F16D4F61-AEBC-C345-AE6A-6FD97DBC0077}" type="datetime1">
              <a:rPr lang="en-US" smtClean="0"/>
              <a:t>9/21/21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368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0335A453-B048-7F44-A596-A42D6A658A5D}" type="datetime1">
              <a:rPr lang="en-US" smtClean="0"/>
              <a:t>9/21/21</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44814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tiff"/><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tiff"/><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tiff"/><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tiff"/><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4340" y="1804068"/>
            <a:ext cx="9326601" cy="3249864"/>
          </a:xfrm>
          <a:prstGeom prst="rect">
            <a:avLst/>
          </a:prstGeom>
        </p:spPr>
        <p:txBody>
          <a:bodyPr wrap="square" lIns="0" tIns="0" rIns="0" bIns="0" rtlCol="0" anchor="t">
            <a:spAutoFit/>
          </a:bodyPr>
          <a:lstStyle/>
          <a:p>
            <a:pPr defTabSz="609630"/>
            <a:r>
              <a:rPr lang="en-US" sz="4000" b="1" dirty="0"/>
              <a:t>Global Response of Programs in Health Administration to the COVID-19 Pandemic: </a:t>
            </a:r>
            <a:endParaRPr lang="en-US" sz="4000" b="1" dirty="0">
              <a:solidFill>
                <a:prstClr val="black"/>
              </a:solidFill>
            </a:endParaRPr>
          </a:p>
          <a:p>
            <a:pPr defTabSz="609630"/>
            <a:r>
              <a:rPr lang="en-US" sz="4000" b="1" dirty="0"/>
              <a:t>Interpretation, Implications, &amp; Action</a:t>
            </a:r>
            <a:endParaRPr lang="en-US" sz="4000" b="1" dirty="0">
              <a:cs typeface="Calibri"/>
            </a:endParaRPr>
          </a:p>
          <a:p>
            <a:pPr defTabSz="609630">
              <a:lnSpc>
                <a:spcPts val="5780"/>
              </a:lnSpc>
            </a:pPr>
            <a:endParaRPr lang="en-US" sz="3000" b="1" dirty="0">
              <a:solidFill>
                <a:prstClr val="black"/>
              </a:solidFill>
              <a:latin typeface="Calibri"/>
            </a:endParaRPr>
          </a:p>
          <a:p>
            <a:pPr defTabSz="609630">
              <a:lnSpc>
                <a:spcPts val="5780"/>
              </a:lnSpc>
            </a:pPr>
            <a:r>
              <a:rPr lang="en-US" sz="3000" b="1" dirty="0">
                <a:latin typeface="Calibri"/>
              </a:rPr>
              <a:t>September 21, 2021</a:t>
            </a:r>
            <a:endParaRPr lang="en-US" sz="3000" dirty="0">
              <a:latin typeface="Calibri"/>
            </a:endParaRPr>
          </a:p>
        </p:txBody>
      </p:sp>
      <p:pic>
        <p:nvPicPr>
          <p:cNvPr id="4" name="Picture 4"/>
          <p:cNvPicPr>
            <a:picLocks noChangeAspect="1"/>
          </p:cNvPicPr>
          <p:nvPr/>
        </p:nvPicPr>
        <p:blipFill>
          <a:blip r:embed="rId3"/>
          <a:srcRect/>
          <a:stretch>
            <a:fillRect/>
          </a:stretch>
        </p:blipFill>
        <p:spPr>
          <a:xfrm>
            <a:off x="9370973" y="402956"/>
            <a:ext cx="2653400" cy="821977"/>
          </a:xfrm>
          <a:prstGeom prst="rect">
            <a:avLst/>
          </a:prstGeom>
        </p:spPr>
      </p:pic>
      <p:sp>
        <p:nvSpPr>
          <p:cNvPr id="7" name="TextBox 6">
            <a:extLst>
              <a:ext uri="{FF2B5EF4-FFF2-40B4-BE49-F238E27FC236}">
                <a16:creationId xmlns:a16="http://schemas.microsoft.com/office/drawing/2014/main" id="{1626B3F1-D132-C24D-BA2C-820A1FDD6772}"/>
              </a:ext>
            </a:extLst>
          </p:cNvPr>
          <p:cNvSpPr txBox="1"/>
          <p:nvPr/>
        </p:nvSpPr>
        <p:spPr>
          <a:xfrm>
            <a:off x="4333461" y="702366"/>
            <a:ext cx="184731" cy="276999"/>
          </a:xfrm>
          <a:prstGeom prst="rect">
            <a:avLst/>
          </a:prstGeom>
          <a:noFill/>
        </p:spPr>
        <p:txBody>
          <a:bodyPr wrap="none" rtlCol="0">
            <a:spAutoFit/>
          </a:bodyPr>
          <a:lstStyle/>
          <a:p>
            <a:pPr defTabSz="609630"/>
            <a:endParaRPr lang="en-US" sz="1200" dirty="0">
              <a:solidFill>
                <a:prstClr val="black"/>
              </a:solidFill>
              <a:latin typeface="Calibri"/>
            </a:endParaRPr>
          </a:p>
        </p:txBody>
      </p:sp>
      <p:pic>
        <p:nvPicPr>
          <p:cNvPr id="8" name="Picture 7" descr="Logo, company name&#10;&#10;Description automatically generated">
            <a:extLst>
              <a:ext uri="{FF2B5EF4-FFF2-40B4-BE49-F238E27FC236}">
                <a16:creationId xmlns:a16="http://schemas.microsoft.com/office/drawing/2014/main" id="{5328C726-6A7D-2F4D-8945-FBB4B84AE2E5}"/>
              </a:ext>
            </a:extLst>
          </p:cNvPr>
          <p:cNvPicPr>
            <a:picLocks noChangeAspect="1"/>
          </p:cNvPicPr>
          <p:nvPr/>
        </p:nvPicPr>
        <p:blipFill>
          <a:blip r:embed="rId4"/>
          <a:stretch>
            <a:fillRect/>
          </a:stretch>
        </p:blipFill>
        <p:spPr>
          <a:xfrm>
            <a:off x="7873140" y="4517208"/>
            <a:ext cx="7434020" cy="4181636"/>
          </a:xfrm>
          <a:prstGeom prst="rect">
            <a:avLst/>
          </a:prstGeom>
        </p:spPr>
      </p:pic>
      <p:sp>
        <p:nvSpPr>
          <p:cNvPr id="6" name="TextBox 5">
            <a:extLst>
              <a:ext uri="{FF2B5EF4-FFF2-40B4-BE49-F238E27FC236}">
                <a16:creationId xmlns:a16="http://schemas.microsoft.com/office/drawing/2014/main" id="{5231A62E-C407-4D0B-9CE9-B3E01D05D91A}"/>
              </a:ext>
            </a:extLst>
          </p:cNvPr>
          <p:cNvSpPr txBox="1"/>
          <p:nvPr/>
        </p:nvSpPr>
        <p:spPr>
          <a:xfrm>
            <a:off x="252535" y="5762381"/>
            <a:ext cx="98473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t>Rev. 9/20/2021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6B3F1-D132-C24D-BA2C-820A1FDD6772}"/>
              </a:ext>
            </a:extLst>
          </p:cNvPr>
          <p:cNvSpPr txBox="1"/>
          <p:nvPr/>
        </p:nvSpPr>
        <p:spPr>
          <a:xfrm>
            <a:off x="4333461" y="702366"/>
            <a:ext cx="184731" cy="276999"/>
          </a:xfrm>
          <a:prstGeom prst="rect">
            <a:avLst/>
          </a:prstGeom>
          <a:noFill/>
        </p:spPr>
        <p:txBody>
          <a:bodyPr wrap="none" rtlCol="0">
            <a:spAutoFit/>
          </a:bodyPr>
          <a:lstStyle/>
          <a:p>
            <a:pPr defTabSz="609630"/>
            <a:endParaRPr lang="en-US" sz="1200" dirty="0">
              <a:solidFill>
                <a:prstClr val="black"/>
              </a:solidFill>
              <a:latin typeface="Calibri"/>
            </a:endParaRPr>
          </a:p>
        </p:txBody>
      </p:sp>
      <p:pic>
        <p:nvPicPr>
          <p:cNvPr id="8" name="Picture 7" descr="Logo, company name&#10;&#10;Description automatically generated">
            <a:extLst>
              <a:ext uri="{FF2B5EF4-FFF2-40B4-BE49-F238E27FC236}">
                <a16:creationId xmlns:a16="http://schemas.microsoft.com/office/drawing/2014/main" id="{5328C726-6A7D-2F4D-8945-FBB4B84AE2E5}"/>
              </a:ext>
            </a:extLst>
          </p:cNvPr>
          <p:cNvPicPr>
            <a:picLocks noChangeAspect="1"/>
          </p:cNvPicPr>
          <p:nvPr/>
        </p:nvPicPr>
        <p:blipFill>
          <a:blip r:embed="rId3"/>
          <a:stretch>
            <a:fillRect/>
          </a:stretch>
        </p:blipFill>
        <p:spPr>
          <a:xfrm>
            <a:off x="8078923" y="4804474"/>
            <a:ext cx="7367721" cy="4144343"/>
          </a:xfrm>
          <a:prstGeom prst="rect">
            <a:avLst/>
          </a:prstGeom>
        </p:spPr>
      </p:pic>
      <p:sp>
        <p:nvSpPr>
          <p:cNvPr id="11" name="TextBox 10">
            <a:extLst>
              <a:ext uri="{FF2B5EF4-FFF2-40B4-BE49-F238E27FC236}">
                <a16:creationId xmlns:a16="http://schemas.microsoft.com/office/drawing/2014/main" id="{F9D5218A-CFE7-D54D-9BC8-2D3A19112711}"/>
              </a:ext>
            </a:extLst>
          </p:cNvPr>
          <p:cNvSpPr txBox="1"/>
          <p:nvPr/>
        </p:nvSpPr>
        <p:spPr>
          <a:xfrm>
            <a:off x="-2447291" y="493386"/>
            <a:ext cx="17774438" cy="646331"/>
          </a:xfrm>
          <a:prstGeom prst="rect">
            <a:avLst/>
          </a:prstGeom>
          <a:noFill/>
        </p:spPr>
        <p:txBody>
          <a:bodyPr wrap="square" lIns="91440" tIns="45720" rIns="91440" bIns="45720" rtlCol="0" anchor="t">
            <a:spAutoFit/>
          </a:bodyPr>
          <a:lstStyle/>
          <a:p>
            <a:pPr algn="ctr" defTabSz="914445"/>
            <a:r>
              <a:rPr lang="en-US" sz="3600" b="1" dirty="0">
                <a:solidFill>
                  <a:srgbClr val="000000"/>
                </a:solidFill>
                <a:latin typeface="Calibri" panose="020F0502020204030204" pitchFamily="34" charset="0"/>
                <a:cs typeface="Calibri" panose="020F0502020204030204" pitchFamily="34" charset="0"/>
              </a:rPr>
              <a:t>Global Experts</a:t>
            </a:r>
            <a:endParaRPr lang="en-US" sz="3600" b="1" dirty="0">
              <a:latin typeface="Calibri" panose="020F0502020204030204" pitchFamily="34" charset="0"/>
              <a:cs typeface="Calibri" panose="020F0502020204030204" pitchFamily="34" charset="0"/>
            </a:endParaRPr>
          </a:p>
        </p:txBody>
      </p:sp>
      <p:pic>
        <p:nvPicPr>
          <p:cNvPr id="4" name="Picture 4"/>
          <p:cNvPicPr>
            <a:picLocks noChangeAspect="1"/>
          </p:cNvPicPr>
          <p:nvPr/>
        </p:nvPicPr>
        <p:blipFill>
          <a:blip r:embed="rId4"/>
          <a:srcRect/>
          <a:stretch>
            <a:fillRect/>
          </a:stretch>
        </p:blipFill>
        <p:spPr>
          <a:xfrm>
            <a:off x="350959" y="6003153"/>
            <a:ext cx="2252755" cy="697864"/>
          </a:xfrm>
          <a:prstGeom prst="rect">
            <a:avLst/>
          </a:prstGeom>
        </p:spPr>
      </p:pic>
      <p:pic>
        <p:nvPicPr>
          <p:cNvPr id="4098" name="Picture 2">
            <a:extLst>
              <a:ext uri="{FF2B5EF4-FFF2-40B4-BE49-F238E27FC236}">
                <a16:creationId xmlns:a16="http://schemas.microsoft.com/office/drawing/2014/main" id="{B8624ECA-A15A-6B4A-AB50-DA7E28C8ED71}"/>
              </a:ext>
            </a:extLst>
          </p:cNvPr>
          <p:cNvPicPr>
            <a:picLocks noChangeAspect="1" noChangeArrowheads="1"/>
          </p:cNvPicPr>
          <p:nvPr/>
        </p:nvPicPr>
        <p:blipFill>
          <a:blip r:embed="rId5">
            <a:alphaModFix amt="25000"/>
            <a:extLst>
              <a:ext uri="{28A0092B-C50C-407E-A947-70E740481C1C}">
                <a14:useLocalDpi xmlns:a14="http://schemas.microsoft.com/office/drawing/2010/main" val="0"/>
              </a:ext>
            </a:extLst>
          </a:blip>
          <a:srcRect/>
          <a:stretch>
            <a:fillRect/>
          </a:stretch>
        </p:blipFill>
        <p:spPr bwMode="auto">
          <a:xfrm>
            <a:off x="1762985" y="1339393"/>
            <a:ext cx="2422955" cy="3292591"/>
          </a:xfrm>
          <a:prstGeom prst="rect">
            <a:avLst/>
          </a:prstGeom>
          <a:noFill/>
          <a:ln w="34925">
            <a:noFill/>
            <a:extLst>
              <a:ext uri="{C807C97D-BFC1-408E-A445-0C87EB9F89A2}">
                <ask:lineSketchStyleProps xmlns:ask="http://schemas.microsoft.com/office/drawing/2018/sketchyshapes">
                  <ask:type>
                    <ask:lineSketchNone/>
                  </ask:type>
                </ask:lineSketchStyleProps>
              </a:ext>
            </a:extLst>
          </a:ln>
        </p:spPr>
      </p:pic>
      <p:sp>
        <p:nvSpPr>
          <p:cNvPr id="3" name="Rectangle 2">
            <a:extLst>
              <a:ext uri="{FF2B5EF4-FFF2-40B4-BE49-F238E27FC236}">
                <a16:creationId xmlns:a16="http://schemas.microsoft.com/office/drawing/2014/main" id="{8B3F97AC-7F28-5B4D-8F80-678454F1EC3D}"/>
              </a:ext>
            </a:extLst>
          </p:cNvPr>
          <p:cNvSpPr/>
          <p:nvPr/>
        </p:nvSpPr>
        <p:spPr>
          <a:xfrm>
            <a:off x="5974813" y="3244334"/>
            <a:ext cx="242374" cy="369332"/>
          </a:xfrm>
          <a:prstGeom prst="rect">
            <a:avLst/>
          </a:prstGeom>
        </p:spPr>
        <p:txBody>
          <a:bodyPr wrap="none">
            <a:spAutoFit/>
          </a:bodyPr>
          <a:lstStyle/>
          <a:p>
            <a:r>
              <a:rPr lang="en-US" b="0" i="0" dirty="0">
                <a:solidFill>
                  <a:srgbClr val="000000"/>
                </a:solidFill>
                <a:effectLst/>
                <a:latin typeface="Times" pitchFamily="2" charset="0"/>
              </a:rPr>
              <a:t> </a:t>
            </a:r>
            <a:endParaRPr lang="en-US" dirty="0"/>
          </a:p>
        </p:txBody>
      </p:sp>
      <p:sp>
        <p:nvSpPr>
          <p:cNvPr id="10" name="TextBox 9">
            <a:extLst>
              <a:ext uri="{FF2B5EF4-FFF2-40B4-BE49-F238E27FC236}">
                <a16:creationId xmlns:a16="http://schemas.microsoft.com/office/drawing/2014/main" id="{9FF189A4-67CC-114C-B2FE-5BA9F92AA561}"/>
              </a:ext>
            </a:extLst>
          </p:cNvPr>
          <p:cNvSpPr txBox="1"/>
          <p:nvPr/>
        </p:nvSpPr>
        <p:spPr>
          <a:xfrm>
            <a:off x="4741448" y="4652379"/>
            <a:ext cx="3066330" cy="1631216"/>
          </a:xfrm>
          <a:prstGeom prst="rect">
            <a:avLst/>
          </a:prstGeom>
          <a:noFill/>
        </p:spPr>
        <p:txBody>
          <a:bodyPr wrap="square" rtlCol="0">
            <a:spAutoFit/>
          </a:bodyPr>
          <a:lstStyle/>
          <a:p>
            <a:pPr algn="ctr" fontAlgn="ctr"/>
            <a:r>
              <a:rPr lang="en-US" sz="2000" b="1" dirty="0"/>
              <a:t>Nancy Borkowski, MS, DBA</a:t>
            </a:r>
          </a:p>
          <a:p>
            <a:r>
              <a:rPr lang="en-US" sz="2000" b="1" dirty="0"/>
              <a:t>Distinguished Professor</a:t>
            </a:r>
          </a:p>
          <a:p>
            <a:pPr algn="ctr"/>
            <a:r>
              <a:rPr lang="en-US" sz="2000" b="1" dirty="0">
                <a:latin typeface="+mj-lt"/>
              </a:rPr>
              <a:t>University of Alabama at Birmingham</a:t>
            </a:r>
          </a:p>
          <a:p>
            <a:pPr algn="ctr"/>
            <a:r>
              <a:rPr lang="en-US" sz="2000" b="1" dirty="0"/>
              <a:t>Alabama, USA</a:t>
            </a:r>
          </a:p>
        </p:txBody>
      </p:sp>
      <p:pic>
        <p:nvPicPr>
          <p:cNvPr id="9" name="Picture 8">
            <a:extLst>
              <a:ext uri="{FF2B5EF4-FFF2-40B4-BE49-F238E27FC236}">
                <a16:creationId xmlns:a16="http://schemas.microsoft.com/office/drawing/2014/main" id="{42D424FF-647F-3D4B-ACBA-5C1A51F7756B}"/>
              </a:ext>
            </a:extLst>
          </p:cNvPr>
          <p:cNvPicPr>
            <a:picLocks noChangeAspect="1"/>
          </p:cNvPicPr>
          <p:nvPr/>
        </p:nvPicPr>
        <p:blipFill rotWithShape="1">
          <a:blip r:embed="rId6">
            <a:alphaModFix amt="25000"/>
          </a:blip>
          <a:srcRect l="15104" r="13370"/>
          <a:stretch/>
        </p:blipFill>
        <p:spPr>
          <a:xfrm>
            <a:off x="5015015" y="1382017"/>
            <a:ext cx="2214489" cy="3096035"/>
          </a:xfrm>
          <a:prstGeom prst="rect">
            <a:avLst/>
          </a:prstGeom>
          <a:ln w="38100">
            <a:noFill/>
          </a:ln>
        </p:spPr>
      </p:pic>
      <p:sp>
        <p:nvSpPr>
          <p:cNvPr id="14" name="TextBox 13">
            <a:extLst>
              <a:ext uri="{FF2B5EF4-FFF2-40B4-BE49-F238E27FC236}">
                <a16:creationId xmlns:a16="http://schemas.microsoft.com/office/drawing/2014/main" id="{B3CB6D1D-92AE-DB41-AB11-7165EC1390EF}"/>
              </a:ext>
            </a:extLst>
          </p:cNvPr>
          <p:cNvSpPr txBox="1"/>
          <p:nvPr/>
        </p:nvSpPr>
        <p:spPr>
          <a:xfrm>
            <a:off x="1615466" y="4684786"/>
            <a:ext cx="2717995" cy="1323439"/>
          </a:xfrm>
          <a:prstGeom prst="rect">
            <a:avLst/>
          </a:prstGeom>
          <a:noFill/>
        </p:spPr>
        <p:txBody>
          <a:bodyPr wrap="square" rtlCol="0">
            <a:spAutoFit/>
          </a:bodyPr>
          <a:lstStyle/>
          <a:p>
            <a:pPr algn="ctr"/>
            <a:r>
              <a:rPr lang="en-US" sz="2000" b="1" dirty="0"/>
              <a:t>Daniel J. West, PhD</a:t>
            </a:r>
          </a:p>
          <a:p>
            <a:pPr algn="ctr"/>
            <a:r>
              <a:rPr lang="en-US" sz="2000" b="1" dirty="0"/>
              <a:t>Chairman &amp; Professor</a:t>
            </a:r>
          </a:p>
          <a:p>
            <a:pPr algn="ctr"/>
            <a:r>
              <a:rPr lang="en-US" sz="2000" b="1" dirty="0"/>
              <a:t>University of Scranton</a:t>
            </a:r>
          </a:p>
          <a:p>
            <a:pPr algn="ctr"/>
            <a:r>
              <a:rPr lang="en-US" sz="2000" b="1" dirty="0"/>
              <a:t>Scranton, USA</a:t>
            </a:r>
          </a:p>
        </p:txBody>
      </p:sp>
      <p:pic>
        <p:nvPicPr>
          <p:cNvPr id="13" name="Picture 12">
            <a:extLst>
              <a:ext uri="{FF2B5EF4-FFF2-40B4-BE49-F238E27FC236}">
                <a16:creationId xmlns:a16="http://schemas.microsoft.com/office/drawing/2014/main" id="{03718089-AEFB-BA48-803F-6F49D746515C}"/>
              </a:ext>
            </a:extLst>
          </p:cNvPr>
          <p:cNvPicPr>
            <a:picLocks noChangeAspect="1"/>
          </p:cNvPicPr>
          <p:nvPr/>
        </p:nvPicPr>
        <p:blipFill rotWithShape="1">
          <a:blip r:embed="rId7"/>
          <a:srcRect l="12623" r="11582"/>
          <a:stretch/>
        </p:blipFill>
        <p:spPr>
          <a:xfrm>
            <a:off x="8189302" y="1382017"/>
            <a:ext cx="2313904" cy="3180157"/>
          </a:xfrm>
          <a:prstGeom prst="rect">
            <a:avLst/>
          </a:prstGeom>
          <a:solidFill>
            <a:schemeClr val="bg1"/>
          </a:solidFill>
          <a:ln w="34925">
            <a:solidFill>
              <a:schemeClr val="tx2">
                <a:lumMod val="60000"/>
                <a:lumOff val="40000"/>
              </a:schemeClr>
            </a:solidFill>
          </a:ln>
        </p:spPr>
      </p:pic>
      <p:sp>
        <p:nvSpPr>
          <p:cNvPr id="18" name="TextBox 17">
            <a:extLst>
              <a:ext uri="{FF2B5EF4-FFF2-40B4-BE49-F238E27FC236}">
                <a16:creationId xmlns:a16="http://schemas.microsoft.com/office/drawing/2014/main" id="{7DA829BE-73EB-274F-BB9F-BC94F093126F}"/>
              </a:ext>
            </a:extLst>
          </p:cNvPr>
          <p:cNvSpPr txBox="1"/>
          <p:nvPr/>
        </p:nvSpPr>
        <p:spPr>
          <a:xfrm>
            <a:off x="8078923" y="4631984"/>
            <a:ext cx="2717995" cy="1323439"/>
          </a:xfrm>
          <a:prstGeom prst="rect">
            <a:avLst/>
          </a:prstGeom>
          <a:noFill/>
        </p:spPr>
        <p:txBody>
          <a:bodyPr wrap="square" rtlCol="0">
            <a:spAutoFit/>
          </a:bodyPr>
          <a:lstStyle/>
          <a:p>
            <a:pPr algn="ctr"/>
            <a:r>
              <a:rPr lang="en-US" sz="2000" b="1" dirty="0"/>
              <a:t>Steven Howard, PhD Associate Professor</a:t>
            </a:r>
          </a:p>
          <a:p>
            <a:pPr algn="ctr"/>
            <a:r>
              <a:rPr lang="en-US" sz="2000" b="1" dirty="0"/>
              <a:t>Saint Louis University</a:t>
            </a:r>
          </a:p>
          <a:p>
            <a:pPr algn="ctr"/>
            <a:r>
              <a:rPr lang="en-US" sz="2000" b="1" dirty="0"/>
              <a:t>Missouri, USA</a:t>
            </a:r>
          </a:p>
        </p:txBody>
      </p:sp>
      <p:sp>
        <p:nvSpPr>
          <p:cNvPr id="15" name="Slide Number Placeholder 6">
            <a:extLst>
              <a:ext uri="{FF2B5EF4-FFF2-40B4-BE49-F238E27FC236}">
                <a16:creationId xmlns:a16="http://schemas.microsoft.com/office/drawing/2014/main" id="{1228421D-5C22-DF4F-9F30-BE18FBC445C5}"/>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10</a:t>
            </a:fld>
            <a:endParaRPr lang="en-US" sz="1867" dirty="0"/>
          </a:p>
        </p:txBody>
      </p:sp>
    </p:spTree>
    <p:extLst>
      <p:ext uri="{BB962C8B-B14F-4D97-AF65-F5344CB8AC3E}">
        <p14:creationId xmlns:p14="http://schemas.microsoft.com/office/powerpoint/2010/main" val="1072833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28D2FA0-1521-7146-AD7D-F7C3169383FA}"/>
              </a:ext>
            </a:extLst>
          </p:cNvPr>
          <p:cNvPicPr>
            <a:picLocks noChangeAspect="1"/>
          </p:cNvPicPr>
          <p:nvPr/>
        </p:nvPicPr>
        <p:blipFill>
          <a:blip r:embed="rId3"/>
          <a:srcRect/>
          <a:stretch>
            <a:fillRect/>
          </a:stretch>
        </p:blipFill>
        <p:spPr>
          <a:xfrm>
            <a:off x="250925" y="5996543"/>
            <a:ext cx="2224433" cy="689090"/>
          </a:xfrm>
          <a:prstGeom prst="rect">
            <a:avLst/>
          </a:prstGeom>
        </p:spPr>
      </p:pic>
      <p:graphicFrame>
        <p:nvGraphicFramePr>
          <p:cNvPr id="10" name="Chart 9">
            <a:extLst>
              <a:ext uri="{FF2B5EF4-FFF2-40B4-BE49-F238E27FC236}">
                <a16:creationId xmlns:a16="http://schemas.microsoft.com/office/drawing/2014/main" id="{F6531AA9-AA10-8046-ABBA-62289B9547EC}"/>
              </a:ext>
            </a:extLst>
          </p:cNvPr>
          <p:cNvGraphicFramePr>
            <a:graphicFrameLocks/>
          </p:cNvGraphicFramePr>
          <p:nvPr>
            <p:extLst>
              <p:ext uri="{D42A27DB-BD31-4B8C-83A1-F6EECF244321}">
                <p14:modId xmlns:p14="http://schemas.microsoft.com/office/powerpoint/2010/main" val="2392516520"/>
              </p:ext>
            </p:extLst>
          </p:nvPr>
        </p:nvGraphicFramePr>
        <p:xfrm>
          <a:off x="1507149" y="1161832"/>
          <a:ext cx="8624999" cy="540364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CC51E9B2-9861-9045-AF47-458F6E1E0FD0}"/>
              </a:ext>
            </a:extLst>
          </p:cNvPr>
          <p:cNvSpPr/>
          <p:nvPr/>
        </p:nvSpPr>
        <p:spPr>
          <a:xfrm>
            <a:off x="130581" y="151094"/>
            <a:ext cx="12061419" cy="1046440"/>
          </a:xfrm>
          <a:prstGeom prst="rect">
            <a:avLst/>
          </a:prstGeom>
        </p:spPr>
        <p:txBody>
          <a:bodyPr wrap="square" lIns="60960" tIns="30480" rIns="60960" bIns="30480" anchor="t">
            <a:spAutoFit/>
          </a:bodyPr>
          <a:lstStyle/>
          <a:p>
            <a:r>
              <a:rPr lang="en-US" sz="3200" b="1" dirty="0"/>
              <a:t>Worldwide, critical thinking &amp; analysis, and leadership/management were considered the most important competencies in the pandemic. </a:t>
            </a:r>
          </a:p>
        </p:txBody>
      </p:sp>
      <p:sp>
        <p:nvSpPr>
          <p:cNvPr id="5" name="TextBox 4">
            <a:extLst>
              <a:ext uri="{FF2B5EF4-FFF2-40B4-BE49-F238E27FC236}">
                <a16:creationId xmlns:a16="http://schemas.microsoft.com/office/drawing/2014/main" id="{4B875928-44BE-4F27-B357-317FCF21A036}"/>
              </a:ext>
            </a:extLst>
          </p:cNvPr>
          <p:cNvSpPr txBox="1"/>
          <p:nvPr/>
        </p:nvSpPr>
        <p:spPr>
          <a:xfrm>
            <a:off x="3144364" y="1362862"/>
            <a:ext cx="5156027" cy="461665"/>
          </a:xfrm>
          <a:prstGeom prst="rect">
            <a:avLst/>
          </a:prstGeom>
          <a:noFill/>
        </p:spPr>
        <p:txBody>
          <a:bodyPr wrap="none" rtlCol="0">
            <a:spAutoFit/>
          </a:bodyPr>
          <a:lstStyle/>
          <a:p>
            <a:pPr algn="ctr" rtl="0">
              <a:defRPr sz="2800" b="1" i="0" u="none" strike="noStrike" kern="1200" cap="none" spc="20" baseline="0">
                <a:solidFill>
                  <a:prstClr val="black"/>
                </a:solidFill>
                <a:latin typeface="+mn-lt"/>
                <a:ea typeface="+mn-ea"/>
                <a:cs typeface="+mn-cs"/>
              </a:defRPr>
            </a:pPr>
            <a:r>
              <a:rPr lang="en-US" sz="2400" b="1" dirty="0"/>
              <a:t>Most Important Competency Domains</a:t>
            </a:r>
          </a:p>
        </p:txBody>
      </p:sp>
      <p:sp>
        <p:nvSpPr>
          <p:cNvPr id="9" name="Slide Number Placeholder 6">
            <a:extLst>
              <a:ext uri="{FF2B5EF4-FFF2-40B4-BE49-F238E27FC236}">
                <a16:creationId xmlns:a16="http://schemas.microsoft.com/office/drawing/2014/main" id="{320143D0-73BE-D24D-AD13-877469CA66E3}"/>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11</a:t>
            </a:fld>
            <a:endParaRPr lang="en-US" sz="1867" dirty="0"/>
          </a:p>
        </p:txBody>
      </p:sp>
      <p:pic>
        <p:nvPicPr>
          <p:cNvPr id="7" name="Picture 6" descr="Logo, company name&#10;&#10;Description automatically generated">
            <a:extLst>
              <a:ext uri="{FF2B5EF4-FFF2-40B4-BE49-F238E27FC236}">
                <a16:creationId xmlns:a16="http://schemas.microsoft.com/office/drawing/2014/main" id="{07068B89-3321-5B4D-8179-49C8FA895692}"/>
              </a:ext>
            </a:extLst>
          </p:cNvPr>
          <p:cNvPicPr>
            <a:picLocks noChangeAspect="1"/>
          </p:cNvPicPr>
          <p:nvPr/>
        </p:nvPicPr>
        <p:blipFill>
          <a:blip r:embed="rId5"/>
          <a:stretch>
            <a:fillRect/>
          </a:stretch>
        </p:blipFill>
        <p:spPr>
          <a:xfrm>
            <a:off x="8078923" y="4804474"/>
            <a:ext cx="7367721" cy="4144343"/>
          </a:xfrm>
          <a:prstGeom prst="rect">
            <a:avLst/>
          </a:prstGeom>
        </p:spPr>
      </p:pic>
    </p:spTree>
    <p:extLst>
      <p:ext uri="{BB962C8B-B14F-4D97-AF65-F5344CB8AC3E}">
        <p14:creationId xmlns:p14="http://schemas.microsoft.com/office/powerpoint/2010/main" val="215194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Arrow 21">
            <a:extLst>
              <a:ext uri="{FF2B5EF4-FFF2-40B4-BE49-F238E27FC236}">
                <a16:creationId xmlns:a16="http://schemas.microsoft.com/office/drawing/2014/main" id="{60B260DA-3D5E-F546-9E8C-89BC72222DEB}"/>
              </a:ext>
            </a:extLst>
          </p:cNvPr>
          <p:cNvSpPr/>
          <p:nvPr/>
        </p:nvSpPr>
        <p:spPr>
          <a:xfrm>
            <a:off x="254000" y="4759959"/>
            <a:ext cx="11938000" cy="1180205"/>
          </a:xfrm>
          <a:prstGeom prst="rightArrow">
            <a:avLst>
              <a:gd name="adj1" fmla="val 50000"/>
              <a:gd name="adj2" fmla="val 50000"/>
            </a:avLst>
          </a:prstGeom>
          <a:gradFill flip="none" rotWithShape="1">
            <a:gsLst>
              <a:gs pos="48000">
                <a:srgbClr val="3F6EA6">
                  <a:lumMod val="63000"/>
                </a:srgbClr>
              </a:gs>
              <a:gs pos="0">
                <a:schemeClr val="accent1">
                  <a:lumMod val="8000"/>
                  <a:lumOff val="92000"/>
                </a:schemeClr>
              </a:gs>
              <a:gs pos="23000">
                <a:schemeClr val="accent1">
                  <a:lumMod val="89000"/>
                </a:schemeClr>
              </a:gs>
              <a:gs pos="77000">
                <a:schemeClr val="accent1">
                  <a:lumMod val="58000"/>
                </a:schemeClr>
              </a:gs>
              <a:gs pos="97000">
                <a:schemeClr val="accent1">
                  <a:lumMod val="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Oval 18">
            <a:extLst>
              <a:ext uri="{FF2B5EF4-FFF2-40B4-BE49-F238E27FC236}">
                <a16:creationId xmlns:a16="http://schemas.microsoft.com/office/drawing/2014/main" id="{60288BB6-2AC6-4CC2-BE26-BDD37061DFFC}"/>
              </a:ext>
            </a:extLst>
          </p:cNvPr>
          <p:cNvSpPr/>
          <p:nvPr/>
        </p:nvSpPr>
        <p:spPr>
          <a:xfrm>
            <a:off x="10305136" y="3527487"/>
            <a:ext cx="980035" cy="425139"/>
          </a:xfrm>
          <a:prstGeom prst="ellipse">
            <a:avLst/>
          </a:prstGeom>
          <a:solidFill>
            <a:srgbClr val="FFFF0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Oval 5">
            <a:extLst>
              <a:ext uri="{FF2B5EF4-FFF2-40B4-BE49-F238E27FC236}">
                <a16:creationId xmlns:a16="http://schemas.microsoft.com/office/drawing/2014/main" id="{61093168-333A-4219-BEA2-6DD8AEF59E68}"/>
              </a:ext>
            </a:extLst>
          </p:cNvPr>
          <p:cNvSpPr/>
          <p:nvPr/>
        </p:nvSpPr>
        <p:spPr>
          <a:xfrm>
            <a:off x="3193144" y="2741594"/>
            <a:ext cx="980035" cy="425139"/>
          </a:xfrm>
          <a:prstGeom prst="ellipse">
            <a:avLst/>
          </a:prstGeom>
          <a:solidFill>
            <a:srgbClr val="FFFF0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aphicFrame>
        <p:nvGraphicFramePr>
          <p:cNvPr id="5" name="Chart 4">
            <a:extLst>
              <a:ext uri="{FF2B5EF4-FFF2-40B4-BE49-F238E27FC236}">
                <a16:creationId xmlns:a16="http://schemas.microsoft.com/office/drawing/2014/main" id="{222F1472-A255-43B0-8ACE-9CB1572C57E4}"/>
              </a:ext>
            </a:extLst>
          </p:cNvPr>
          <p:cNvGraphicFramePr/>
          <p:nvPr>
            <p:extLst>
              <p:ext uri="{D42A27DB-BD31-4B8C-83A1-F6EECF244321}">
                <p14:modId xmlns:p14="http://schemas.microsoft.com/office/powerpoint/2010/main" val="363977737"/>
              </p:ext>
            </p:extLst>
          </p:nvPr>
        </p:nvGraphicFramePr>
        <p:xfrm>
          <a:off x="0" y="1104226"/>
          <a:ext cx="11709400" cy="424583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4">
            <a:extLst>
              <a:ext uri="{FF2B5EF4-FFF2-40B4-BE49-F238E27FC236}">
                <a16:creationId xmlns:a16="http://schemas.microsoft.com/office/drawing/2014/main" id="{17531D1F-4F6B-B24A-9470-34D7B106A0AD}"/>
              </a:ext>
            </a:extLst>
          </p:cNvPr>
          <p:cNvPicPr>
            <a:picLocks noChangeAspect="1"/>
          </p:cNvPicPr>
          <p:nvPr/>
        </p:nvPicPr>
        <p:blipFill>
          <a:blip r:embed="rId4"/>
          <a:srcRect/>
          <a:stretch>
            <a:fillRect/>
          </a:stretch>
        </p:blipFill>
        <p:spPr>
          <a:xfrm>
            <a:off x="130581" y="5912989"/>
            <a:ext cx="2422259" cy="750374"/>
          </a:xfrm>
          <a:prstGeom prst="rect">
            <a:avLst/>
          </a:prstGeom>
        </p:spPr>
      </p:pic>
      <p:sp>
        <p:nvSpPr>
          <p:cNvPr id="16" name="Rectangle 15">
            <a:extLst>
              <a:ext uri="{FF2B5EF4-FFF2-40B4-BE49-F238E27FC236}">
                <a16:creationId xmlns:a16="http://schemas.microsoft.com/office/drawing/2014/main" id="{6B471A2D-A0D0-0646-A971-70D8A82056E8}"/>
              </a:ext>
            </a:extLst>
          </p:cNvPr>
          <p:cNvSpPr/>
          <p:nvPr/>
        </p:nvSpPr>
        <p:spPr>
          <a:xfrm>
            <a:off x="254000" y="17929"/>
            <a:ext cx="11709400" cy="1231106"/>
          </a:xfrm>
          <a:prstGeom prst="rect">
            <a:avLst/>
          </a:prstGeom>
        </p:spPr>
        <p:txBody>
          <a:bodyPr wrap="square" lIns="60960" tIns="30480" rIns="60960" bIns="30480" anchor="t">
            <a:spAutoFit/>
          </a:bodyPr>
          <a:lstStyle/>
          <a:p>
            <a:r>
              <a:rPr lang="en-US" sz="3200" b="1" u="sng" dirty="0">
                <a:ea typeface="+mn-lt"/>
                <a:cs typeface="+mn-lt"/>
              </a:rPr>
              <a:t>Pre-pandemic</a:t>
            </a:r>
            <a:r>
              <a:rPr lang="en-US" sz="3200" b="1" dirty="0">
                <a:ea typeface="+mn-lt"/>
                <a:cs typeface="+mn-lt"/>
              </a:rPr>
              <a:t>, 59% of programs were traditional face-to-face. </a:t>
            </a:r>
            <a:r>
              <a:rPr lang="en-US" sz="3200" b="1" u="sng" dirty="0">
                <a:ea typeface="+mn-lt"/>
                <a:cs typeface="+mn-lt"/>
              </a:rPr>
              <a:t>Post-pandemic</a:t>
            </a:r>
            <a:r>
              <a:rPr lang="en-US" sz="3200" b="1" dirty="0">
                <a:ea typeface="+mn-lt"/>
                <a:cs typeface="+mn-lt"/>
              </a:rPr>
              <a:t>, programs expect to be evenly split between modalities.</a:t>
            </a:r>
            <a:endParaRPr lang="en-US" sz="3200" b="1" dirty="0">
              <a:cs typeface="Calibri"/>
            </a:endParaRPr>
          </a:p>
          <a:p>
            <a:endParaRPr lang="en-US" sz="1200" dirty="0">
              <a:cs typeface="Calibri"/>
            </a:endParaRPr>
          </a:p>
        </p:txBody>
      </p:sp>
      <p:sp>
        <p:nvSpPr>
          <p:cNvPr id="9" name="TextBox 8">
            <a:extLst>
              <a:ext uri="{FF2B5EF4-FFF2-40B4-BE49-F238E27FC236}">
                <a16:creationId xmlns:a16="http://schemas.microsoft.com/office/drawing/2014/main" id="{A45E434C-932B-4537-B410-3364FFCF5D2F}"/>
              </a:ext>
            </a:extLst>
          </p:cNvPr>
          <p:cNvSpPr txBox="1"/>
          <p:nvPr/>
        </p:nvSpPr>
        <p:spPr>
          <a:xfrm>
            <a:off x="1731558" y="5121030"/>
            <a:ext cx="2140718"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2400" b="1" dirty="0"/>
              <a:t>Pre-Pandemic</a:t>
            </a:r>
            <a:endParaRPr lang="en-US" sz="2400" b="1" i="1" dirty="0">
              <a:cs typeface="Calibri"/>
            </a:endParaRPr>
          </a:p>
        </p:txBody>
      </p:sp>
      <p:sp>
        <p:nvSpPr>
          <p:cNvPr id="11" name="TextBox 10">
            <a:extLst>
              <a:ext uri="{FF2B5EF4-FFF2-40B4-BE49-F238E27FC236}">
                <a16:creationId xmlns:a16="http://schemas.microsoft.com/office/drawing/2014/main" id="{C0DD9D5A-F97D-449B-B0AC-D5D5DB652FBF}"/>
              </a:ext>
            </a:extLst>
          </p:cNvPr>
          <p:cNvSpPr txBox="1"/>
          <p:nvPr/>
        </p:nvSpPr>
        <p:spPr>
          <a:xfrm>
            <a:off x="4738700" y="5200637"/>
            <a:ext cx="2738033"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2400" b="1" dirty="0">
                <a:solidFill>
                  <a:srgbClr val="FFFF00"/>
                </a:solidFill>
              </a:rPr>
              <a:t>Pandemic</a:t>
            </a:r>
            <a:endParaRPr lang="en-US" sz="2400" b="1" i="1" dirty="0">
              <a:solidFill>
                <a:srgbClr val="FFFF00"/>
              </a:solidFill>
              <a:cs typeface="Calibri"/>
            </a:endParaRPr>
          </a:p>
        </p:txBody>
      </p:sp>
      <p:sp>
        <p:nvSpPr>
          <p:cNvPr id="12" name="TextBox 11">
            <a:extLst>
              <a:ext uri="{FF2B5EF4-FFF2-40B4-BE49-F238E27FC236}">
                <a16:creationId xmlns:a16="http://schemas.microsoft.com/office/drawing/2014/main" id="{8A18B743-C3E5-4724-AC29-0742DB24861C}"/>
              </a:ext>
            </a:extLst>
          </p:cNvPr>
          <p:cNvSpPr txBox="1"/>
          <p:nvPr/>
        </p:nvSpPr>
        <p:spPr>
          <a:xfrm>
            <a:off x="8945347" y="5121029"/>
            <a:ext cx="2140718"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2400" b="1" dirty="0">
                <a:solidFill>
                  <a:schemeClr val="bg1"/>
                </a:solidFill>
              </a:rPr>
              <a:t>Post-Pandemic</a:t>
            </a:r>
            <a:endParaRPr lang="en-US" sz="2400" b="1" i="1" dirty="0">
              <a:solidFill>
                <a:schemeClr val="bg1"/>
              </a:solidFill>
              <a:cs typeface="Calibri"/>
            </a:endParaRPr>
          </a:p>
        </p:txBody>
      </p:sp>
      <p:pic>
        <p:nvPicPr>
          <p:cNvPr id="13" name="Picture 12" descr="Logo, company name&#10;&#10;Description automatically generated">
            <a:extLst>
              <a:ext uri="{FF2B5EF4-FFF2-40B4-BE49-F238E27FC236}">
                <a16:creationId xmlns:a16="http://schemas.microsoft.com/office/drawing/2014/main" id="{56E5DF06-406D-B849-89E8-4FA54844E9C8}"/>
              </a:ext>
            </a:extLst>
          </p:cNvPr>
          <p:cNvPicPr>
            <a:picLocks noChangeAspect="1"/>
          </p:cNvPicPr>
          <p:nvPr/>
        </p:nvPicPr>
        <p:blipFill>
          <a:blip r:embed="rId5"/>
          <a:stretch>
            <a:fillRect/>
          </a:stretch>
        </p:blipFill>
        <p:spPr>
          <a:xfrm>
            <a:off x="8078923" y="4804474"/>
            <a:ext cx="7367721" cy="4144343"/>
          </a:xfrm>
          <a:prstGeom prst="rect">
            <a:avLst/>
          </a:prstGeom>
        </p:spPr>
      </p:pic>
      <p:sp>
        <p:nvSpPr>
          <p:cNvPr id="14" name="Slide Number Placeholder 6">
            <a:extLst>
              <a:ext uri="{FF2B5EF4-FFF2-40B4-BE49-F238E27FC236}">
                <a16:creationId xmlns:a16="http://schemas.microsoft.com/office/drawing/2014/main" id="{0E2339BA-314E-0A43-B977-C79294D08A69}"/>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12</a:t>
            </a:fld>
            <a:endParaRPr lang="en-US" sz="1867" dirty="0"/>
          </a:p>
        </p:txBody>
      </p:sp>
    </p:spTree>
    <p:extLst>
      <p:ext uri="{BB962C8B-B14F-4D97-AF65-F5344CB8AC3E}">
        <p14:creationId xmlns:p14="http://schemas.microsoft.com/office/powerpoint/2010/main" val="153946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14BEFA-1EFF-2C4E-A7FC-0D94DD1B6C91}"/>
              </a:ext>
            </a:extLst>
          </p:cNvPr>
          <p:cNvPicPr>
            <a:picLocks noChangeAspect="1"/>
          </p:cNvPicPr>
          <p:nvPr/>
        </p:nvPicPr>
        <p:blipFill>
          <a:blip r:embed="rId3"/>
          <a:srcRect/>
          <a:stretch>
            <a:fillRect/>
          </a:stretch>
        </p:blipFill>
        <p:spPr>
          <a:xfrm>
            <a:off x="130581" y="6079564"/>
            <a:ext cx="2025106" cy="627343"/>
          </a:xfrm>
          <a:prstGeom prst="rect">
            <a:avLst/>
          </a:prstGeom>
        </p:spPr>
      </p:pic>
      <p:sp>
        <p:nvSpPr>
          <p:cNvPr id="6" name="Rectangle 5">
            <a:extLst>
              <a:ext uri="{FF2B5EF4-FFF2-40B4-BE49-F238E27FC236}">
                <a16:creationId xmlns:a16="http://schemas.microsoft.com/office/drawing/2014/main" id="{4D4F05A7-4E8D-824B-A577-24C8C49C03A0}"/>
              </a:ext>
            </a:extLst>
          </p:cNvPr>
          <p:cNvSpPr/>
          <p:nvPr/>
        </p:nvSpPr>
        <p:spPr>
          <a:xfrm>
            <a:off x="130581" y="216138"/>
            <a:ext cx="12264619" cy="1046440"/>
          </a:xfrm>
          <a:prstGeom prst="rect">
            <a:avLst/>
          </a:prstGeom>
        </p:spPr>
        <p:txBody>
          <a:bodyPr wrap="square" lIns="60960" tIns="30480" rIns="60960" bIns="30480" anchor="t">
            <a:spAutoFit/>
          </a:bodyPr>
          <a:lstStyle/>
          <a:p>
            <a:r>
              <a:rPr lang="en-US" sz="3200" b="1" dirty="0"/>
              <a:t>58% of Programs were Challenged in Placing Students in Real-World Experiences.</a:t>
            </a:r>
          </a:p>
        </p:txBody>
      </p:sp>
      <p:graphicFrame>
        <p:nvGraphicFramePr>
          <p:cNvPr id="7" name="Chart 6">
            <a:extLst>
              <a:ext uri="{FF2B5EF4-FFF2-40B4-BE49-F238E27FC236}">
                <a16:creationId xmlns:a16="http://schemas.microsoft.com/office/drawing/2014/main" id="{3A6A06ED-B3F0-894E-9342-368973C3E739}"/>
              </a:ext>
            </a:extLst>
          </p:cNvPr>
          <p:cNvGraphicFramePr>
            <a:graphicFrameLocks/>
          </p:cNvGraphicFramePr>
          <p:nvPr>
            <p:extLst>
              <p:ext uri="{D42A27DB-BD31-4B8C-83A1-F6EECF244321}">
                <p14:modId xmlns:p14="http://schemas.microsoft.com/office/powerpoint/2010/main" val="971632184"/>
              </p:ext>
            </p:extLst>
          </p:nvPr>
        </p:nvGraphicFramePr>
        <p:xfrm>
          <a:off x="1018032" y="777241"/>
          <a:ext cx="9668256" cy="585216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descr="Logo, company name&#10;&#10;Description automatically generated">
            <a:extLst>
              <a:ext uri="{FF2B5EF4-FFF2-40B4-BE49-F238E27FC236}">
                <a16:creationId xmlns:a16="http://schemas.microsoft.com/office/drawing/2014/main" id="{E8623926-D66B-B842-86BC-4A722A93CCEB}"/>
              </a:ext>
            </a:extLst>
          </p:cNvPr>
          <p:cNvPicPr>
            <a:picLocks noChangeAspect="1"/>
          </p:cNvPicPr>
          <p:nvPr/>
        </p:nvPicPr>
        <p:blipFill>
          <a:blip r:embed="rId5"/>
          <a:stretch>
            <a:fillRect/>
          </a:stretch>
        </p:blipFill>
        <p:spPr>
          <a:xfrm>
            <a:off x="8078923" y="4804474"/>
            <a:ext cx="7367721" cy="4144343"/>
          </a:xfrm>
          <a:prstGeom prst="rect">
            <a:avLst/>
          </a:prstGeom>
        </p:spPr>
      </p:pic>
      <p:sp>
        <p:nvSpPr>
          <p:cNvPr id="9" name="Slide Number Placeholder 6">
            <a:extLst>
              <a:ext uri="{FF2B5EF4-FFF2-40B4-BE49-F238E27FC236}">
                <a16:creationId xmlns:a16="http://schemas.microsoft.com/office/drawing/2014/main" id="{A87F7B52-D8CB-084D-B865-AF98CEBB9F5E}"/>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13</a:t>
            </a:fld>
            <a:endParaRPr lang="en-US" sz="1867" dirty="0"/>
          </a:p>
        </p:txBody>
      </p:sp>
    </p:spTree>
    <p:extLst>
      <p:ext uri="{BB962C8B-B14F-4D97-AF65-F5344CB8AC3E}">
        <p14:creationId xmlns:p14="http://schemas.microsoft.com/office/powerpoint/2010/main" val="11164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28D2FA0-1521-7146-AD7D-F7C3169383FA}"/>
              </a:ext>
            </a:extLst>
          </p:cNvPr>
          <p:cNvPicPr>
            <a:picLocks noChangeAspect="1"/>
          </p:cNvPicPr>
          <p:nvPr/>
        </p:nvPicPr>
        <p:blipFill>
          <a:blip r:embed="rId3"/>
          <a:srcRect/>
          <a:stretch>
            <a:fillRect/>
          </a:stretch>
        </p:blipFill>
        <p:spPr>
          <a:xfrm>
            <a:off x="250925" y="5996543"/>
            <a:ext cx="2224433" cy="689090"/>
          </a:xfrm>
          <a:prstGeom prst="rect">
            <a:avLst/>
          </a:prstGeom>
        </p:spPr>
      </p:pic>
      <p:sp>
        <p:nvSpPr>
          <p:cNvPr id="11" name="Rectangle 10">
            <a:extLst>
              <a:ext uri="{FF2B5EF4-FFF2-40B4-BE49-F238E27FC236}">
                <a16:creationId xmlns:a16="http://schemas.microsoft.com/office/drawing/2014/main" id="{CC51E9B2-9861-9045-AF47-458F6E1E0FD0}"/>
              </a:ext>
            </a:extLst>
          </p:cNvPr>
          <p:cNvSpPr/>
          <p:nvPr/>
        </p:nvSpPr>
        <p:spPr>
          <a:xfrm>
            <a:off x="1145894" y="145472"/>
            <a:ext cx="10458918" cy="5724644"/>
          </a:xfrm>
          <a:prstGeom prst="rect">
            <a:avLst/>
          </a:prstGeom>
        </p:spPr>
        <p:txBody>
          <a:bodyPr wrap="square" lIns="60960" tIns="30480" rIns="60960" bIns="30480" anchor="t">
            <a:spAutoFit/>
          </a:bodyPr>
          <a:lstStyle/>
          <a:p>
            <a:pPr algn="ctr"/>
            <a:r>
              <a:rPr lang="en-US" sz="3200" b="1" dirty="0"/>
              <a:t>Pandemic Challenges for Internship Placement </a:t>
            </a:r>
            <a:br>
              <a:rPr lang="en-US" sz="3200" b="1" dirty="0"/>
            </a:br>
            <a:r>
              <a:rPr lang="en-US" sz="3200" b="1" dirty="0"/>
              <a:t>&amp; Integrative, Real-World Experiences</a:t>
            </a:r>
          </a:p>
          <a:p>
            <a:endParaRPr lang="en-US" sz="1600" b="1" dirty="0"/>
          </a:p>
          <a:p>
            <a:r>
              <a:rPr lang="en-US" sz="3200" b="1" dirty="0"/>
              <a:t>Internships &amp; Residencies: What did SLU &amp; others do? </a:t>
            </a:r>
          </a:p>
          <a:p>
            <a:pPr marL="457200" indent="-457200">
              <a:buFont typeface="Arial" panose="020B0604020202020204" pitchFamily="34" charset="0"/>
              <a:buChar char="•"/>
            </a:pPr>
            <a:r>
              <a:rPr lang="en-US" sz="3200" b="1" dirty="0"/>
              <a:t>Traditional IRL / F2F </a:t>
            </a:r>
          </a:p>
          <a:p>
            <a:pPr marL="457200" indent="-457200">
              <a:buFont typeface="Arial" panose="020B0604020202020204" pitchFamily="34" charset="0"/>
              <a:buChar char="•"/>
            </a:pPr>
            <a:r>
              <a:rPr lang="en-US" sz="3200" b="1" dirty="0"/>
              <a:t>Traditional, but Virtual</a:t>
            </a:r>
          </a:p>
          <a:p>
            <a:pPr marL="457200" indent="-457200">
              <a:buFont typeface="Arial" panose="020B0604020202020204" pitchFamily="34" charset="0"/>
              <a:buChar char="•"/>
            </a:pPr>
            <a:r>
              <a:rPr lang="en-US" sz="3200" b="1" dirty="0"/>
              <a:t>Non-traditional experiences:</a:t>
            </a:r>
          </a:p>
          <a:p>
            <a:pPr marL="914400" lvl="1" indent="-457200">
              <a:buFont typeface="Arial" panose="020B0604020202020204" pitchFamily="34" charset="0"/>
              <a:buChar char="•"/>
            </a:pPr>
            <a:r>
              <a:rPr lang="en-US" sz="3200" b="1" dirty="0"/>
              <a:t>Unpaid projects for industry partners &amp; alumni</a:t>
            </a:r>
          </a:p>
          <a:p>
            <a:pPr marL="914400" lvl="1" indent="-457200">
              <a:buFont typeface="Arial" panose="020B0604020202020204" pitchFamily="34" charset="0"/>
              <a:buChar char="•"/>
            </a:pPr>
            <a:r>
              <a:rPr lang="en-US" sz="3200" b="1" dirty="0"/>
              <a:t>Projects with faculty (applied research) </a:t>
            </a:r>
          </a:p>
          <a:p>
            <a:r>
              <a:rPr lang="en-US" sz="3200" b="1" dirty="0">
                <a:cs typeface="Calibri"/>
              </a:rPr>
              <a:t>Other class &amp; capstone experiences? </a:t>
            </a:r>
          </a:p>
          <a:p>
            <a:pPr marL="457200" indent="-457200">
              <a:buFont typeface="Arial" panose="020B0604020202020204" pitchFamily="34" charset="0"/>
              <a:buChar char="•"/>
            </a:pPr>
            <a:r>
              <a:rPr lang="en-US" sz="3200" b="1" dirty="0">
                <a:cs typeface="Calibri"/>
              </a:rPr>
              <a:t>Most projects already hybrid/virtual </a:t>
            </a:r>
          </a:p>
          <a:p>
            <a:pPr marL="914400" lvl="1" indent="-457200">
              <a:buFont typeface="Arial" panose="020B0604020202020204" pitchFamily="34" charset="0"/>
              <a:buChar char="•"/>
            </a:pPr>
            <a:r>
              <a:rPr lang="en-US" sz="3200" b="1" dirty="0">
                <a:cs typeface="Calibri"/>
              </a:rPr>
              <a:t>Some hosts/clients too busy w/ pandemic response</a:t>
            </a:r>
          </a:p>
        </p:txBody>
      </p:sp>
      <p:sp>
        <p:nvSpPr>
          <p:cNvPr id="9" name="Slide Number Placeholder 6">
            <a:extLst>
              <a:ext uri="{FF2B5EF4-FFF2-40B4-BE49-F238E27FC236}">
                <a16:creationId xmlns:a16="http://schemas.microsoft.com/office/drawing/2014/main" id="{320143D0-73BE-D24D-AD13-877469CA66E3}"/>
              </a:ext>
            </a:extLst>
          </p:cNvPr>
          <p:cNvSpPr txBox="1">
            <a:spLocks/>
          </p:cNvSpPr>
          <p:nvPr/>
        </p:nvSpPr>
        <p:spPr>
          <a:xfrm>
            <a:off x="4779733" y="6403155"/>
            <a:ext cx="1649039" cy="343583"/>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14</a:t>
            </a:fld>
            <a:endParaRPr lang="en-US" sz="1867"/>
          </a:p>
        </p:txBody>
      </p:sp>
      <p:pic>
        <p:nvPicPr>
          <p:cNvPr id="7" name="Picture 6" descr="Logo, company name&#10;&#10;Description automatically generated">
            <a:extLst>
              <a:ext uri="{FF2B5EF4-FFF2-40B4-BE49-F238E27FC236}">
                <a16:creationId xmlns:a16="http://schemas.microsoft.com/office/drawing/2014/main" id="{07068B89-3321-5B4D-8179-49C8FA895692}"/>
              </a:ext>
            </a:extLst>
          </p:cNvPr>
          <p:cNvPicPr>
            <a:picLocks noChangeAspect="1"/>
          </p:cNvPicPr>
          <p:nvPr/>
        </p:nvPicPr>
        <p:blipFill>
          <a:blip r:embed="rId4"/>
          <a:stretch>
            <a:fillRect/>
          </a:stretch>
        </p:blipFill>
        <p:spPr>
          <a:xfrm>
            <a:off x="8078923" y="4804474"/>
            <a:ext cx="7367721" cy="4144343"/>
          </a:xfrm>
          <a:prstGeom prst="rect">
            <a:avLst/>
          </a:prstGeom>
        </p:spPr>
      </p:pic>
      <p:pic>
        <p:nvPicPr>
          <p:cNvPr id="5" name="Graphic 4" descr="Checkmark with solid fill">
            <a:extLst>
              <a:ext uri="{FF2B5EF4-FFF2-40B4-BE49-F238E27FC236}">
                <a16:creationId xmlns:a16="http://schemas.microsoft.com/office/drawing/2014/main" id="{5C8E406F-71B4-490F-AC42-EDE508088D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7747" y="1716951"/>
            <a:ext cx="429887" cy="618147"/>
          </a:xfrm>
          <a:prstGeom prst="rect">
            <a:avLst/>
          </a:prstGeom>
        </p:spPr>
      </p:pic>
      <p:pic>
        <p:nvPicPr>
          <p:cNvPr id="10" name="Graphic 9" descr="Checkmark with solid fill">
            <a:extLst>
              <a:ext uri="{FF2B5EF4-FFF2-40B4-BE49-F238E27FC236}">
                <a16:creationId xmlns:a16="http://schemas.microsoft.com/office/drawing/2014/main" id="{C7F7852E-2B13-409B-A2D1-BA63B46813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676" y="2286041"/>
            <a:ext cx="429887" cy="618147"/>
          </a:xfrm>
          <a:prstGeom prst="rect">
            <a:avLst/>
          </a:prstGeom>
        </p:spPr>
      </p:pic>
      <p:pic>
        <p:nvPicPr>
          <p:cNvPr id="12" name="Graphic 11" descr="Close with solid fill">
            <a:extLst>
              <a:ext uri="{FF2B5EF4-FFF2-40B4-BE49-F238E27FC236}">
                <a16:creationId xmlns:a16="http://schemas.microsoft.com/office/drawing/2014/main" id="{D8B97782-6888-4A34-8E3A-492DAEDC85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032" y="3117280"/>
            <a:ext cx="457607" cy="457607"/>
          </a:xfrm>
          <a:prstGeom prst="rect">
            <a:avLst/>
          </a:prstGeom>
        </p:spPr>
      </p:pic>
      <p:pic>
        <p:nvPicPr>
          <p:cNvPr id="13" name="Graphic 12" descr="Checkmark with solid fill">
            <a:extLst>
              <a:ext uri="{FF2B5EF4-FFF2-40B4-BE49-F238E27FC236}">
                <a16:creationId xmlns:a16="http://schemas.microsoft.com/office/drawing/2014/main" id="{D51D3437-4D48-46D9-96CF-2B8707D1C8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602" y="4336685"/>
            <a:ext cx="429887" cy="618147"/>
          </a:xfrm>
          <a:prstGeom prst="rect">
            <a:avLst/>
          </a:prstGeom>
        </p:spPr>
      </p:pic>
      <p:cxnSp>
        <p:nvCxnSpPr>
          <p:cNvPr id="15" name="Straight Connector 14">
            <a:extLst>
              <a:ext uri="{FF2B5EF4-FFF2-40B4-BE49-F238E27FC236}">
                <a16:creationId xmlns:a16="http://schemas.microsoft.com/office/drawing/2014/main" id="{A6FEFABD-7666-4CA6-95FF-61C1F772BCDF}"/>
              </a:ext>
            </a:extLst>
          </p:cNvPr>
          <p:cNvCxnSpPr>
            <a:cxnSpLocks/>
          </p:cNvCxnSpPr>
          <p:nvPr/>
        </p:nvCxnSpPr>
        <p:spPr>
          <a:xfrm flipH="1">
            <a:off x="2103552" y="1238948"/>
            <a:ext cx="83916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5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2D8DEADA-C6D3-384C-A854-4464BC360216}"/>
              </a:ext>
            </a:extLst>
          </p:cNvPr>
          <p:cNvPicPr>
            <a:picLocks noChangeAspect="1"/>
          </p:cNvPicPr>
          <p:nvPr/>
        </p:nvPicPr>
        <p:blipFill>
          <a:blip r:embed="rId3"/>
          <a:srcRect/>
          <a:stretch>
            <a:fillRect/>
          </a:stretch>
        </p:blipFill>
        <p:spPr>
          <a:xfrm>
            <a:off x="210265" y="5965372"/>
            <a:ext cx="2031159" cy="629218"/>
          </a:xfrm>
          <a:prstGeom prst="rect">
            <a:avLst/>
          </a:prstGeom>
        </p:spPr>
      </p:pic>
      <p:sp>
        <p:nvSpPr>
          <p:cNvPr id="11" name="Rectangle 10">
            <a:extLst>
              <a:ext uri="{FF2B5EF4-FFF2-40B4-BE49-F238E27FC236}">
                <a16:creationId xmlns:a16="http://schemas.microsoft.com/office/drawing/2014/main" id="{C13B2FE5-1C36-B943-AB8A-FA706F05A813}"/>
              </a:ext>
            </a:extLst>
          </p:cNvPr>
          <p:cNvSpPr/>
          <p:nvPr/>
        </p:nvSpPr>
        <p:spPr>
          <a:xfrm>
            <a:off x="286561" y="263411"/>
            <a:ext cx="11905439" cy="1077218"/>
          </a:xfrm>
          <a:prstGeom prst="rect">
            <a:avLst/>
          </a:prstGeom>
        </p:spPr>
        <p:txBody>
          <a:bodyPr wrap="square">
            <a:spAutoFit/>
          </a:bodyPr>
          <a:lstStyle/>
          <a:p>
            <a:r>
              <a:rPr lang="en-US" sz="3200" b="1" dirty="0">
                <a:latin typeface="Calibri" panose="020F0502020204030204" pitchFamily="34" charset="0"/>
                <a:cs typeface="Calibri" panose="020F0502020204030204" pitchFamily="34" charset="0"/>
              </a:rPr>
              <a:t>Worldwide 31% of programs decreased students in their program, 44% stayed the same, and 25% increased. </a:t>
            </a:r>
          </a:p>
        </p:txBody>
      </p:sp>
      <p:graphicFrame>
        <p:nvGraphicFramePr>
          <p:cNvPr id="14" name="Chart 13">
            <a:extLst>
              <a:ext uri="{FF2B5EF4-FFF2-40B4-BE49-F238E27FC236}">
                <a16:creationId xmlns:a16="http://schemas.microsoft.com/office/drawing/2014/main" id="{FF43147B-5732-C04B-B2FD-BBCD3CCF3FA9}"/>
              </a:ext>
            </a:extLst>
          </p:cNvPr>
          <p:cNvGraphicFramePr>
            <a:graphicFrameLocks/>
          </p:cNvGraphicFramePr>
          <p:nvPr>
            <p:extLst>
              <p:ext uri="{D42A27DB-BD31-4B8C-83A1-F6EECF244321}">
                <p14:modId xmlns:p14="http://schemas.microsoft.com/office/powerpoint/2010/main" val="3312969023"/>
              </p:ext>
            </p:extLst>
          </p:nvPr>
        </p:nvGraphicFramePr>
        <p:xfrm>
          <a:off x="74211" y="1491215"/>
          <a:ext cx="12043578" cy="432357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Logo, company name&#10;&#10;Description automatically generated">
            <a:extLst>
              <a:ext uri="{FF2B5EF4-FFF2-40B4-BE49-F238E27FC236}">
                <a16:creationId xmlns:a16="http://schemas.microsoft.com/office/drawing/2014/main" id="{5946AFC5-924B-FC44-BABC-467A5FAF0F54}"/>
              </a:ext>
            </a:extLst>
          </p:cNvPr>
          <p:cNvPicPr>
            <a:picLocks noChangeAspect="1"/>
          </p:cNvPicPr>
          <p:nvPr/>
        </p:nvPicPr>
        <p:blipFill>
          <a:blip r:embed="rId5"/>
          <a:stretch>
            <a:fillRect/>
          </a:stretch>
        </p:blipFill>
        <p:spPr>
          <a:xfrm>
            <a:off x="8078923" y="4804474"/>
            <a:ext cx="7367721" cy="4144343"/>
          </a:xfrm>
          <a:prstGeom prst="rect">
            <a:avLst/>
          </a:prstGeom>
        </p:spPr>
      </p:pic>
      <p:sp>
        <p:nvSpPr>
          <p:cNvPr id="7" name="Slide Number Placeholder 6">
            <a:extLst>
              <a:ext uri="{FF2B5EF4-FFF2-40B4-BE49-F238E27FC236}">
                <a16:creationId xmlns:a16="http://schemas.microsoft.com/office/drawing/2014/main" id="{17C73C94-79AE-E542-8351-435B827A989B}"/>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15</a:t>
            </a:fld>
            <a:endParaRPr lang="en-US" sz="1867" dirty="0"/>
          </a:p>
        </p:txBody>
      </p:sp>
    </p:spTree>
    <p:extLst>
      <p:ext uri="{BB962C8B-B14F-4D97-AF65-F5344CB8AC3E}">
        <p14:creationId xmlns:p14="http://schemas.microsoft.com/office/powerpoint/2010/main" val="31082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7F564B-457A-834E-888F-E7DB0F70DB8F}"/>
              </a:ext>
            </a:extLst>
          </p:cNvPr>
          <p:cNvSpPr/>
          <p:nvPr/>
        </p:nvSpPr>
        <p:spPr>
          <a:xfrm>
            <a:off x="4080230" y="2351782"/>
            <a:ext cx="6180324" cy="1077218"/>
          </a:xfrm>
          <a:prstGeom prst="rect">
            <a:avLst/>
          </a:prstGeom>
        </p:spPr>
        <p:txBody>
          <a:bodyPr wrap="square">
            <a:spAutoFit/>
          </a:bodyPr>
          <a:lstStyle/>
          <a:p>
            <a:r>
              <a:rPr lang="en-US" sz="6400" b="1" dirty="0"/>
              <a:t>Questions?</a:t>
            </a:r>
          </a:p>
        </p:txBody>
      </p:sp>
      <p:pic>
        <p:nvPicPr>
          <p:cNvPr id="4" name="Picture 4">
            <a:extLst>
              <a:ext uri="{FF2B5EF4-FFF2-40B4-BE49-F238E27FC236}">
                <a16:creationId xmlns:a16="http://schemas.microsoft.com/office/drawing/2014/main" id="{450D761A-F25B-1F45-ABAF-195E653DC7D2}"/>
              </a:ext>
            </a:extLst>
          </p:cNvPr>
          <p:cNvPicPr>
            <a:picLocks noChangeAspect="1"/>
          </p:cNvPicPr>
          <p:nvPr/>
        </p:nvPicPr>
        <p:blipFill>
          <a:blip r:embed="rId3"/>
          <a:srcRect/>
          <a:stretch>
            <a:fillRect/>
          </a:stretch>
        </p:blipFill>
        <p:spPr>
          <a:xfrm>
            <a:off x="130581" y="5915025"/>
            <a:ext cx="2556247" cy="791881"/>
          </a:xfrm>
          <a:prstGeom prst="rect">
            <a:avLst/>
          </a:prstGeom>
        </p:spPr>
      </p:pic>
      <p:pic>
        <p:nvPicPr>
          <p:cNvPr id="6" name="Picture 5" descr="Logo, company name&#10;&#10;Description automatically generated">
            <a:extLst>
              <a:ext uri="{FF2B5EF4-FFF2-40B4-BE49-F238E27FC236}">
                <a16:creationId xmlns:a16="http://schemas.microsoft.com/office/drawing/2014/main" id="{33BAEF7F-7215-554C-A3DE-4703A7D7F725}"/>
              </a:ext>
            </a:extLst>
          </p:cNvPr>
          <p:cNvPicPr>
            <a:picLocks noChangeAspect="1"/>
          </p:cNvPicPr>
          <p:nvPr/>
        </p:nvPicPr>
        <p:blipFill>
          <a:blip r:embed="rId4"/>
          <a:stretch>
            <a:fillRect/>
          </a:stretch>
        </p:blipFill>
        <p:spPr>
          <a:xfrm>
            <a:off x="8078923" y="4804474"/>
            <a:ext cx="7367721" cy="4144343"/>
          </a:xfrm>
          <a:prstGeom prst="rect">
            <a:avLst/>
          </a:prstGeom>
        </p:spPr>
      </p:pic>
      <p:sp>
        <p:nvSpPr>
          <p:cNvPr id="5" name="Slide Number Placeholder 6">
            <a:extLst>
              <a:ext uri="{FF2B5EF4-FFF2-40B4-BE49-F238E27FC236}">
                <a16:creationId xmlns:a16="http://schemas.microsoft.com/office/drawing/2014/main" id="{1F1A84D3-FF3A-7B4B-BEE4-A392E3FF673B}"/>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16</a:t>
            </a:fld>
            <a:endParaRPr lang="en-US" sz="1867" dirty="0"/>
          </a:p>
        </p:txBody>
      </p:sp>
    </p:spTree>
    <p:extLst>
      <p:ext uri="{BB962C8B-B14F-4D97-AF65-F5344CB8AC3E}">
        <p14:creationId xmlns:p14="http://schemas.microsoft.com/office/powerpoint/2010/main" val="275688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a:stretch>
            <a:fillRect/>
          </a:stretch>
        </p:blipFill>
        <p:spPr>
          <a:xfrm>
            <a:off x="350959" y="6003153"/>
            <a:ext cx="2252755" cy="697864"/>
          </a:xfrm>
          <a:prstGeom prst="rect">
            <a:avLst/>
          </a:prstGeom>
        </p:spPr>
      </p:pic>
      <p:sp>
        <p:nvSpPr>
          <p:cNvPr id="7" name="TextBox 6">
            <a:extLst>
              <a:ext uri="{FF2B5EF4-FFF2-40B4-BE49-F238E27FC236}">
                <a16:creationId xmlns:a16="http://schemas.microsoft.com/office/drawing/2014/main" id="{1626B3F1-D132-C24D-BA2C-820A1FDD6772}"/>
              </a:ext>
            </a:extLst>
          </p:cNvPr>
          <p:cNvSpPr txBox="1"/>
          <p:nvPr/>
        </p:nvSpPr>
        <p:spPr>
          <a:xfrm>
            <a:off x="4333461" y="702366"/>
            <a:ext cx="184731" cy="276999"/>
          </a:xfrm>
          <a:prstGeom prst="rect">
            <a:avLst/>
          </a:prstGeom>
          <a:noFill/>
        </p:spPr>
        <p:txBody>
          <a:bodyPr wrap="none" rtlCol="0">
            <a:spAutoFit/>
          </a:bodyPr>
          <a:lstStyle/>
          <a:p>
            <a:pPr defTabSz="609630"/>
            <a:endParaRPr lang="en-US" sz="1200" dirty="0">
              <a:solidFill>
                <a:prstClr val="black"/>
              </a:solidFill>
              <a:latin typeface="Calibri"/>
            </a:endParaRPr>
          </a:p>
        </p:txBody>
      </p:sp>
      <p:pic>
        <p:nvPicPr>
          <p:cNvPr id="8" name="Picture 7" descr="Logo, company name&#10;&#10;Description automatically generated">
            <a:extLst>
              <a:ext uri="{FF2B5EF4-FFF2-40B4-BE49-F238E27FC236}">
                <a16:creationId xmlns:a16="http://schemas.microsoft.com/office/drawing/2014/main" id="{5328C726-6A7D-2F4D-8945-FBB4B84AE2E5}"/>
              </a:ext>
            </a:extLst>
          </p:cNvPr>
          <p:cNvPicPr>
            <a:picLocks noChangeAspect="1"/>
          </p:cNvPicPr>
          <p:nvPr/>
        </p:nvPicPr>
        <p:blipFill>
          <a:blip r:embed="rId4"/>
          <a:stretch>
            <a:fillRect/>
          </a:stretch>
        </p:blipFill>
        <p:spPr>
          <a:xfrm>
            <a:off x="8078923" y="4804474"/>
            <a:ext cx="7367721" cy="4144343"/>
          </a:xfrm>
          <a:prstGeom prst="rect">
            <a:avLst/>
          </a:prstGeom>
        </p:spPr>
      </p:pic>
      <p:sp>
        <p:nvSpPr>
          <p:cNvPr id="6" name="TextBox 5">
            <a:extLst>
              <a:ext uri="{FF2B5EF4-FFF2-40B4-BE49-F238E27FC236}">
                <a16:creationId xmlns:a16="http://schemas.microsoft.com/office/drawing/2014/main" id="{A31BAFD5-DF9A-6D4A-A471-18568E678624}"/>
              </a:ext>
            </a:extLst>
          </p:cNvPr>
          <p:cNvSpPr txBox="1"/>
          <p:nvPr/>
        </p:nvSpPr>
        <p:spPr>
          <a:xfrm>
            <a:off x="2020213" y="566672"/>
            <a:ext cx="8151573" cy="646331"/>
          </a:xfrm>
          <a:prstGeom prst="rect">
            <a:avLst/>
          </a:prstGeom>
          <a:noFill/>
        </p:spPr>
        <p:txBody>
          <a:bodyPr wrap="square" lIns="91440" tIns="45720" rIns="91440" bIns="45720" rtlCol="0" anchor="t">
            <a:spAutoFit/>
          </a:bodyPr>
          <a:lstStyle/>
          <a:p>
            <a:pPr algn="ctr"/>
            <a:r>
              <a:rPr lang="en-US" sz="3600" b="1" dirty="0"/>
              <a:t>Our Hosts</a:t>
            </a:r>
          </a:p>
        </p:txBody>
      </p:sp>
      <p:pic>
        <p:nvPicPr>
          <p:cNvPr id="9" name="Picture 9">
            <a:extLst>
              <a:ext uri="{FF2B5EF4-FFF2-40B4-BE49-F238E27FC236}">
                <a16:creationId xmlns:a16="http://schemas.microsoft.com/office/drawing/2014/main" id="{22A41CB9-01C9-D648-90E5-EBF1871E2EFC}"/>
              </a:ext>
            </a:extLst>
          </p:cNvPr>
          <p:cNvPicPr>
            <a:picLocks noChangeAspect="1"/>
          </p:cNvPicPr>
          <p:nvPr/>
        </p:nvPicPr>
        <p:blipFill>
          <a:blip r:embed="rId5"/>
          <a:srcRect/>
          <a:stretch>
            <a:fillRect/>
          </a:stretch>
        </p:blipFill>
        <p:spPr>
          <a:xfrm>
            <a:off x="3236040" y="1540643"/>
            <a:ext cx="2130563" cy="2946650"/>
          </a:xfrm>
          <a:prstGeom prst="rect">
            <a:avLst/>
          </a:prstGeom>
          <a:ln w="38100">
            <a:solidFill>
              <a:schemeClr val="tx2">
                <a:lumMod val="60000"/>
                <a:lumOff val="40000"/>
              </a:schemeClr>
            </a:solidFill>
          </a:ln>
          <a:effectLst>
            <a:outerShdw blurRad="50800" dist="50800" dir="5400000" algn="ctr" rotWithShape="0">
              <a:schemeClr val="bg1"/>
            </a:outerShdw>
          </a:effectLst>
        </p:spPr>
      </p:pic>
      <p:sp>
        <p:nvSpPr>
          <p:cNvPr id="10" name="TextBox 9">
            <a:extLst>
              <a:ext uri="{FF2B5EF4-FFF2-40B4-BE49-F238E27FC236}">
                <a16:creationId xmlns:a16="http://schemas.microsoft.com/office/drawing/2014/main" id="{ECEBEBD1-2371-F447-924E-7D5BD57CF795}"/>
              </a:ext>
            </a:extLst>
          </p:cNvPr>
          <p:cNvSpPr txBox="1"/>
          <p:nvPr/>
        </p:nvSpPr>
        <p:spPr>
          <a:xfrm>
            <a:off x="5323443" y="4496675"/>
            <a:ext cx="4848343" cy="1169551"/>
          </a:xfrm>
          <a:prstGeom prst="rect">
            <a:avLst/>
          </a:prstGeom>
          <a:noFill/>
        </p:spPr>
        <p:txBody>
          <a:bodyPr wrap="square" rtlCol="0">
            <a:spAutoFit/>
          </a:bodyPr>
          <a:lstStyle/>
          <a:p>
            <a:pPr algn="ctr"/>
            <a:r>
              <a:rPr lang="en-US" sz="1400" b="1" dirty="0"/>
              <a:t>Daniel Gentry, PhD, MHA</a:t>
            </a:r>
          </a:p>
          <a:p>
            <a:pPr algn="ctr"/>
            <a:r>
              <a:rPr lang="en-US" sz="1400" b="1" dirty="0"/>
              <a:t>President &amp; CEO</a:t>
            </a:r>
            <a:br>
              <a:rPr lang="en-US" sz="1400" b="1" dirty="0"/>
            </a:br>
            <a:r>
              <a:rPr lang="en-US" sz="1400" b="1" dirty="0"/>
              <a:t>Association of University Programs</a:t>
            </a:r>
          </a:p>
          <a:p>
            <a:pPr algn="ctr"/>
            <a:r>
              <a:rPr lang="en-US" sz="1400" b="1" dirty="0"/>
              <a:t>In Health Administration</a:t>
            </a:r>
          </a:p>
          <a:p>
            <a:pPr algn="ctr"/>
            <a:r>
              <a:rPr lang="en-US" sz="1400" b="1" dirty="0"/>
              <a:t>Washington DC, USA</a:t>
            </a:r>
          </a:p>
        </p:txBody>
      </p:sp>
      <p:pic>
        <p:nvPicPr>
          <p:cNvPr id="5" name="Picture 4" descr="A person smiling for the picture&#10;&#10;Description automatically generated with low confidence">
            <a:extLst>
              <a:ext uri="{FF2B5EF4-FFF2-40B4-BE49-F238E27FC236}">
                <a16:creationId xmlns:a16="http://schemas.microsoft.com/office/drawing/2014/main" id="{B0DE2CEA-6F4D-324F-A3B7-40557C7BF68D}"/>
              </a:ext>
            </a:extLst>
          </p:cNvPr>
          <p:cNvPicPr>
            <a:picLocks noChangeAspect="1"/>
          </p:cNvPicPr>
          <p:nvPr/>
        </p:nvPicPr>
        <p:blipFill rotWithShape="1">
          <a:blip r:embed="rId6"/>
          <a:srcRect l="13765" r="11661"/>
          <a:stretch/>
        </p:blipFill>
        <p:spPr>
          <a:xfrm>
            <a:off x="6721975" y="1535413"/>
            <a:ext cx="2082058" cy="2946650"/>
          </a:xfrm>
          <a:prstGeom prst="rect">
            <a:avLst/>
          </a:prstGeom>
          <a:ln w="38100">
            <a:solidFill>
              <a:schemeClr val="tx2">
                <a:lumMod val="60000"/>
                <a:lumOff val="40000"/>
              </a:schemeClr>
            </a:solidFill>
          </a:ln>
        </p:spPr>
      </p:pic>
      <p:sp>
        <p:nvSpPr>
          <p:cNvPr id="11" name="TextBox 10">
            <a:extLst>
              <a:ext uri="{FF2B5EF4-FFF2-40B4-BE49-F238E27FC236}">
                <a16:creationId xmlns:a16="http://schemas.microsoft.com/office/drawing/2014/main" id="{40973879-38A6-104A-BA39-B394C96C3878}"/>
              </a:ext>
            </a:extLst>
          </p:cNvPr>
          <p:cNvSpPr txBox="1"/>
          <p:nvPr/>
        </p:nvSpPr>
        <p:spPr>
          <a:xfrm>
            <a:off x="1909289" y="4500740"/>
            <a:ext cx="4848343" cy="1169551"/>
          </a:xfrm>
          <a:prstGeom prst="rect">
            <a:avLst/>
          </a:prstGeom>
          <a:noFill/>
        </p:spPr>
        <p:txBody>
          <a:bodyPr wrap="square" rtlCol="0">
            <a:spAutoFit/>
          </a:bodyPr>
          <a:lstStyle/>
          <a:p>
            <a:pPr algn="ctr"/>
            <a:r>
              <a:rPr lang="en-US" sz="1400" b="1" dirty="0"/>
              <a:t>Anthony Stanowski, DHA</a:t>
            </a:r>
          </a:p>
          <a:p>
            <a:pPr algn="ctr"/>
            <a:r>
              <a:rPr lang="en-US" sz="1400" b="1" dirty="0"/>
              <a:t>President &amp; CEO</a:t>
            </a:r>
            <a:br>
              <a:rPr lang="en-US" sz="1400" b="1" dirty="0"/>
            </a:br>
            <a:r>
              <a:rPr lang="en-US" sz="1400" b="1" dirty="0"/>
              <a:t>Commission on Accreditation of</a:t>
            </a:r>
          </a:p>
          <a:p>
            <a:pPr algn="ctr"/>
            <a:r>
              <a:rPr lang="en-US" sz="1400" b="1" dirty="0"/>
              <a:t> Healthcare Management Education</a:t>
            </a:r>
          </a:p>
          <a:p>
            <a:pPr algn="ctr"/>
            <a:r>
              <a:rPr lang="en-US" sz="1400" b="1" dirty="0"/>
              <a:t>Philadelphia, PA, USA</a:t>
            </a:r>
          </a:p>
        </p:txBody>
      </p:sp>
      <p:sp>
        <p:nvSpPr>
          <p:cNvPr id="12" name="Slide Number Placeholder 6">
            <a:extLst>
              <a:ext uri="{FF2B5EF4-FFF2-40B4-BE49-F238E27FC236}">
                <a16:creationId xmlns:a16="http://schemas.microsoft.com/office/drawing/2014/main" id="{43A21D5D-590C-044A-A160-83CE6D02D569}"/>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2</a:t>
            </a:fld>
            <a:endParaRPr lang="en-US" sz="1867" dirty="0"/>
          </a:p>
        </p:txBody>
      </p:sp>
    </p:spTree>
    <p:extLst>
      <p:ext uri="{BB962C8B-B14F-4D97-AF65-F5344CB8AC3E}">
        <p14:creationId xmlns:p14="http://schemas.microsoft.com/office/powerpoint/2010/main" val="293740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6B3F1-D132-C24D-BA2C-820A1FDD6772}"/>
              </a:ext>
            </a:extLst>
          </p:cNvPr>
          <p:cNvSpPr txBox="1"/>
          <p:nvPr/>
        </p:nvSpPr>
        <p:spPr>
          <a:xfrm>
            <a:off x="4333461" y="702366"/>
            <a:ext cx="184731" cy="276999"/>
          </a:xfrm>
          <a:prstGeom prst="rect">
            <a:avLst/>
          </a:prstGeom>
          <a:noFill/>
        </p:spPr>
        <p:txBody>
          <a:bodyPr wrap="none" rtlCol="0">
            <a:spAutoFit/>
          </a:bodyPr>
          <a:lstStyle/>
          <a:p>
            <a:pPr defTabSz="609630"/>
            <a:endParaRPr lang="en-US" sz="1200" dirty="0">
              <a:solidFill>
                <a:prstClr val="black"/>
              </a:solidFill>
              <a:latin typeface="Calibri"/>
            </a:endParaRPr>
          </a:p>
        </p:txBody>
      </p:sp>
      <p:pic>
        <p:nvPicPr>
          <p:cNvPr id="8" name="Picture 7" descr="Logo, company name&#10;&#10;Description automatically generated">
            <a:extLst>
              <a:ext uri="{FF2B5EF4-FFF2-40B4-BE49-F238E27FC236}">
                <a16:creationId xmlns:a16="http://schemas.microsoft.com/office/drawing/2014/main" id="{5328C726-6A7D-2F4D-8945-FBB4B84AE2E5}"/>
              </a:ext>
            </a:extLst>
          </p:cNvPr>
          <p:cNvPicPr>
            <a:picLocks noChangeAspect="1"/>
          </p:cNvPicPr>
          <p:nvPr/>
        </p:nvPicPr>
        <p:blipFill>
          <a:blip r:embed="rId3"/>
          <a:stretch>
            <a:fillRect/>
          </a:stretch>
        </p:blipFill>
        <p:spPr>
          <a:xfrm>
            <a:off x="8078923" y="4804474"/>
            <a:ext cx="7367721" cy="4144343"/>
          </a:xfrm>
          <a:prstGeom prst="rect">
            <a:avLst/>
          </a:prstGeom>
        </p:spPr>
      </p:pic>
      <p:sp>
        <p:nvSpPr>
          <p:cNvPr id="11" name="TextBox 10">
            <a:extLst>
              <a:ext uri="{FF2B5EF4-FFF2-40B4-BE49-F238E27FC236}">
                <a16:creationId xmlns:a16="http://schemas.microsoft.com/office/drawing/2014/main" id="{F9D5218A-CFE7-D54D-9BC8-2D3A19112711}"/>
              </a:ext>
            </a:extLst>
          </p:cNvPr>
          <p:cNvSpPr txBox="1"/>
          <p:nvPr/>
        </p:nvSpPr>
        <p:spPr>
          <a:xfrm>
            <a:off x="-2791219" y="390313"/>
            <a:ext cx="17774438" cy="646331"/>
          </a:xfrm>
          <a:prstGeom prst="rect">
            <a:avLst/>
          </a:prstGeom>
          <a:noFill/>
        </p:spPr>
        <p:txBody>
          <a:bodyPr wrap="square" lIns="91440" tIns="45720" rIns="91440" bIns="45720" rtlCol="0" anchor="t">
            <a:spAutoFit/>
          </a:bodyPr>
          <a:lstStyle/>
          <a:p>
            <a:pPr algn="ctr" defTabSz="914445"/>
            <a:r>
              <a:rPr lang="en-US" sz="3600" b="1" dirty="0">
                <a:latin typeface="Calibri" panose="020F0502020204030204" pitchFamily="34" charset="0"/>
                <a:cs typeface="Calibri" panose="020F0502020204030204" pitchFamily="34" charset="0"/>
              </a:rPr>
              <a:t>Mission and Values</a:t>
            </a:r>
          </a:p>
        </p:txBody>
      </p:sp>
      <p:sp>
        <p:nvSpPr>
          <p:cNvPr id="17" name="Rectangle 16">
            <a:extLst>
              <a:ext uri="{FF2B5EF4-FFF2-40B4-BE49-F238E27FC236}">
                <a16:creationId xmlns:a16="http://schemas.microsoft.com/office/drawing/2014/main" id="{7131026B-30D4-3944-9692-A8AD95D7EF00}"/>
              </a:ext>
            </a:extLst>
          </p:cNvPr>
          <p:cNvSpPr/>
          <p:nvPr/>
        </p:nvSpPr>
        <p:spPr>
          <a:xfrm>
            <a:off x="6461060" y="1321790"/>
            <a:ext cx="4129705" cy="4440678"/>
          </a:xfrm>
          <a:prstGeom prst="rect">
            <a:avLst/>
          </a:prstGeom>
          <a:solidFill>
            <a:schemeClr val="bg1"/>
          </a:solidFill>
          <a:ln w="50800">
            <a:solidFill>
              <a:srgbClr val="002060"/>
            </a:solid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endParaRPr lang="en-GB" sz="1100" b="1" spc="20" dirty="0">
              <a:solidFill>
                <a:srgbClr val="002060"/>
              </a:solidFill>
              <a:latin typeface="Calibri" panose="020F0502020204030204" pitchFamily="34" charset="0"/>
              <a:cs typeface="Calibri" panose="020F0502020204030204" pitchFamily="34" charset="0"/>
            </a:endParaRPr>
          </a:p>
          <a:p>
            <a:pPr lvl="0" algn="just">
              <a:defRPr/>
            </a:pPr>
            <a:endParaRPr lang="en-GB" sz="1100" b="1" spc="20" dirty="0">
              <a:solidFill>
                <a:srgbClr val="002060"/>
              </a:solidFill>
              <a:latin typeface="Calibri" panose="020F0502020204030204" pitchFamily="34" charset="0"/>
              <a:cs typeface="Calibri" panose="020F0502020204030204" pitchFamily="34" charset="0"/>
            </a:endParaRPr>
          </a:p>
          <a:p>
            <a:pPr lvl="0" algn="just">
              <a:defRPr/>
            </a:pPr>
            <a:endParaRPr lang="en-GB" sz="1100" b="1" spc="20" dirty="0">
              <a:solidFill>
                <a:schemeClr val="bg1">
                  <a:lumMod val="75000"/>
                </a:schemeClr>
              </a:solidFill>
              <a:latin typeface="Calibri" panose="020F0502020204030204" pitchFamily="34" charset="0"/>
              <a:cs typeface="Calibri" panose="020F0502020204030204" pitchFamily="34" charset="0"/>
            </a:endParaRPr>
          </a:p>
          <a:p>
            <a:pPr lvl="0" algn="just">
              <a:defRPr/>
            </a:pPr>
            <a:endParaRPr lang="en-GB" sz="1100" b="1" spc="20" dirty="0">
              <a:solidFill>
                <a:schemeClr val="bg1">
                  <a:lumMod val="75000"/>
                </a:schemeClr>
              </a:solidFill>
              <a:latin typeface="Calibri" panose="020F0502020204030204" pitchFamily="34" charset="0"/>
              <a:cs typeface="Calibri" panose="020F0502020204030204" pitchFamily="34" charset="0"/>
            </a:endParaRPr>
          </a:p>
          <a:p>
            <a:pPr lvl="0">
              <a:defRPr/>
            </a:pPr>
            <a:r>
              <a:rPr lang="en-GB" sz="1100" b="1" spc="20" dirty="0">
                <a:solidFill>
                  <a:schemeClr val="bg1">
                    <a:lumMod val="75000"/>
                  </a:schemeClr>
                </a:solidFill>
                <a:latin typeface="Calibri" panose="020F0502020204030204" pitchFamily="34" charset="0"/>
                <a:cs typeface="Calibri" panose="020F0502020204030204" pitchFamily="34" charset="0"/>
              </a:rPr>
              <a:t>Our mission is </a:t>
            </a:r>
            <a:r>
              <a:rPr lang="en-GB" sz="1100" spc="20" dirty="0">
                <a:solidFill>
                  <a:schemeClr val="bg1">
                    <a:lumMod val="75000"/>
                  </a:schemeClr>
                </a:solidFill>
                <a:latin typeface="Calibri" panose="020F0502020204030204" pitchFamily="34" charset="0"/>
                <a:cs typeface="Calibri" panose="020F0502020204030204" pitchFamily="34" charset="0"/>
              </a:rPr>
              <a:t>to foster excellence and innovation in health management and policy education, and scholarship.</a:t>
            </a:r>
          </a:p>
          <a:p>
            <a:pPr lvl="0">
              <a:defRPr/>
            </a:pPr>
            <a:endParaRPr lang="en-GB" sz="1100" b="1" spc="20" dirty="0">
              <a:solidFill>
                <a:schemeClr val="bg1">
                  <a:lumMod val="75000"/>
                </a:schemeClr>
              </a:solidFill>
              <a:latin typeface="Calibri" panose="020F0502020204030204" pitchFamily="34" charset="0"/>
              <a:cs typeface="Calibri" panose="020F0502020204030204" pitchFamily="34" charset="0"/>
            </a:endParaRPr>
          </a:p>
          <a:p>
            <a:pPr lvl="0">
              <a:defRPr/>
            </a:pPr>
            <a:r>
              <a:rPr lang="en-GB" sz="1100" b="1" spc="20" dirty="0">
                <a:solidFill>
                  <a:schemeClr val="bg1">
                    <a:lumMod val="75000"/>
                  </a:schemeClr>
                </a:solidFill>
                <a:latin typeface="Calibri" panose="020F0502020204030204" pitchFamily="34" charset="0"/>
                <a:cs typeface="Calibri" panose="020F0502020204030204" pitchFamily="34" charset="0"/>
              </a:rPr>
              <a:t>Our values include: </a:t>
            </a:r>
          </a:p>
          <a:p>
            <a:pPr lvl="0" indent="-171450">
              <a:buFont typeface="Arial" panose="020B0604020202020204" pitchFamily="34" charset="0"/>
              <a:buChar char="•"/>
              <a:defRPr/>
            </a:pPr>
            <a:r>
              <a:rPr lang="en-GB" sz="1100" dirty="0">
                <a:solidFill>
                  <a:schemeClr val="bg1">
                    <a:lumMod val="75000"/>
                  </a:schemeClr>
                </a:solidFill>
                <a:latin typeface="Calibri" panose="020F0502020204030204" pitchFamily="34" charset="0"/>
                <a:cs typeface="Calibri" panose="020F0502020204030204" pitchFamily="34" charset="0"/>
              </a:rPr>
              <a:t>Excellence: AUPHA believes that excellence in education leads to excellence in healthcare management practice, and ultimately leads to improved quality, efficiency and accessibility in healthcare delivery.</a:t>
            </a:r>
          </a:p>
          <a:p>
            <a:pPr lvl="0" indent="-171450">
              <a:buFont typeface="Arial" panose="020B0604020202020204" pitchFamily="34" charset="0"/>
              <a:buChar char="•"/>
              <a:defRPr/>
            </a:pPr>
            <a:r>
              <a:rPr lang="en-GB" sz="1100" dirty="0">
                <a:solidFill>
                  <a:schemeClr val="bg1">
                    <a:lumMod val="75000"/>
                  </a:schemeClr>
                </a:solidFill>
                <a:latin typeface="Calibri" panose="020F0502020204030204" pitchFamily="34" charset="0"/>
                <a:cs typeface="Calibri" panose="020F0502020204030204" pitchFamily="34" charset="0"/>
              </a:rPr>
              <a:t>Innovation: AUPHA promotes innovation, encourages the adoption of new strategies, and disseminates best practices in healthcare management and policy education.</a:t>
            </a:r>
          </a:p>
          <a:p>
            <a:pPr lvl="0" indent="-171450">
              <a:buFont typeface="Arial" panose="020B0604020202020204" pitchFamily="34" charset="0"/>
              <a:buChar char="•"/>
              <a:defRPr/>
            </a:pPr>
            <a:r>
              <a:rPr lang="en-GB" sz="1100" dirty="0">
                <a:solidFill>
                  <a:schemeClr val="bg1">
                    <a:lumMod val="75000"/>
                  </a:schemeClr>
                </a:solidFill>
                <a:latin typeface="Calibri" panose="020F0502020204030204" pitchFamily="34" charset="0"/>
                <a:cs typeface="Calibri" panose="020F0502020204030204" pitchFamily="34" charset="0"/>
              </a:rPr>
              <a:t>Collaboration: AUPHA collaborates in the generation and translation of research and the integration of theory and practice in interprofessional work environments.</a:t>
            </a:r>
          </a:p>
          <a:p>
            <a:pPr lvl="0" indent="-171450">
              <a:buFont typeface="Arial" panose="020B0604020202020204" pitchFamily="34" charset="0"/>
              <a:buChar char="•"/>
              <a:defRPr/>
            </a:pPr>
            <a:r>
              <a:rPr lang="en-GB" sz="1100" dirty="0">
                <a:solidFill>
                  <a:schemeClr val="bg1">
                    <a:lumMod val="75000"/>
                  </a:schemeClr>
                </a:solidFill>
                <a:latin typeface="Calibri" panose="020F0502020204030204" pitchFamily="34" charset="0"/>
                <a:cs typeface="Calibri" panose="020F0502020204030204" pitchFamily="34" charset="0"/>
              </a:rPr>
              <a:t>Diversity: AUPHA believes diversity in people, in programs and in perspectives is essential for an effective interprofessional workforce.</a:t>
            </a:r>
          </a:p>
          <a:p>
            <a:pPr lvl="0" indent="-171450">
              <a:buFont typeface="Arial" panose="020B0604020202020204" pitchFamily="34" charset="0"/>
              <a:buChar char="•"/>
              <a:defRPr/>
            </a:pPr>
            <a:r>
              <a:rPr lang="en-GB" sz="1100" dirty="0">
                <a:solidFill>
                  <a:schemeClr val="bg1">
                    <a:lumMod val="75000"/>
                  </a:schemeClr>
                </a:solidFill>
                <a:latin typeface="Calibri" panose="020F0502020204030204" pitchFamily="34" charset="0"/>
                <a:cs typeface="Calibri" panose="020F0502020204030204" pitchFamily="34" charset="0"/>
              </a:rPr>
              <a:t>Learning: AUPHA pursues continual learning to advance and share knowledge, to foster the development of pedagogy, and to improve teaching and practice. </a:t>
            </a:r>
          </a:p>
          <a:p>
            <a:pPr lvl="0" algn="just">
              <a:defRPr/>
            </a:pPr>
            <a:endParaRPr lang="en-GB" sz="1100" b="1" spc="20" dirty="0">
              <a:solidFill>
                <a:srgbClr val="002060"/>
              </a:solidFill>
              <a:latin typeface="Calibri" panose="020F0502020204030204" pitchFamily="34" charset="0"/>
              <a:cs typeface="Calibri" panose="020F0502020204030204" pitchFamily="34" charset="0"/>
            </a:endParaRPr>
          </a:p>
        </p:txBody>
      </p:sp>
      <p:pic>
        <p:nvPicPr>
          <p:cNvPr id="18" name="Picture 17" descr="Logo, company name&#10;&#10;Description automatically generated">
            <a:extLst>
              <a:ext uri="{FF2B5EF4-FFF2-40B4-BE49-F238E27FC236}">
                <a16:creationId xmlns:a16="http://schemas.microsoft.com/office/drawing/2014/main" id="{02E84F90-507F-2C41-9968-769818389D1A}"/>
              </a:ext>
            </a:extLst>
          </p:cNvPr>
          <p:cNvPicPr>
            <a:picLocks noChangeAspect="1"/>
          </p:cNvPicPr>
          <p:nvPr/>
        </p:nvPicPr>
        <p:blipFill>
          <a:blip r:embed="rId3">
            <a:alphaModFix amt="40000"/>
          </a:blip>
          <a:stretch>
            <a:fillRect/>
          </a:stretch>
        </p:blipFill>
        <p:spPr>
          <a:xfrm>
            <a:off x="6616702" y="804369"/>
            <a:ext cx="4842651" cy="2723991"/>
          </a:xfrm>
          <a:prstGeom prst="rect">
            <a:avLst/>
          </a:prstGeom>
        </p:spPr>
      </p:pic>
      <p:pic>
        <p:nvPicPr>
          <p:cNvPr id="4" name="Picture 4"/>
          <p:cNvPicPr>
            <a:picLocks noChangeAspect="1"/>
          </p:cNvPicPr>
          <p:nvPr/>
        </p:nvPicPr>
        <p:blipFill>
          <a:blip r:embed="rId4"/>
          <a:srcRect/>
          <a:stretch>
            <a:fillRect/>
          </a:stretch>
        </p:blipFill>
        <p:spPr>
          <a:xfrm>
            <a:off x="350959" y="6003153"/>
            <a:ext cx="2252755" cy="697864"/>
          </a:xfrm>
          <a:prstGeom prst="rect">
            <a:avLst/>
          </a:prstGeom>
        </p:spPr>
      </p:pic>
      <p:sp>
        <p:nvSpPr>
          <p:cNvPr id="19" name="Rectangle 18">
            <a:extLst>
              <a:ext uri="{FF2B5EF4-FFF2-40B4-BE49-F238E27FC236}">
                <a16:creationId xmlns:a16="http://schemas.microsoft.com/office/drawing/2014/main" id="{51918F77-65DB-074D-8BDA-6D4BBFDE4605}"/>
              </a:ext>
            </a:extLst>
          </p:cNvPr>
          <p:cNvSpPr/>
          <p:nvPr/>
        </p:nvSpPr>
        <p:spPr>
          <a:xfrm>
            <a:off x="2020186" y="1308021"/>
            <a:ext cx="3825846" cy="4440678"/>
          </a:xfrm>
          <a:prstGeom prst="rect">
            <a:avLst/>
          </a:prstGeom>
          <a:solidFill>
            <a:schemeClr val="bg1"/>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H" sz="1400" b="1" dirty="0">
              <a:solidFill>
                <a:srgbClr val="002060"/>
              </a:solidFill>
            </a:endParaRPr>
          </a:p>
          <a:p>
            <a:endParaRPr lang="fr-CH" sz="1400" b="1" dirty="0">
              <a:solidFill>
                <a:srgbClr val="002060"/>
              </a:solidFill>
            </a:endParaRPr>
          </a:p>
          <a:p>
            <a:endParaRPr lang="fr-CH" sz="1400" b="1" dirty="0">
              <a:solidFill>
                <a:schemeClr val="tx1"/>
              </a:solidFill>
            </a:endParaRPr>
          </a:p>
          <a:p>
            <a:endParaRPr lang="fr-CH" sz="1100" b="1" dirty="0">
              <a:solidFill>
                <a:schemeClr val="tx1"/>
              </a:solidFill>
            </a:endParaRPr>
          </a:p>
          <a:p>
            <a:endParaRPr lang="fr-CH" sz="1100" b="1" dirty="0">
              <a:solidFill>
                <a:schemeClr val="tx1"/>
              </a:solidFill>
            </a:endParaRPr>
          </a:p>
          <a:p>
            <a:endParaRPr lang="fr-CH" sz="1100" b="1" dirty="0">
              <a:solidFill>
                <a:schemeClr val="tx1"/>
              </a:solidFill>
            </a:endParaRPr>
          </a:p>
          <a:p>
            <a:endParaRPr lang="fr-CH" sz="1100" b="1" dirty="0">
              <a:solidFill>
                <a:schemeClr val="tx1"/>
              </a:solidFill>
            </a:endParaRPr>
          </a:p>
          <a:p>
            <a:endParaRPr lang="fr-CH" sz="1100" b="1" dirty="0">
              <a:solidFill>
                <a:schemeClr val="tx1"/>
              </a:solidFill>
            </a:endParaRPr>
          </a:p>
          <a:p>
            <a:endParaRPr lang="fr-CH" sz="1100" b="1" dirty="0">
              <a:solidFill>
                <a:schemeClr val="tx1"/>
              </a:solidFill>
            </a:endParaRPr>
          </a:p>
          <a:p>
            <a:endParaRPr lang="fr-CH" sz="1100" b="1" dirty="0">
              <a:solidFill>
                <a:schemeClr val="tx1"/>
              </a:solidFill>
            </a:endParaRPr>
          </a:p>
          <a:p>
            <a:endParaRPr lang="fr-CH" sz="1100" b="1" dirty="0">
              <a:solidFill>
                <a:schemeClr val="tx1"/>
              </a:solidFill>
            </a:endParaRPr>
          </a:p>
          <a:p>
            <a:r>
              <a:rPr lang="fr-CH" sz="1100" b="1" dirty="0">
                <a:solidFill>
                  <a:schemeClr val="tx1"/>
                </a:solidFill>
              </a:rPr>
              <a:t>Our mission </a:t>
            </a:r>
            <a:r>
              <a:rPr lang="fr-CH" sz="1100" dirty="0">
                <a:solidFill>
                  <a:schemeClr val="tx1"/>
                </a:solidFill>
              </a:rPr>
              <a:t>is to serve the public interest by advancing the  quality of healthcare management education globally</a:t>
            </a:r>
            <a:r>
              <a:rPr lang="fr-CH" sz="1100" b="1" dirty="0">
                <a:solidFill>
                  <a:schemeClr val="tx1"/>
                </a:solidFill>
              </a:rPr>
              <a:t> </a:t>
            </a:r>
            <a:r>
              <a:rPr lang="fr-CH" sz="1100" dirty="0">
                <a:solidFill>
                  <a:schemeClr val="tx1"/>
                </a:solidFill>
              </a:rPr>
              <a:t>by</a:t>
            </a:r>
            <a:r>
              <a:rPr lang="fr-CH" sz="1100" b="1" dirty="0">
                <a:solidFill>
                  <a:schemeClr val="tx1"/>
                </a:solidFill>
              </a:rPr>
              <a:t>:</a:t>
            </a:r>
          </a:p>
          <a:p>
            <a:endParaRPr lang="fr-CH" sz="1100" b="1" dirty="0">
              <a:solidFill>
                <a:schemeClr val="tx1"/>
              </a:solidFill>
            </a:endParaRPr>
          </a:p>
          <a:p>
            <a:pPr marL="171450" indent="-171450">
              <a:buFont typeface="Arial" panose="020B0604020202020204" pitchFamily="34" charset="0"/>
              <a:buChar char="•"/>
            </a:pPr>
            <a:r>
              <a:rPr lang="en-US" sz="1100" dirty="0">
                <a:solidFill>
                  <a:schemeClr val="tx1"/>
                </a:solidFill>
              </a:rPr>
              <a:t>Setting measurable criteria for excellent healthcare management education</a:t>
            </a:r>
          </a:p>
          <a:p>
            <a:pPr marL="171450" indent="-171450">
              <a:buFont typeface="Arial" panose="020B0604020202020204" pitchFamily="34" charset="0"/>
              <a:buChar char="•"/>
            </a:pPr>
            <a:r>
              <a:rPr lang="en-US" sz="1100" dirty="0">
                <a:solidFill>
                  <a:schemeClr val="tx1"/>
                </a:solidFill>
              </a:rPr>
              <a:t>Supporting, assisting and advising programs which seek to meet or exceed the criteria and continuously improve</a:t>
            </a:r>
          </a:p>
          <a:p>
            <a:pPr marL="171450" indent="-171450">
              <a:buFont typeface="Arial" panose="020B0604020202020204" pitchFamily="34" charset="0"/>
              <a:buChar char="•"/>
            </a:pPr>
            <a:r>
              <a:rPr lang="en-US" sz="1100" dirty="0">
                <a:solidFill>
                  <a:schemeClr val="tx1"/>
                </a:solidFill>
              </a:rPr>
              <a:t>Accrediting graduate programs that meet or exceed the criteria</a:t>
            </a:r>
          </a:p>
          <a:p>
            <a:pPr marL="171450" indent="-171450">
              <a:buFont typeface="Arial" panose="020B0604020202020204" pitchFamily="34" charset="0"/>
              <a:buChar char="•"/>
            </a:pPr>
            <a:r>
              <a:rPr lang="en-US" sz="1100" dirty="0">
                <a:solidFill>
                  <a:schemeClr val="tx1"/>
                </a:solidFill>
              </a:rPr>
              <a:t> Making this information easily available to interested constituencies</a:t>
            </a:r>
          </a:p>
          <a:p>
            <a:pPr marL="342900" indent="-342900">
              <a:buFont typeface="Arial" panose="020B0604020202020204" pitchFamily="34" charset="0"/>
              <a:buChar char="•"/>
            </a:pPr>
            <a:endParaRPr lang="en-US" sz="1100" b="1" dirty="0">
              <a:solidFill>
                <a:schemeClr val="tx1"/>
              </a:solidFill>
            </a:endParaRPr>
          </a:p>
          <a:p>
            <a:r>
              <a:rPr lang="en-US" sz="1100" b="1" dirty="0">
                <a:solidFill>
                  <a:schemeClr val="tx1"/>
                </a:solidFill>
              </a:rPr>
              <a:t>Our values include:</a:t>
            </a:r>
          </a:p>
          <a:p>
            <a:pPr marL="171450" indent="-171450">
              <a:buFont typeface="Arial" panose="020B0604020202020204" pitchFamily="34" charset="0"/>
              <a:buChar char="•"/>
            </a:pPr>
            <a:r>
              <a:rPr lang="en-US" sz="1100" dirty="0">
                <a:solidFill>
                  <a:schemeClr val="tx1"/>
                </a:solidFill>
              </a:rPr>
              <a:t>Integrity</a:t>
            </a:r>
          </a:p>
          <a:p>
            <a:pPr marL="171450" indent="-171450">
              <a:buFont typeface="Arial" panose="020B0604020202020204" pitchFamily="34" charset="0"/>
              <a:buChar char="•"/>
            </a:pPr>
            <a:r>
              <a:rPr lang="en-US" sz="1100" dirty="0">
                <a:solidFill>
                  <a:schemeClr val="tx1"/>
                </a:solidFill>
              </a:rPr>
              <a:t>Excellence</a:t>
            </a:r>
          </a:p>
          <a:p>
            <a:pPr marL="171450" indent="-171450">
              <a:buFont typeface="Arial" panose="020B0604020202020204" pitchFamily="34" charset="0"/>
              <a:buChar char="•"/>
            </a:pPr>
            <a:r>
              <a:rPr lang="en-US" sz="1100" dirty="0">
                <a:solidFill>
                  <a:schemeClr val="tx1"/>
                </a:solidFill>
              </a:rPr>
              <a:t>Transparency</a:t>
            </a:r>
          </a:p>
          <a:p>
            <a:pPr marL="171450" indent="-171450">
              <a:buFont typeface="Arial" panose="020B0604020202020204" pitchFamily="34" charset="0"/>
              <a:buChar char="•"/>
            </a:pPr>
            <a:r>
              <a:rPr lang="en-US" sz="1100" dirty="0">
                <a:solidFill>
                  <a:schemeClr val="tx1"/>
                </a:solidFill>
              </a:rPr>
              <a:t>Fairness</a:t>
            </a:r>
          </a:p>
          <a:p>
            <a:pPr marL="171450" indent="-171450">
              <a:buFont typeface="Arial" panose="020B0604020202020204" pitchFamily="34" charset="0"/>
              <a:buChar char="•"/>
            </a:pPr>
            <a:r>
              <a:rPr lang="en-US" sz="1100" dirty="0">
                <a:solidFill>
                  <a:schemeClr val="tx1"/>
                </a:solidFill>
              </a:rPr>
              <a:t> Recognition</a:t>
            </a:r>
          </a:p>
          <a:p>
            <a:endParaRPr lang="en-US" sz="1100" dirty="0">
              <a:solidFill>
                <a:schemeClr val="tx1"/>
              </a:solidFill>
            </a:endParaRPr>
          </a:p>
          <a:p>
            <a:endParaRPr lang="en-US" sz="2600" b="1" dirty="0">
              <a:solidFill>
                <a:srgbClr val="002060"/>
              </a:solidFill>
            </a:endParaRPr>
          </a:p>
          <a:p>
            <a:pPr marL="342900" indent="-342900">
              <a:buFont typeface="Arial" panose="020B0604020202020204" pitchFamily="34" charset="0"/>
              <a:buChar char="•"/>
            </a:pPr>
            <a:endParaRPr lang="fr-CH" sz="3200" b="1" dirty="0">
              <a:solidFill>
                <a:srgbClr val="002060"/>
              </a:solidFill>
            </a:endParaRPr>
          </a:p>
          <a:p>
            <a:endParaRPr lang="fr-CH" sz="2400" b="1" dirty="0">
              <a:solidFill>
                <a:srgbClr val="002060"/>
              </a:solidFill>
            </a:endParaRPr>
          </a:p>
        </p:txBody>
      </p:sp>
      <p:pic>
        <p:nvPicPr>
          <p:cNvPr id="5" name="Picture 4">
            <a:extLst>
              <a:ext uri="{FF2B5EF4-FFF2-40B4-BE49-F238E27FC236}">
                <a16:creationId xmlns:a16="http://schemas.microsoft.com/office/drawing/2014/main" id="{CB6499FE-72AB-D34F-8C25-612D8063E956}"/>
              </a:ext>
            </a:extLst>
          </p:cNvPr>
          <p:cNvPicPr>
            <a:picLocks noChangeAspect="1"/>
          </p:cNvPicPr>
          <p:nvPr/>
        </p:nvPicPr>
        <p:blipFill>
          <a:blip r:embed="rId5"/>
          <a:stretch>
            <a:fillRect/>
          </a:stretch>
        </p:blipFill>
        <p:spPr>
          <a:xfrm>
            <a:off x="3056809" y="1620264"/>
            <a:ext cx="1752600" cy="546100"/>
          </a:xfrm>
          <a:prstGeom prst="rect">
            <a:avLst/>
          </a:prstGeom>
        </p:spPr>
      </p:pic>
      <p:sp>
        <p:nvSpPr>
          <p:cNvPr id="10" name="Slide Number Placeholder 6">
            <a:extLst>
              <a:ext uri="{FF2B5EF4-FFF2-40B4-BE49-F238E27FC236}">
                <a16:creationId xmlns:a16="http://schemas.microsoft.com/office/drawing/2014/main" id="{ECA4243B-F9DB-6741-B32A-D82F7174E35F}"/>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3</a:t>
            </a:fld>
            <a:endParaRPr lang="en-US" sz="1867" dirty="0"/>
          </a:p>
        </p:txBody>
      </p:sp>
    </p:spTree>
    <p:extLst>
      <p:ext uri="{BB962C8B-B14F-4D97-AF65-F5344CB8AC3E}">
        <p14:creationId xmlns:p14="http://schemas.microsoft.com/office/powerpoint/2010/main" val="286571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6B3F1-D132-C24D-BA2C-820A1FDD6772}"/>
              </a:ext>
            </a:extLst>
          </p:cNvPr>
          <p:cNvSpPr txBox="1"/>
          <p:nvPr/>
        </p:nvSpPr>
        <p:spPr>
          <a:xfrm>
            <a:off x="4333461" y="702366"/>
            <a:ext cx="184731" cy="276999"/>
          </a:xfrm>
          <a:prstGeom prst="rect">
            <a:avLst/>
          </a:prstGeom>
          <a:noFill/>
        </p:spPr>
        <p:txBody>
          <a:bodyPr wrap="none" rtlCol="0">
            <a:spAutoFit/>
          </a:bodyPr>
          <a:lstStyle/>
          <a:p>
            <a:pPr defTabSz="609630"/>
            <a:endParaRPr lang="en-US" sz="1200" dirty="0">
              <a:solidFill>
                <a:prstClr val="black"/>
              </a:solidFill>
              <a:latin typeface="Calibri"/>
            </a:endParaRPr>
          </a:p>
        </p:txBody>
      </p:sp>
      <p:pic>
        <p:nvPicPr>
          <p:cNvPr id="8" name="Picture 7" descr="Logo, company name&#10;&#10;Description automatically generated">
            <a:extLst>
              <a:ext uri="{FF2B5EF4-FFF2-40B4-BE49-F238E27FC236}">
                <a16:creationId xmlns:a16="http://schemas.microsoft.com/office/drawing/2014/main" id="{5328C726-6A7D-2F4D-8945-FBB4B84AE2E5}"/>
              </a:ext>
            </a:extLst>
          </p:cNvPr>
          <p:cNvPicPr>
            <a:picLocks noChangeAspect="1"/>
          </p:cNvPicPr>
          <p:nvPr/>
        </p:nvPicPr>
        <p:blipFill>
          <a:blip r:embed="rId3"/>
          <a:stretch>
            <a:fillRect/>
          </a:stretch>
        </p:blipFill>
        <p:spPr>
          <a:xfrm>
            <a:off x="8078923" y="4804474"/>
            <a:ext cx="7367721" cy="4144343"/>
          </a:xfrm>
          <a:prstGeom prst="rect">
            <a:avLst/>
          </a:prstGeom>
        </p:spPr>
      </p:pic>
      <p:sp>
        <p:nvSpPr>
          <p:cNvPr id="11" name="TextBox 10">
            <a:extLst>
              <a:ext uri="{FF2B5EF4-FFF2-40B4-BE49-F238E27FC236}">
                <a16:creationId xmlns:a16="http://schemas.microsoft.com/office/drawing/2014/main" id="{F9D5218A-CFE7-D54D-9BC8-2D3A19112711}"/>
              </a:ext>
            </a:extLst>
          </p:cNvPr>
          <p:cNvSpPr txBox="1"/>
          <p:nvPr/>
        </p:nvSpPr>
        <p:spPr>
          <a:xfrm>
            <a:off x="-2791219" y="344150"/>
            <a:ext cx="17774438" cy="646331"/>
          </a:xfrm>
          <a:prstGeom prst="rect">
            <a:avLst/>
          </a:prstGeom>
          <a:noFill/>
        </p:spPr>
        <p:txBody>
          <a:bodyPr wrap="square" lIns="91440" tIns="45720" rIns="91440" bIns="45720" rtlCol="0" anchor="t">
            <a:spAutoFit/>
          </a:bodyPr>
          <a:lstStyle/>
          <a:p>
            <a:pPr algn="ctr" defTabSz="914445"/>
            <a:r>
              <a:rPr lang="en-US" sz="3600" b="1" dirty="0">
                <a:latin typeface="Calibri" panose="020F0502020204030204" pitchFamily="34" charset="0"/>
                <a:cs typeface="Calibri" panose="020F0502020204030204" pitchFamily="34" charset="0"/>
              </a:rPr>
              <a:t>Mission and Values</a:t>
            </a:r>
          </a:p>
        </p:txBody>
      </p:sp>
      <p:sp>
        <p:nvSpPr>
          <p:cNvPr id="17" name="Rectangle 16">
            <a:extLst>
              <a:ext uri="{FF2B5EF4-FFF2-40B4-BE49-F238E27FC236}">
                <a16:creationId xmlns:a16="http://schemas.microsoft.com/office/drawing/2014/main" id="{7131026B-30D4-3944-9692-A8AD95D7EF00}"/>
              </a:ext>
            </a:extLst>
          </p:cNvPr>
          <p:cNvSpPr/>
          <p:nvPr/>
        </p:nvSpPr>
        <p:spPr>
          <a:xfrm>
            <a:off x="6461060" y="1321790"/>
            <a:ext cx="4129705" cy="4440678"/>
          </a:xfrm>
          <a:prstGeom prst="rect">
            <a:avLst/>
          </a:prstGeom>
          <a:solidFill>
            <a:schemeClr val="bg1"/>
          </a:solidFill>
          <a:ln w="50800">
            <a:solidFill>
              <a:srgbClr val="002060"/>
            </a:solid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endParaRPr lang="en-GB" sz="1100" b="1" spc="20" dirty="0">
              <a:solidFill>
                <a:srgbClr val="002060"/>
              </a:solidFill>
              <a:latin typeface="Calibri" panose="020F0502020204030204" pitchFamily="34" charset="0"/>
              <a:cs typeface="Calibri" panose="020F0502020204030204" pitchFamily="34" charset="0"/>
            </a:endParaRPr>
          </a:p>
          <a:p>
            <a:pPr lvl="0" algn="just">
              <a:defRPr/>
            </a:pPr>
            <a:endParaRPr lang="en-GB" sz="1100" b="1" spc="20" dirty="0">
              <a:solidFill>
                <a:srgbClr val="002060"/>
              </a:solidFill>
              <a:latin typeface="Calibri" panose="020F0502020204030204" pitchFamily="34" charset="0"/>
              <a:cs typeface="Calibri" panose="020F0502020204030204" pitchFamily="34" charset="0"/>
            </a:endParaRPr>
          </a:p>
          <a:p>
            <a:pPr lvl="0" algn="just">
              <a:defRPr/>
            </a:pPr>
            <a:endParaRPr lang="en-GB" sz="1100" b="1" spc="20" dirty="0">
              <a:solidFill>
                <a:schemeClr val="tx1"/>
              </a:solidFill>
              <a:latin typeface="Calibri" panose="020F0502020204030204" pitchFamily="34" charset="0"/>
              <a:cs typeface="Calibri" panose="020F0502020204030204" pitchFamily="34" charset="0"/>
            </a:endParaRPr>
          </a:p>
          <a:p>
            <a:pPr lvl="0" algn="just">
              <a:defRPr/>
            </a:pPr>
            <a:endParaRPr lang="en-GB" sz="1100" b="1" spc="20" dirty="0">
              <a:solidFill>
                <a:schemeClr val="tx1"/>
              </a:solidFill>
              <a:latin typeface="Calibri" panose="020F0502020204030204" pitchFamily="34" charset="0"/>
              <a:cs typeface="Calibri" panose="020F0502020204030204" pitchFamily="34" charset="0"/>
            </a:endParaRPr>
          </a:p>
          <a:p>
            <a:pPr lvl="0">
              <a:defRPr/>
            </a:pPr>
            <a:r>
              <a:rPr lang="en-GB" sz="1100" b="1" spc="20" dirty="0">
                <a:solidFill>
                  <a:schemeClr val="tx1"/>
                </a:solidFill>
                <a:latin typeface="Calibri" panose="020F0502020204030204" pitchFamily="34" charset="0"/>
                <a:cs typeface="Calibri" panose="020F0502020204030204" pitchFamily="34" charset="0"/>
              </a:rPr>
              <a:t>Our mission is </a:t>
            </a:r>
            <a:r>
              <a:rPr lang="en-GB" sz="1100" spc="20" dirty="0">
                <a:solidFill>
                  <a:schemeClr val="tx1"/>
                </a:solidFill>
                <a:latin typeface="Calibri" panose="020F0502020204030204" pitchFamily="34" charset="0"/>
                <a:cs typeface="Calibri" panose="020F0502020204030204" pitchFamily="34" charset="0"/>
              </a:rPr>
              <a:t>to foster excellence and innovation in health management and policy education, and scholarship.</a:t>
            </a:r>
          </a:p>
          <a:p>
            <a:pPr lvl="0">
              <a:defRPr/>
            </a:pPr>
            <a:endParaRPr lang="en-GB" sz="1100" b="1" spc="20" dirty="0">
              <a:solidFill>
                <a:schemeClr val="tx1"/>
              </a:solidFill>
              <a:latin typeface="Calibri" panose="020F0502020204030204" pitchFamily="34" charset="0"/>
              <a:cs typeface="Calibri" panose="020F0502020204030204" pitchFamily="34" charset="0"/>
            </a:endParaRPr>
          </a:p>
          <a:p>
            <a:pPr lvl="0">
              <a:defRPr/>
            </a:pPr>
            <a:r>
              <a:rPr lang="en-GB" sz="1100" b="1" spc="20" dirty="0">
                <a:solidFill>
                  <a:schemeClr val="tx1"/>
                </a:solidFill>
                <a:latin typeface="Calibri" panose="020F0502020204030204" pitchFamily="34" charset="0"/>
                <a:cs typeface="Calibri" panose="020F0502020204030204" pitchFamily="34" charset="0"/>
              </a:rPr>
              <a:t>Our values include: </a:t>
            </a:r>
          </a:p>
          <a:p>
            <a:pPr lvl="0" indent="-171450">
              <a:buFont typeface="Arial" panose="020B0604020202020204" pitchFamily="34" charset="0"/>
              <a:buChar char="•"/>
              <a:defRPr/>
            </a:pPr>
            <a:r>
              <a:rPr lang="en-GB" sz="1100" dirty="0">
                <a:solidFill>
                  <a:schemeClr val="tx1"/>
                </a:solidFill>
                <a:latin typeface="Calibri" panose="020F0502020204030204" pitchFamily="34" charset="0"/>
                <a:cs typeface="Calibri" panose="020F0502020204030204" pitchFamily="34" charset="0"/>
              </a:rPr>
              <a:t>Excellence: AUPHA believes that excellence in education leads to excellence in healthcare management practice, and ultimately leads to improved quality, efficiency and accessibility in healthcare delivery.</a:t>
            </a:r>
          </a:p>
          <a:p>
            <a:pPr lvl="0" indent="-171450">
              <a:buFont typeface="Arial" panose="020B0604020202020204" pitchFamily="34" charset="0"/>
              <a:buChar char="•"/>
              <a:defRPr/>
            </a:pPr>
            <a:r>
              <a:rPr lang="en-GB" sz="1100" dirty="0">
                <a:solidFill>
                  <a:schemeClr val="tx1"/>
                </a:solidFill>
                <a:latin typeface="Calibri" panose="020F0502020204030204" pitchFamily="34" charset="0"/>
                <a:cs typeface="Calibri" panose="020F0502020204030204" pitchFamily="34" charset="0"/>
              </a:rPr>
              <a:t>Innovation: AUPHA promotes innovation, encourages the adoption of new strategies, and disseminates best practices in healthcare management and policy education.</a:t>
            </a:r>
          </a:p>
          <a:p>
            <a:pPr lvl="0" indent="-171450">
              <a:buFont typeface="Arial" panose="020B0604020202020204" pitchFamily="34" charset="0"/>
              <a:buChar char="•"/>
              <a:defRPr/>
            </a:pPr>
            <a:r>
              <a:rPr lang="en-GB" sz="1100" dirty="0">
                <a:solidFill>
                  <a:schemeClr val="tx1"/>
                </a:solidFill>
                <a:latin typeface="Calibri" panose="020F0502020204030204" pitchFamily="34" charset="0"/>
                <a:cs typeface="Calibri" panose="020F0502020204030204" pitchFamily="34" charset="0"/>
              </a:rPr>
              <a:t>Collaboration: AUPHA collaborates in the generation and translation of research and the integration of theory and practice in interprofessional work environments.</a:t>
            </a:r>
          </a:p>
          <a:p>
            <a:pPr lvl="0" indent="-171450">
              <a:buFont typeface="Arial" panose="020B0604020202020204" pitchFamily="34" charset="0"/>
              <a:buChar char="•"/>
              <a:defRPr/>
            </a:pPr>
            <a:r>
              <a:rPr lang="en-GB" sz="1100" dirty="0">
                <a:solidFill>
                  <a:schemeClr val="tx1"/>
                </a:solidFill>
                <a:latin typeface="Calibri" panose="020F0502020204030204" pitchFamily="34" charset="0"/>
                <a:cs typeface="Calibri" panose="020F0502020204030204" pitchFamily="34" charset="0"/>
              </a:rPr>
              <a:t>Diversity: AUPHA believes diversity in people, in programs and in perspectives is essential for an effective interprofessional workforce.</a:t>
            </a:r>
          </a:p>
          <a:p>
            <a:pPr lvl="0" indent="-171450">
              <a:buFont typeface="Arial" panose="020B0604020202020204" pitchFamily="34" charset="0"/>
              <a:buChar char="•"/>
              <a:defRPr/>
            </a:pPr>
            <a:r>
              <a:rPr lang="en-GB" sz="1100" dirty="0">
                <a:solidFill>
                  <a:schemeClr val="tx1"/>
                </a:solidFill>
                <a:latin typeface="Calibri" panose="020F0502020204030204" pitchFamily="34" charset="0"/>
                <a:cs typeface="Calibri" panose="020F0502020204030204" pitchFamily="34" charset="0"/>
              </a:rPr>
              <a:t>Learning: AUPHA pursues continual learning to advance and share knowledge, to foster the development of pedagogy, and to improve teaching and practice. </a:t>
            </a:r>
          </a:p>
          <a:p>
            <a:pPr lvl="0" algn="just">
              <a:defRPr/>
            </a:pPr>
            <a:endParaRPr lang="en-GB" sz="1100" b="1" spc="20" dirty="0">
              <a:solidFill>
                <a:srgbClr val="002060"/>
              </a:solidFill>
              <a:latin typeface="Calibri" panose="020F0502020204030204" pitchFamily="34" charset="0"/>
              <a:cs typeface="Calibri" panose="020F0502020204030204" pitchFamily="34" charset="0"/>
            </a:endParaRPr>
          </a:p>
        </p:txBody>
      </p:sp>
      <p:pic>
        <p:nvPicPr>
          <p:cNvPr id="18" name="Picture 17" descr="Logo, company name&#10;&#10;Description automatically generated">
            <a:extLst>
              <a:ext uri="{FF2B5EF4-FFF2-40B4-BE49-F238E27FC236}">
                <a16:creationId xmlns:a16="http://schemas.microsoft.com/office/drawing/2014/main" id="{02E84F90-507F-2C41-9968-769818389D1A}"/>
              </a:ext>
            </a:extLst>
          </p:cNvPr>
          <p:cNvPicPr>
            <a:picLocks noChangeAspect="1"/>
          </p:cNvPicPr>
          <p:nvPr/>
        </p:nvPicPr>
        <p:blipFill>
          <a:blip r:embed="rId3"/>
          <a:stretch>
            <a:fillRect/>
          </a:stretch>
        </p:blipFill>
        <p:spPr>
          <a:xfrm>
            <a:off x="6616702" y="804369"/>
            <a:ext cx="4842651" cy="2723991"/>
          </a:xfrm>
          <a:prstGeom prst="rect">
            <a:avLst/>
          </a:prstGeom>
        </p:spPr>
      </p:pic>
      <p:pic>
        <p:nvPicPr>
          <p:cNvPr id="4" name="Picture 4"/>
          <p:cNvPicPr>
            <a:picLocks noChangeAspect="1"/>
          </p:cNvPicPr>
          <p:nvPr/>
        </p:nvPicPr>
        <p:blipFill>
          <a:blip r:embed="rId4"/>
          <a:srcRect/>
          <a:stretch>
            <a:fillRect/>
          </a:stretch>
        </p:blipFill>
        <p:spPr>
          <a:xfrm>
            <a:off x="350959" y="6003153"/>
            <a:ext cx="2252755" cy="697864"/>
          </a:xfrm>
          <a:prstGeom prst="rect">
            <a:avLst/>
          </a:prstGeom>
        </p:spPr>
      </p:pic>
      <p:sp>
        <p:nvSpPr>
          <p:cNvPr id="19" name="Rectangle 18">
            <a:extLst>
              <a:ext uri="{FF2B5EF4-FFF2-40B4-BE49-F238E27FC236}">
                <a16:creationId xmlns:a16="http://schemas.microsoft.com/office/drawing/2014/main" id="{51918F77-65DB-074D-8BDA-6D4BBFDE4605}"/>
              </a:ext>
            </a:extLst>
          </p:cNvPr>
          <p:cNvSpPr/>
          <p:nvPr/>
        </p:nvSpPr>
        <p:spPr>
          <a:xfrm>
            <a:off x="2020186" y="1308021"/>
            <a:ext cx="3825846" cy="4440678"/>
          </a:xfrm>
          <a:prstGeom prst="rect">
            <a:avLst/>
          </a:prstGeom>
          <a:solidFill>
            <a:schemeClr val="bg1"/>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H" sz="1400" b="1" dirty="0">
              <a:solidFill>
                <a:srgbClr val="002060"/>
              </a:solidFill>
            </a:endParaRPr>
          </a:p>
          <a:p>
            <a:endParaRPr lang="fr-CH" sz="1400" b="1" dirty="0">
              <a:solidFill>
                <a:srgbClr val="002060"/>
              </a:solidFill>
            </a:endParaRPr>
          </a:p>
          <a:p>
            <a:endParaRPr lang="fr-CH" sz="1400" b="1" dirty="0">
              <a:solidFill>
                <a:schemeClr val="tx1"/>
              </a:solidFill>
            </a:endParaRPr>
          </a:p>
          <a:p>
            <a:endParaRPr lang="fr-CH" sz="1100" b="1" dirty="0">
              <a:solidFill>
                <a:schemeClr val="tx1"/>
              </a:solidFill>
            </a:endParaRPr>
          </a:p>
          <a:p>
            <a:endParaRPr lang="fr-CH" sz="1100" b="1" dirty="0">
              <a:solidFill>
                <a:schemeClr val="tx1"/>
              </a:solidFill>
            </a:endParaRPr>
          </a:p>
          <a:p>
            <a:endParaRPr lang="fr-CH" sz="1100" b="1" dirty="0">
              <a:solidFill>
                <a:schemeClr val="tx1"/>
              </a:solidFill>
            </a:endParaRPr>
          </a:p>
          <a:p>
            <a:endParaRPr lang="fr-CH" sz="1100" b="1" dirty="0">
              <a:solidFill>
                <a:schemeClr val="tx1"/>
              </a:solidFill>
            </a:endParaRPr>
          </a:p>
          <a:p>
            <a:endParaRPr lang="fr-CH" sz="1100" b="1" dirty="0">
              <a:solidFill>
                <a:schemeClr val="tx1"/>
              </a:solidFill>
            </a:endParaRPr>
          </a:p>
          <a:p>
            <a:endParaRPr lang="fr-CH" sz="1100" b="1" dirty="0">
              <a:solidFill>
                <a:schemeClr val="bg1">
                  <a:lumMod val="75000"/>
                </a:schemeClr>
              </a:solidFill>
            </a:endParaRPr>
          </a:p>
          <a:p>
            <a:endParaRPr lang="fr-CH" sz="1100" b="1" dirty="0">
              <a:solidFill>
                <a:schemeClr val="bg1">
                  <a:lumMod val="75000"/>
                </a:schemeClr>
              </a:solidFill>
            </a:endParaRPr>
          </a:p>
          <a:p>
            <a:endParaRPr lang="fr-CH" sz="1100" b="1" dirty="0">
              <a:solidFill>
                <a:schemeClr val="bg1">
                  <a:lumMod val="75000"/>
                </a:schemeClr>
              </a:solidFill>
            </a:endParaRPr>
          </a:p>
          <a:p>
            <a:r>
              <a:rPr lang="fr-CH" sz="1100" b="1" dirty="0">
                <a:solidFill>
                  <a:schemeClr val="bg1">
                    <a:lumMod val="75000"/>
                  </a:schemeClr>
                </a:solidFill>
              </a:rPr>
              <a:t>Our mission </a:t>
            </a:r>
            <a:r>
              <a:rPr lang="fr-CH" sz="1100" dirty="0">
                <a:solidFill>
                  <a:schemeClr val="bg1">
                    <a:lumMod val="75000"/>
                  </a:schemeClr>
                </a:solidFill>
              </a:rPr>
              <a:t>is to serve the public interest by advancing  the  quality of healthcare management education globally</a:t>
            </a:r>
            <a:r>
              <a:rPr lang="fr-CH" sz="1100" b="1" dirty="0">
                <a:solidFill>
                  <a:schemeClr val="bg1">
                    <a:lumMod val="75000"/>
                  </a:schemeClr>
                </a:solidFill>
              </a:rPr>
              <a:t> </a:t>
            </a:r>
            <a:r>
              <a:rPr lang="fr-CH" sz="1100" dirty="0">
                <a:solidFill>
                  <a:schemeClr val="bg1">
                    <a:lumMod val="75000"/>
                  </a:schemeClr>
                </a:solidFill>
              </a:rPr>
              <a:t>by</a:t>
            </a:r>
            <a:r>
              <a:rPr lang="fr-CH" sz="1100" b="1" dirty="0">
                <a:solidFill>
                  <a:schemeClr val="bg1">
                    <a:lumMod val="75000"/>
                  </a:schemeClr>
                </a:solidFill>
              </a:rPr>
              <a:t>:</a:t>
            </a:r>
          </a:p>
          <a:p>
            <a:endParaRPr lang="fr-CH" sz="1100" b="1" dirty="0">
              <a:solidFill>
                <a:schemeClr val="bg1">
                  <a:lumMod val="75000"/>
                </a:schemeClr>
              </a:solidFill>
            </a:endParaRPr>
          </a:p>
          <a:p>
            <a:pPr marL="171450" indent="-171450">
              <a:buFont typeface="Arial" panose="020B0604020202020204" pitchFamily="34" charset="0"/>
              <a:buChar char="•"/>
            </a:pPr>
            <a:r>
              <a:rPr lang="en-US" sz="1100" dirty="0">
                <a:solidFill>
                  <a:schemeClr val="bg1">
                    <a:lumMod val="75000"/>
                  </a:schemeClr>
                </a:solidFill>
              </a:rPr>
              <a:t>Setting measurable criteria for excellent healthcare management education</a:t>
            </a:r>
          </a:p>
          <a:p>
            <a:pPr marL="171450" indent="-171450">
              <a:buFont typeface="Arial" panose="020B0604020202020204" pitchFamily="34" charset="0"/>
              <a:buChar char="•"/>
            </a:pPr>
            <a:r>
              <a:rPr lang="en-US" sz="1100" dirty="0">
                <a:solidFill>
                  <a:schemeClr val="bg1">
                    <a:lumMod val="75000"/>
                  </a:schemeClr>
                </a:solidFill>
              </a:rPr>
              <a:t>Supporting, assisting and advising programs which seek to meet or exceed the criteria and continuously improve</a:t>
            </a:r>
          </a:p>
          <a:p>
            <a:pPr marL="171450" indent="-171450">
              <a:buFont typeface="Arial" panose="020B0604020202020204" pitchFamily="34" charset="0"/>
              <a:buChar char="•"/>
            </a:pPr>
            <a:r>
              <a:rPr lang="en-US" sz="1100" dirty="0">
                <a:solidFill>
                  <a:schemeClr val="bg1">
                    <a:lumMod val="75000"/>
                  </a:schemeClr>
                </a:solidFill>
              </a:rPr>
              <a:t>Accrediting graduate programs that meet or exceed the criteria</a:t>
            </a:r>
          </a:p>
          <a:p>
            <a:pPr marL="171450" indent="-171450">
              <a:buFont typeface="Arial" panose="020B0604020202020204" pitchFamily="34" charset="0"/>
              <a:buChar char="•"/>
            </a:pPr>
            <a:r>
              <a:rPr lang="en-US" sz="1100" dirty="0">
                <a:solidFill>
                  <a:schemeClr val="bg1">
                    <a:lumMod val="75000"/>
                  </a:schemeClr>
                </a:solidFill>
              </a:rPr>
              <a:t> Making this information easily available to interested constituencies</a:t>
            </a:r>
          </a:p>
          <a:p>
            <a:pPr marL="342900" indent="-342900">
              <a:buFont typeface="Arial" panose="020B0604020202020204" pitchFamily="34" charset="0"/>
              <a:buChar char="•"/>
            </a:pPr>
            <a:endParaRPr lang="en-US" sz="1100" b="1" dirty="0">
              <a:solidFill>
                <a:schemeClr val="bg1">
                  <a:lumMod val="75000"/>
                </a:schemeClr>
              </a:solidFill>
            </a:endParaRPr>
          </a:p>
          <a:p>
            <a:r>
              <a:rPr lang="en-US" sz="1100" b="1" dirty="0">
                <a:solidFill>
                  <a:schemeClr val="bg1">
                    <a:lumMod val="75000"/>
                  </a:schemeClr>
                </a:solidFill>
              </a:rPr>
              <a:t>Our values include:</a:t>
            </a:r>
          </a:p>
          <a:p>
            <a:pPr marL="171450" indent="-171450">
              <a:buFont typeface="Arial" panose="020B0604020202020204" pitchFamily="34" charset="0"/>
              <a:buChar char="•"/>
            </a:pPr>
            <a:r>
              <a:rPr lang="en-US" sz="1100" dirty="0">
                <a:solidFill>
                  <a:schemeClr val="bg1">
                    <a:lumMod val="75000"/>
                  </a:schemeClr>
                </a:solidFill>
              </a:rPr>
              <a:t>Integrity</a:t>
            </a:r>
          </a:p>
          <a:p>
            <a:pPr marL="171450" indent="-171450">
              <a:buFont typeface="Arial" panose="020B0604020202020204" pitchFamily="34" charset="0"/>
              <a:buChar char="•"/>
            </a:pPr>
            <a:r>
              <a:rPr lang="en-US" sz="1100" dirty="0">
                <a:solidFill>
                  <a:schemeClr val="bg1">
                    <a:lumMod val="75000"/>
                  </a:schemeClr>
                </a:solidFill>
              </a:rPr>
              <a:t>Excellence</a:t>
            </a:r>
          </a:p>
          <a:p>
            <a:pPr marL="171450" indent="-171450">
              <a:buFont typeface="Arial" panose="020B0604020202020204" pitchFamily="34" charset="0"/>
              <a:buChar char="•"/>
            </a:pPr>
            <a:r>
              <a:rPr lang="en-US" sz="1100" dirty="0">
                <a:solidFill>
                  <a:schemeClr val="bg1">
                    <a:lumMod val="75000"/>
                  </a:schemeClr>
                </a:solidFill>
              </a:rPr>
              <a:t>Transparency</a:t>
            </a:r>
          </a:p>
          <a:p>
            <a:pPr marL="171450" indent="-171450">
              <a:buFont typeface="Arial" panose="020B0604020202020204" pitchFamily="34" charset="0"/>
              <a:buChar char="•"/>
            </a:pPr>
            <a:r>
              <a:rPr lang="en-US" sz="1100" dirty="0">
                <a:solidFill>
                  <a:schemeClr val="bg1">
                    <a:lumMod val="75000"/>
                  </a:schemeClr>
                </a:solidFill>
              </a:rPr>
              <a:t>Fairness</a:t>
            </a:r>
          </a:p>
          <a:p>
            <a:pPr marL="171450" indent="-171450">
              <a:buFont typeface="Arial" panose="020B0604020202020204" pitchFamily="34" charset="0"/>
              <a:buChar char="•"/>
            </a:pPr>
            <a:r>
              <a:rPr lang="en-US" sz="1100" dirty="0">
                <a:solidFill>
                  <a:schemeClr val="bg1">
                    <a:lumMod val="75000"/>
                  </a:schemeClr>
                </a:solidFill>
              </a:rPr>
              <a:t> Recognition</a:t>
            </a:r>
          </a:p>
          <a:p>
            <a:endParaRPr lang="en-US" sz="1100" dirty="0">
              <a:solidFill>
                <a:schemeClr val="tx1"/>
              </a:solidFill>
            </a:endParaRPr>
          </a:p>
          <a:p>
            <a:endParaRPr lang="en-US" sz="2600" b="1" dirty="0">
              <a:solidFill>
                <a:srgbClr val="002060"/>
              </a:solidFill>
            </a:endParaRPr>
          </a:p>
          <a:p>
            <a:pPr marL="342900" indent="-342900">
              <a:buFont typeface="Arial" panose="020B0604020202020204" pitchFamily="34" charset="0"/>
              <a:buChar char="•"/>
            </a:pPr>
            <a:endParaRPr lang="fr-CH" sz="3200" b="1" dirty="0">
              <a:solidFill>
                <a:srgbClr val="002060"/>
              </a:solidFill>
            </a:endParaRPr>
          </a:p>
          <a:p>
            <a:endParaRPr lang="fr-CH" sz="2400" b="1" dirty="0">
              <a:solidFill>
                <a:srgbClr val="002060"/>
              </a:solidFill>
            </a:endParaRPr>
          </a:p>
        </p:txBody>
      </p:sp>
      <p:pic>
        <p:nvPicPr>
          <p:cNvPr id="5" name="Picture 4">
            <a:extLst>
              <a:ext uri="{FF2B5EF4-FFF2-40B4-BE49-F238E27FC236}">
                <a16:creationId xmlns:a16="http://schemas.microsoft.com/office/drawing/2014/main" id="{CB6499FE-72AB-D34F-8C25-612D8063E956}"/>
              </a:ext>
            </a:extLst>
          </p:cNvPr>
          <p:cNvPicPr>
            <a:picLocks noChangeAspect="1"/>
          </p:cNvPicPr>
          <p:nvPr/>
        </p:nvPicPr>
        <p:blipFill>
          <a:blip r:embed="rId5">
            <a:alphaModFix amt="40000"/>
          </a:blip>
          <a:stretch>
            <a:fillRect/>
          </a:stretch>
        </p:blipFill>
        <p:spPr>
          <a:xfrm>
            <a:off x="3056809" y="1620264"/>
            <a:ext cx="1752600" cy="546100"/>
          </a:xfrm>
          <a:prstGeom prst="rect">
            <a:avLst/>
          </a:prstGeom>
        </p:spPr>
      </p:pic>
      <p:sp>
        <p:nvSpPr>
          <p:cNvPr id="12" name="Slide Number Placeholder 6">
            <a:extLst>
              <a:ext uri="{FF2B5EF4-FFF2-40B4-BE49-F238E27FC236}">
                <a16:creationId xmlns:a16="http://schemas.microsoft.com/office/drawing/2014/main" id="{607607AB-A4B0-4145-AB3D-7814BCDBEA84}"/>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4</a:t>
            </a:fld>
            <a:endParaRPr lang="en-US" sz="1867" dirty="0"/>
          </a:p>
        </p:txBody>
      </p:sp>
    </p:spTree>
    <p:extLst>
      <p:ext uri="{BB962C8B-B14F-4D97-AF65-F5344CB8AC3E}">
        <p14:creationId xmlns:p14="http://schemas.microsoft.com/office/powerpoint/2010/main" val="183505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6B3F1-D132-C24D-BA2C-820A1FDD6772}"/>
              </a:ext>
            </a:extLst>
          </p:cNvPr>
          <p:cNvSpPr txBox="1"/>
          <p:nvPr/>
        </p:nvSpPr>
        <p:spPr>
          <a:xfrm>
            <a:off x="4333461" y="702366"/>
            <a:ext cx="184731" cy="276999"/>
          </a:xfrm>
          <a:prstGeom prst="rect">
            <a:avLst/>
          </a:prstGeom>
          <a:noFill/>
        </p:spPr>
        <p:txBody>
          <a:bodyPr wrap="none" rtlCol="0">
            <a:spAutoFit/>
          </a:bodyPr>
          <a:lstStyle/>
          <a:p>
            <a:pPr defTabSz="609630"/>
            <a:endParaRPr lang="en-US" sz="1200" dirty="0">
              <a:solidFill>
                <a:prstClr val="black"/>
              </a:solidFill>
              <a:latin typeface="Calibri"/>
            </a:endParaRPr>
          </a:p>
        </p:txBody>
      </p:sp>
      <p:pic>
        <p:nvPicPr>
          <p:cNvPr id="8" name="Picture 7" descr="Logo, company name&#10;&#10;Description automatically generated">
            <a:extLst>
              <a:ext uri="{FF2B5EF4-FFF2-40B4-BE49-F238E27FC236}">
                <a16:creationId xmlns:a16="http://schemas.microsoft.com/office/drawing/2014/main" id="{5328C726-6A7D-2F4D-8945-FBB4B84AE2E5}"/>
              </a:ext>
            </a:extLst>
          </p:cNvPr>
          <p:cNvPicPr>
            <a:picLocks noChangeAspect="1"/>
          </p:cNvPicPr>
          <p:nvPr/>
        </p:nvPicPr>
        <p:blipFill>
          <a:blip r:embed="rId3"/>
          <a:stretch>
            <a:fillRect/>
          </a:stretch>
        </p:blipFill>
        <p:spPr>
          <a:xfrm>
            <a:off x="8078923" y="4804474"/>
            <a:ext cx="7367721" cy="4144343"/>
          </a:xfrm>
          <a:prstGeom prst="rect">
            <a:avLst/>
          </a:prstGeom>
        </p:spPr>
      </p:pic>
      <p:sp>
        <p:nvSpPr>
          <p:cNvPr id="11" name="TextBox 10">
            <a:extLst>
              <a:ext uri="{FF2B5EF4-FFF2-40B4-BE49-F238E27FC236}">
                <a16:creationId xmlns:a16="http://schemas.microsoft.com/office/drawing/2014/main" id="{F9D5218A-CFE7-D54D-9BC8-2D3A19112711}"/>
              </a:ext>
            </a:extLst>
          </p:cNvPr>
          <p:cNvSpPr txBox="1"/>
          <p:nvPr/>
        </p:nvSpPr>
        <p:spPr>
          <a:xfrm>
            <a:off x="-2791219" y="517699"/>
            <a:ext cx="17774438" cy="646331"/>
          </a:xfrm>
          <a:prstGeom prst="rect">
            <a:avLst/>
          </a:prstGeom>
          <a:noFill/>
        </p:spPr>
        <p:txBody>
          <a:bodyPr wrap="square" lIns="91440" tIns="45720" rIns="91440" bIns="45720" rtlCol="0" anchor="t">
            <a:spAutoFit/>
          </a:bodyPr>
          <a:lstStyle/>
          <a:p>
            <a:pPr algn="ctr" defTabSz="914445"/>
            <a:r>
              <a:rPr lang="en-US" sz="3600" b="1" dirty="0">
                <a:latin typeface="Calibri" panose="020F0502020204030204" pitchFamily="34" charset="0"/>
                <a:cs typeface="Calibri" panose="020F0502020204030204" pitchFamily="34" charset="0"/>
              </a:rPr>
              <a:t>Why did we do this?</a:t>
            </a:r>
          </a:p>
        </p:txBody>
      </p:sp>
      <p:pic>
        <p:nvPicPr>
          <p:cNvPr id="4" name="Picture 4"/>
          <p:cNvPicPr>
            <a:picLocks noChangeAspect="1"/>
          </p:cNvPicPr>
          <p:nvPr/>
        </p:nvPicPr>
        <p:blipFill>
          <a:blip r:embed="rId4"/>
          <a:srcRect/>
          <a:stretch>
            <a:fillRect/>
          </a:stretch>
        </p:blipFill>
        <p:spPr>
          <a:xfrm>
            <a:off x="350959" y="6003153"/>
            <a:ext cx="2252755" cy="697864"/>
          </a:xfrm>
          <a:prstGeom prst="rect">
            <a:avLst/>
          </a:prstGeom>
        </p:spPr>
      </p:pic>
      <p:pic>
        <p:nvPicPr>
          <p:cNvPr id="1026" name="Picture 2">
            <a:extLst>
              <a:ext uri="{FF2B5EF4-FFF2-40B4-BE49-F238E27FC236}">
                <a16:creationId xmlns:a16="http://schemas.microsoft.com/office/drawing/2014/main" id="{3B2952D0-8991-7047-A18F-FE0D15A18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2328" y="1299755"/>
            <a:ext cx="6427344" cy="454809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6">
            <a:extLst>
              <a:ext uri="{FF2B5EF4-FFF2-40B4-BE49-F238E27FC236}">
                <a16:creationId xmlns:a16="http://schemas.microsoft.com/office/drawing/2014/main" id="{E467F488-DBA1-F44B-80B3-539EB13DB65C}"/>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5</a:t>
            </a:fld>
            <a:endParaRPr lang="en-US" sz="1867" dirty="0"/>
          </a:p>
        </p:txBody>
      </p:sp>
    </p:spTree>
    <p:extLst>
      <p:ext uri="{BB962C8B-B14F-4D97-AF65-F5344CB8AC3E}">
        <p14:creationId xmlns:p14="http://schemas.microsoft.com/office/powerpoint/2010/main" val="100929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6B3F1-D132-C24D-BA2C-820A1FDD6772}"/>
              </a:ext>
            </a:extLst>
          </p:cNvPr>
          <p:cNvSpPr txBox="1"/>
          <p:nvPr/>
        </p:nvSpPr>
        <p:spPr>
          <a:xfrm>
            <a:off x="4333461" y="702366"/>
            <a:ext cx="184731" cy="276999"/>
          </a:xfrm>
          <a:prstGeom prst="rect">
            <a:avLst/>
          </a:prstGeom>
          <a:noFill/>
        </p:spPr>
        <p:txBody>
          <a:bodyPr wrap="none" rtlCol="0">
            <a:spAutoFit/>
          </a:bodyPr>
          <a:lstStyle/>
          <a:p>
            <a:pPr defTabSz="609630"/>
            <a:endParaRPr lang="en-US" sz="1200" dirty="0">
              <a:solidFill>
                <a:prstClr val="black"/>
              </a:solidFill>
              <a:latin typeface="Calibri"/>
            </a:endParaRPr>
          </a:p>
        </p:txBody>
      </p:sp>
      <p:pic>
        <p:nvPicPr>
          <p:cNvPr id="8" name="Picture 7" descr="Logo, company name&#10;&#10;Description automatically generated">
            <a:extLst>
              <a:ext uri="{FF2B5EF4-FFF2-40B4-BE49-F238E27FC236}">
                <a16:creationId xmlns:a16="http://schemas.microsoft.com/office/drawing/2014/main" id="{5328C726-6A7D-2F4D-8945-FBB4B84AE2E5}"/>
              </a:ext>
            </a:extLst>
          </p:cNvPr>
          <p:cNvPicPr>
            <a:picLocks noChangeAspect="1"/>
          </p:cNvPicPr>
          <p:nvPr/>
        </p:nvPicPr>
        <p:blipFill>
          <a:blip r:embed="rId3"/>
          <a:stretch>
            <a:fillRect/>
          </a:stretch>
        </p:blipFill>
        <p:spPr>
          <a:xfrm>
            <a:off x="8078923" y="4804474"/>
            <a:ext cx="7367721" cy="4144343"/>
          </a:xfrm>
          <a:prstGeom prst="rect">
            <a:avLst/>
          </a:prstGeom>
        </p:spPr>
      </p:pic>
      <p:pic>
        <p:nvPicPr>
          <p:cNvPr id="4" name="Picture 4"/>
          <p:cNvPicPr>
            <a:picLocks noChangeAspect="1"/>
          </p:cNvPicPr>
          <p:nvPr/>
        </p:nvPicPr>
        <p:blipFill>
          <a:blip r:embed="rId4"/>
          <a:srcRect/>
          <a:stretch>
            <a:fillRect/>
          </a:stretch>
        </p:blipFill>
        <p:spPr>
          <a:xfrm>
            <a:off x="350959" y="6003153"/>
            <a:ext cx="2252755" cy="697864"/>
          </a:xfrm>
          <a:prstGeom prst="rect">
            <a:avLst/>
          </a:prstGeom>
        </p:spPr>
      </p:pic>
      <p:sp>
        <p:nvSpPr>
          <p:cNvPr id="3" name="Rectangle 2">
            <a:extLst>
              <a:ext uri="{FF2B5EF4-FFF2-40B4-BE49-F238E27FC236}">
                <a16:creationId xmlns:a16="http://schemas.microsoft.com/office/drawing/2014/main" id="{8B3F97AC-7F28-5B4D-8F80-678454F1EC3D}"/>
              </a:ext>
            </a:extLst>
          </p:cNvPr>
          <p:cNvSpPr/>
          <p:nvPr/>
        </p:nvSpPr>
        <p:spPr>
          <a:xfrm>
            <a:off x="5974813" y="3244334"/>
            <a:ext cx="242374" cy="369332"/>
          </a:xfrm>
          <a:prstGeom prst="rect">
            <a:avLst/>
          </a:prstGeom>
        </p:spPr>
        <p:txBody>
          <a:bodyPr wrap="none">
            <a:spAutoFit/>
          </a:bodyPr>
          <a:lstStyle/>
          <a:p>
            <a:r>
              <a:rPr lang="en-US" b="0" i="0" dirty="0">
                <a:solidFill>
                  <a:srgbClr val="000000"/>
                </a:solidFill>
                <a:effectLst/>
                <a:latin typeface="Times" pitchFamily="2" charset="0"/>
              </a:rPr>
              <a:t> </a:t>
            </a:r>
            <a:endParaRPr lang="en-US" dirty="0"/>
          </a:p>
        </p:txBody>
      </p:sp>
      <p:pic>
        <p:nvPicPr>
          <p:cNvPr id="15" name="Picture 14" descr="Diagram&#10;&#10;Description automatically generated">
            <a:extLst>
              <a:ext uri="{FF2B5EF4-FFF2-40B4-BE49-F238E27FC236}">
                <a16:creationId xmlns:a16="http://schemas.microsoft.com/office/drawing/2014/main" id="{AC388BB4-F63A-A748-9579-951F6E3E9418}"/>
              </a:ext>
            </a:extLst>
          </p:cNvPr>
          <p:cNvPicPr>
            <a:picLocks noChangeAspect="1"/>
          </p:cNvPicPr>
          <p:nvPr/>
        </p:nvPicPr>
        <p:blipFill rotWithShape="1">
          <a:blip r:embed="rId5">
            <a:extLst>
              <a:ext uri="{28A0092B-C50C-407E-A947-70E740481C1C}">
                <a14:useLocalDpi xmlns:a14="http://schemas.microsoft.com/office/drawing/2010/main"/>
              </a:ext>
            </a:extLst>
          </a:blip>
          <a:srcRect b="15238"/>
          <a:stretch/>
        </p:blipFill>
        <p:spPr>
          <a:xfrm>
            <a:off x="1318947" y="1093589"/>
            <a:ext cx="9796480" cy="4670822"/>
          </a:xfrm>
          <a:prstGeom prst="rect">
            <a:avLst/>
          </a:prstGeom>
          <a:ln w="34925">
            <a:solidFill>
              <a:schemeClr val="tx1"/>
            </a:solidFill>
          </a:ln>
        </p:spPr>
      </p:pic>
      <p:sp>
        <p:nvSpPr>
          <p:cNvPr id="16" name="Rectangle 15">
            <a:extLst>
              <a:ext uri="{FF2B5EF4-FFF2-40B4-BE49-F238E27FC236}">
                <a16:creationId xmlns:a16="http://schemas.microsoft.com/office/drawing/2014/main" id="{858B7E69-D599-3447-9F0F-1D42D4CB973A}"/>
              </a:ext>
            </a:extLst>
          </p:cNvPr>
          <p:cNvSpPr/>
          <p:nvPr/>
        </p:nvSpPr>
        <p:spPr>
          <a:xfrm>
            <a:off x="1793921" y="333034"/>
            <a:ext cx="10541514" cy="646331"/>
          </a:xfrm>
          <a:prstGeom prst="rect">
            <a:avLst/>
          </a:prstGeom>
        </p:spPr>
        <p:txBody>
          <a:bodyPr wrap="square">
            <a:spAutoFit/>
          </a:bodyPr>
          <a:lstStyle/>
          <a:p>
            <a:r>
              <a:rPr lang="en-US" sz="3600" b="1" dirty="0"/>
              <a:t>The responses came from around the globe.</a:t>
            </a:r>
          </a:p>
        </p:txBody>
      </p:sp>
      <p:sp>
        <p:nvSpPr>
          <p:cNvPr id="9" name="Slide Number Placeholder 6">
            <a:extLst>
              <a:ext uri="{FF2B5EF4-FFF2-40B4-BE49-F238E27FC236}">
                <a16:creationId xmlns:a16="http://schemas.microsoft.com/office/drawing/2014/main" id="{3F5B14CA-DD4E-224A-B9B4-8AE123EDD550}"/>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6</a:t>
            </a:fld>
            <a:endParaRPr lang="en-US" sz="1867" dirty="0"/>
          </a:p>
        </p:txBody>
      </p:sp>
    </p:spTree>
    <p:extLst>
      <p:ext uri="{BB962C8B-B14F-4D97-AF65-F5344CB8AC3E}">
        <p14:creationId xmlns:p14="http://schemas.microsoft.com/office/powerpoint/2010/main" val="1025164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6B3F1-D132-C24D-BA2C-820A1FDD6772}"/>
              </a:ext>
            </a:extLst>
          </p:cNvPr>
          <p:cNvSpPr txBox="1"/>
          <p:nvPr/>
        </p:nvSpPr>
        <p:spPr>
          <a:xfrm>
            <a:off x="4333461" y="702366"/>
            <a:ext cx="184731" cy="276999"/>
          </a:xfrm>
          <a:prstGeom prst="rect">
            <a:avLst/>
          </a:prstGeom>
          <a:noFill/>
        </p:spPr>
        <p:txBody>
          <a:bodyPr wrap="none" rtlCol="0">
            <a:spAutoFit/>
          </a:bodyPr>
          <a:lstStyle/>
          <a:p>
            <a:pPr defTabSz="609630"/>
            <a:endParaRPr lang="en-US" sz="1200" dirty="0">
              <a:solidFill>
                <a:prstClr val="black"/>
              </a:solidFill>
              <a:latin typeface="Calibri"/>
            </a:endParaRPr>
          </a:p>
        </p:txBody>
      </p:sp>
      <p:pic>
        <p:nvPicPr>
          <p:cNvPr id="8" name="Picture 7" descr="Logo, company name&#10;&#10;Description automatically generated">
            <a:extLst>
              <a:ext uri="{FF2B5EF4-FFF2-40B4-BE49-F238E27FC236}">
                <a16:creationId xmlns:a16="http://schemas.microsoft.com/office/drawing/2014/main" id="{5328C726-6A7D-2F4D-8945-FBB4B84AE2E5}"/>
              </a:ext>
            </a:extLst>
          </p:cNvPr>
          <p:cNvPicPr>
            <a:picLocks noChangeAspect="1"/>
          </p:cNvPicPr>
          <p:nvPr/>
        </p:nvPicPr>
        <p:blipFill>
          <a:blip r:embed="rId3"/>
          <a:stretch>
            <a:fillRect/>
          </a:stretch>
        </p:blipFill>
        <p:spPr>
          <a:xfrm>
            <a:off x="8078923" y="4804474"/>
            <a:ext cx="7367721" cy="4144343"/>
          </a:xfrm>
          <a:prstGeom prst="rect">
            <a:avLst/>
          </a:prstGeom>
        </p:spPr>
      </p:pic>
      <p:sp>
        <p:nvSpPr>
          <p:cNvPr id="11" name="TextBox 10">
            <a:extLst>
              <a:ext uri="{FF2B5EF4-FFF2-40B4-BE49-F238E27FC236}">
                <a16:creationId xmlns:a16="http://schemas.microsoft.com/office/drawing/2014/main" id="{F9D5218A-CFE7-D54D-9BC8-2D3A19112711}"/>
              </a:ext>
            </a:extLst>
          </p:cNvPr>
          <p:cNvSpPr txBox="1"/>
          <p:nvPr/>
        </p:nvSpPr>
        <p:spPr>
          <a:xfrm>
            <a:off x="-2447291" y="493386"/>
            <a:ext cx="17774438" cy="646331"/>
          </a:xfrm>
          <a:prstGeom prst="rect">
            <a:avLst/>
          </a:prstGeom>
          <a:noFill/>
        </p:spPr>
        <p:txBody>
          <a:bodyPr wrap="square" lIns="91440" tIns="45720" rIns="91440" bIns="45720" rtlCol="0" anchor="t">
            <a:spAutoFit/>
          </a:bodyPr>
          <a:lstStyle/>
          <a:p>
            <a:pPr algn="ctr" defTabSz="914445"/>
            <a:r>
              <a:rPr lang="en-US" sz="3600" b="1" dirty="0">
                <a:solidFill>
                  <a:srgbClr val="000000"/>
                </a:solidFill>
                <a:latin typeface="Calibri" panose="020F0502020204030204" pitchFamily="34" charset="0"/>
                <a:cs typeface="Calibri" panose="020F0502020204030204" pitchFamily="34" charset="0"/>
              </a:rPr>
              <a:t>Reaction Panel</a:t>
            </a:r>
            <a:endParaRPr lang="en-US" sz="3600" b="1" dirty="0">
              <a:latin typeface="Calibri" panose="020F0502020204030204" pitchFamily="34" charset="0"/>
              <a:cs typeface="Calibri" panose="020F0502020204030204" pitchFamily="34" charset="0"/>
            </a:endParaRPr>
          </a:p>
        </p:txBody>
      </p:sp>
      <p:pic>
        <p:nvPicPr>
          <p:cNvPr id="4" name="Picture 4"/>
          <p:cNvPicPr>
            <a:picLocks noChangeAspect="1"/>
          </p:cNvPicPr>
          <p:nvPr/>
        </p:nvPicPr>
        <p:blipFill>
          <a:blip r:embed="rId4"/>
          <a:srcRect/>
          <a:stretch>
            <a:fillRect/>
          </a:stretch>
        </p:blipFill>
        <p:spPr>
          <a:xfrm>
            <a:off x="350959" y="6003153"/>
            <a:ext cx="2252755" cy="697864"/>
          </a:xfrm>
          <a:prstGeom prst="rect">
            <a:avLst/>
          </a:prstGeom>
        </p:spPr>
      </p:pic>
      <p:pic>
        <p:nvPicPr>
          <p:cNvPr id="4098" name="Picture 2">
            <a:extLst>
              <a:ext uri="{FF2B5EF4-FFF2-40B4-BE49-F238E27FC236}">
                <a16:creationId xmlns:a16="http://schemas.microsoft.com/office/drawing/2014/main" id="{B8624ECA-A15A-6B4A-AB50-DA7E28C8ED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985" y="1339393"/>
            <a:ext cx="2422955" cy="3292591"/>
          </a:xfrm>
          <a:prstGeom prst="rect">
            <a:avLst/>
          </a:prstGeom>
          <a:noFill/>
          <a:ln w="34925">
            <a:noFill/>
            <a:extLst>
              <a:ext uri="{C807C97D-BFC1-408E-A445-0C87EB9F89A2}">
                <ask:lineSketchStyleProps xmlns:ask="http://schemas.microsoft.com/office/drawing/2018/sketchyshapes">
                  <ask:type>
                    <ask:lineSketchNone/>
                  </ask:type>
                </ask:lineSketchStyleProps>
              </a:ext>
            </a:extLst>
          </a:ln>
        </p:spPr>
      </p:pic>
      <p:sp>
        <p:nvSpPr>
          <p:cNvPr id="3" name="Rectangle 2">
            <a:extLst>
              <a:ext uri="{FF2B5EF4-FFF2-40B4-BE49-F238E27FC236}">
                <a16:creationId xmlns:a16="http://schemas.microsoft.com/office/drawing/2014/main" id="{8B3F97AC-7F28-5B4D-8F80-678454F1EC3D}"/>
              </a:ext>
            </a:extLst>
          </p:cNvPr>
          <p:cNvSpPr/>
          <p:nvPr/>
        </p:nvSpPr>
        <p:spPr>
          <a:xfrm>
            <a:off x="5974813" y="3244334"/>
            <a:ext cx="242374" cy="369332"/>
          </a:xfrm>
          <a:prstGeom prst="rect">
            <a:avLst/>
          </a:prstGeom>
        </p:spPr>
        <p:txBody>
          <a:bodyPr wrap="none">
            <a:spAutoFit/>
          </a:bodyPr>
          <a:lstStyle/>
          <a:p>
            <a:r>
              <a:rPr lang="en-US" b="0" i="0" dirty="0">
                <a:solidFill>
                  <a:srgbClr val="000000"/>
                </a:solidFill>
                <a:effectLst/>
                <a:latin typeface="Times" pitchFamily="2" charset="0"/>
              </a:rPr>
              <a:t> </a:t>
            </a:r>
            <a:endParaRPr lang="en-US" dirty="0"/>
          </a:p>
        </p:txBody>
      </p:sp>
      <p:sp>
        <p:nvSpPr>
          <p:cNvPr id="10" name="TextBox 9">
            <a:extLst>
              <a:ext uri="{FF2B5EF4-FFF2-40B4-BE49-F238E27FC236}">
                <a16:creationId xmlns:a16="http://schemas.microsoft.com/office/drawing/2014/main" id="{9FF189A4-67CC-114C-B2FE-5BA9F92AA561}"/>
              </a:ext>
            </a:extLst>
          </p:cNvPr>
          <p:cNvSpPr txBox="1"/>
          <p:nvPr/>
        </p:nvSpPr>
        <p:spPr>
          <a:xfrm>
            <a:off x="4654456" y="4631984"/>
            <a:ext cx="3066330" cy="1631216"/>
          </a:xfrm>
          <a:prstGeom prst="rect">
            <a:avLst/>
          </a:prstGeom>
          <a:noFill/>
        </p:spPr>
        <p:txBody>
          <a:bodyPr wrap="square" rtlCol="0">
            <a:spAutoFit/>
          </a:bodyPr>
          <a:lstStyle/>
          <a:p>
            <a:pPr algn="ctr" fontAlgn="ctr"/>
            <a:r>
              <a:rPr lang="en-US" sz="2000" b="1" dirty="0"/>
              <a:t>Nancy Borkowski, MS, DBA</a:t>
            </a:r>
          </a:p>
          <a:p>
            <a:pPr algn="ctr"/>
            <a:r>
              <a:rPr lang="en-US" sz="2000" b="1" dirty="0"/>
              <a:t>Distinguished Professor</a:t>
            </a:r>
          </a:p>
          <a:p>
            <a:pPr algn="ctr"/>
            <a:r>
              <a:rPr lang="en-US" sz="2000" b="1" dirty="0">
                <a:latin typeface="+mj-lt"/>
              </a:rPr>
              <a:t>University of Alabama at Birmingham</a:t>
            </a:r>
          </a:p>
          <a:p>
            <a:pPr algn="ctr"/>
            <a:r>
              <a:rPr lang="en-US" sz="2000" b="1" dirty="0"/>
              <a:t>Alabama, USA</a:t>
            </a:r>
          </a:p>
        </p:txBody>
      </p:sp>
      <p:pic>
        <p:nvPicPr>
          <p:cNvPr id="9" name="Picture 8">
            <a:extLst>
              <a:ext uri="{FF2B5EF4-FFF2-40B4-BE49-F238E27FC236}">
                <a16:creationId xmlns:a16="http://schemas.microsoft.com/office/drawing/2014/main" id="{42D424FF-647F-3D4B-ACBA-5C1A51F7756B}"/>
              </a:ext>
            </a:extLst>
          </p:cNvPr>
          <p:cNvPicPr>
            <a:picLocks noChangeAspect="1"/>
          </p:cNvPicPr>
          <p:nvPr/>
        </p:nvPicPr>
        <p:blipFill rotWithShape="1">
          <a:blip r:embed="rId6"/>
          <a:srcRect l="15104" r="13370"/>
          <a:stretch/>
        </p:blipFill>
        <p:spPr>
          <a:xfrm>
            <a:off x="5015015" y="1382017"/>
            <a:ext cx="2214489" cy="3096035"/>
          </a:xfrm>
          <a:prstGeom prst="rect">
            <a:avLst/>
          </a:prstGeom>
          <a:ln w="38100">
            <a:solidFill>
              <a:schemeClr val="tx2">
                <a:lumMod val="60000"/>
                <a:lumOff val="40000"/>
              </a:schemeClr>
            </a:solidFill>
          </a:ln>
        </p:spPr>
      </p:pic>
      <p:sp>
        <p:nvSpPr>
          <p:cNvPr id="14" name="TextBox 13">
            <a:extLst>
              <a:ext uri="{FF2B5EF4-FFF2-40B4-BE49-F238E27FC236}">
                <a16:creationId xmlns:a16="http://schemas.microsoft.com/office/drawing/2014/main" id="{B3CB6D1D-92AE-DB41-AB11-7165EC1390EF}"/>
              </a:ext>
            </a:extLst>
          </p:cNvPr>
          <p:cNvSpPr txBox="1"/>
          <p:nvPr/>
        </p:nvSpPr>
        <p:spPr>
          <a:xfrm>
            <a:off x="1615466" y="4679714"/>
            <a:ext cx="2717995" cy="1323439"/>
          </a:xfrm>
          <a:prstGeom prst="rect">
            <a:avLst/>
          </a:prstGeom>
          <a:noFill/>
        </p:spPr>
        <p:txBody>
          <a:bodyPr wrap="square" rtlCol="0">
            <a:spAutoFit/>
          </a:bodyPr>
          <a:lstStyle/>
          <a:p>
            <a:pPr algn="ctr"/>
            <a:r>
              <a:rPr lang="en-US" sz="2000" b="1" dirty="0"/>
              <a:t>Daniel J. West, PhD</a:t>
            </a:r>
          </a:p>
          <a:p>
            <a:pPr algn="ctr"/>
            <a:r>
              <a:rPr lang="en-US" sz="2000" b="1" dirty="0"/>
              <a:t>Chairman &amp; Professor</a:t>
            </a:r>
          </a:p>
          <a:p>
            <a:pPr algn="ctr"/>
            <a:r>
              <a:rPr lang="en-US" sz="2000" b="1" dirty="0"/>
              <a:t>University of Scranton</a:t>
            </a:r>
          </a:p>
          <a:p>
            <a:pPr algn="ctr"/>
            <a:r>
              <a:rPr lang="en-US" sz="2000" b="1" dirty="0"/>
              <a:t>Scranton, USA</a:t>
            </a:r>
          </a:p>
        </p:txBody>
      </p:sp>
      <p:pic>
        <p:nvPicPr>
          <p:cNvPr id="13" name="Picture 12">
            <a:extLst>
              <a:ext uri="{FF2B5EF4-FFF2-40B4-BE49-F238E27FC236}">
                <a16:creationId xmlns:a16="http://schemas.microsoft.com/office/drawing/2014/main" id="{03718089-AEFB-BA48-803F-6F49D746515C}"/>
              </a:ext>
            </a:extLst>
          </p:cNvPr>
          <p:cNvPicPr>
            <a:picLocks noChangeAspect="1"/>
          </p:cNvPicPr>
          <p:nvPr/>
        </p:nvPicPr>
        <p:blipFill rotWithShape="1">
          <a:blip r:embed="rId7"/>
          <a:srcRect l="12623" r="11582"/>
          <a:stretch/>
        </p:blipFill>
        <p:spPr>
          <a:xfrm>
            <a:off x="8189302" y="1382017"/>
            <a:ext cx="2313904" cy="3180157"/>
          </a:xfrm>
          <a:prstGeom prst="rect">
            <a:avLst/>
          </a:prstGeom>
          <a:solidFill>
            <a:schemeClr val="bg1"/>
          </a:solidFill>
          <a:ln w="34925">
            <a:solidFill>
              <a:schemeClr val="tx2">
                <a:lumMod val="60000"/>
                <a:lumOff val="40000"/>
              </a:schemeClr>
            </a:solidFill>
          </a:ln>
        </p:spPr>
      </p:pic>
      <p:sp>
        <p:nvSpPr>
          <p:cNvPr id="18" name="TextBox 17">
            <a:extLst>
              <a:ext uri="{FF2B5EF4-FFF2-40B4-BE49-F238E27FC236}">
                <a16:creationId xmlns:a16="http://schemas.microsoft.com/office/drawing/2014/main" id="{7DA829BE-73EB-274F-BB9F-BC94F093126F}"/>
              </a:ext>
            </a:extLst>
          </p:cNvPr>
          <p:cNvSpPr txBox="1"/>
          <p:nvPr/>
        </p:nvSpPr>
        <p:spPr>
          <a:xfrm>
            <a:off x="8227462" y="4679713"/>
            <a:ext cx="2717995" cy="1323439"/>
          </a:xfrm>
          <a:prstGeom prst="rect">
            <a:avLst/>
          </a:prstGeom>
          <a:noFill/>
        </p:spPr>
        <p:txBody>
          <a:bodyPr wrap="square" rtlCol="0">
            <a:spAutoFit/>
          </a:bodyPr>
          <a:lstStyle/>
          <a:p>
            <a:pPr algn="ctr"/>
            <a:r>
              <a:rPr lang="en-US" sz="2000" b="1" dirty="0"/>
              <a:t>Steven Howard, PhD Associate Professor</a:t>
            </a:r>
          </a:p>
          <a:p>
            <a:pPr algn="ctr"/>
            <a:r>
              <a:rPr lang="en-US" sz="2000" b="1" dirty="0"/>
              <a:t>Saint Louis University</a:t>
            </a:r>
          </a:p>
          <a:p>
            <a:pPr algn="ctr"/>
            <a:r>
              <a:rPr lang="en-US" sz="2000" b="1" dirty="0"/>
              <a:t>Missouri, USA</a:t>
            </a:r>
          </a:p>
        </p:txBody>
      </p:sp>
      <p:sp>
        <p:nvSpPr>
          <p:cNvPr id="15" name="Slide Number Placeholder 6">
            <a:extLst>
              <a:ext uri="{FF2B5EF4-FFF2-40B4-BE49-F238E27FC236}">
                <a16:creationId xmlns:a16="http://schemas.microsoft.com/office/drawing/2014/main" id="{8D6F1DF6-6FF1-DF48-9F50-A75A05CE55C7}"/>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7</a:t>
            </a:fld>
            <a:endParaRPr lang="en-US" sz="1867" dirty="0"/>
          </a:p>
        </p:txBody>
      </p:sp>
    </p:spTree>
    <p:extLst>
      <p:ext uri="{BB962C8B-B14F-4D97-AF65-F5344CB8AC3E}">
        <p14:creationId xmlns:p14="http://schemas.microsoft.com/office/powerpoint/2010/main" val="302284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6B3F1-D132-C24D-BA2C-820A1FDD6772}"/>
              </a:ext>
            </a:extLst>
          </p:cNvPr>
          <p:cNvSpPr txBox="1"/>
          <p:nvPr/>
        </p:nvSpPr>
        <p:spPr>
          <a:xfrm>
            <a:off x="4333461" y="702366"/>
            <a:ext cx="184731" cy="276999"/>
          </a:xfrm>
          <a:prstGeom prst="rect">
            <a:avLst/>
          </a:prstGeom>
          <a:noFill/>
        </p:spPr>
        <p:txBody>
          <a:bodyPr wrap="none" rtlCol="0">
            <a:spAutoFit/>
          </a:bodyPr>
          <a:lstStyle/>
          <a:p>
            <a:pPr defTabSz="609630"/>
            <a:endParaRPr lang="en-US" sz="1200" dirty="0">
              <a:solidFill>
                <a:prstClr val="black"/>
              </a:solidFill>
              <a:latin typeface="Calibri"/>
            </a:endParaRPr>
          </a:p>
        </p:txBody>
      </p:sp>
      <p:pic>
        <p:nvPicPr>
          <p:cNvPr id="8" name="Picture 7" descr="Logo, company name&#10;&#10;Description automatically generated">
            <a:extLst>
              <a:ext uri="{FF2B5EF4-FFF2-40B4-BE49-F238E27FC236}">
                <a16:creationId xmlns:a16="http://schemas.microsoft.com/office/drawing/2014/main" id="{5328C726-6A7D-2F4D-8945-FBB4B84AE2E5}"/>
              </a:ext>
            </a:extLst>
          </p:cNvPr>
          <p:cNvPicPr>
            <a:picLocks noChangeAspect="1"/>
          </p:cNvPicPr>
          <p:nvPr/>
        </p:nvPicPr>
        <p:blipFill>
          <a:blip r:embed="rId3"/>
          <a:stretch>
            <a:fillRect/>
          </a:stretch>
        </p:blipFill>
        <p:spPr>
          <a:xfrm>
            <a:off x="8078923" y="4804474"/>
            <a:ext cx="7367721" cy="4144343"/>
          </a:xfrm>
          <a:prstGeom prst="rect">
            <a:avLst/>
          </a:prstGeom>
        </p:spPr>
      </p:pic>
      <p:sp>
        <p:nvSpPr>
          <p:cNvPr id="11" name="TextBox 10">
            <a:extLst>
              <a:ext uri="{FF2B5EF4-FFF2-40B4-BE49-F238E27FC236}">
                <a16:creationId xmlns:a16="http://schemas.microsoft.com/office/drawing/2014/main" id="{F9D5218A-CFE7-D54D-9BC8-2D3A19112711}"/>
              </a:ext>
            </a:extLst>
          </p:cNvPr>
          <p:cNvSpPr txBox="1"/>
          <p:nvPr/>
        </p:nvSpPr>
        <p:spPr>
          <a:xfrm>
            <a:off x="-2447291" y="493386"/>
            <a:ext cx="17774438" cy="646331"/>
          </a:xfrm>
          <a:prstGeom prst="rect">
            <a:avLst/>
          </a:prstGeom>
          <a:noFill/>
        </p:spPr>
        <p:txBody>
          <a:bodyPr wrap="square" lIns="91440" tIns="45720" rIns="91440" bIns="45720" rtlCol="0" anchor="t">
            <a:spAutoFit/>
          </a:bodyPr>
          <a:lstStyle/>
          <a:p>
            <a:pPr algn="ctr" defTabSz="914445"/>
            <a:r>
              <a:rPr lang="en-US" sz="3600" b="1" dirty="0">
                <a:solidFill>
                  <a:srgbClr val="000000"/>
                </a:solidFill>
                <a:latin typeface="Calibri" panose="020F0502020204030204" pitchFamily="34" charset="0"/>
                <a:cs typeface="Calibri" panose="020F0502020204030204" pitchFamily="34" charset="0"/>
              </a:rPr>
              <a:t>Global Experts</a:t>
            </a:r>
            <a:endParaRPr lang="en-US" sz="3600" b="1" dirty="0">
              <a:latin typeface="Calibri" panose="020F0502020204030204" pitchFamily="34" charset="0"/>
              <a:cs typeface="Calibri" panose="020F0502020204030204" pitchFamily="34" charset="0"/>
            </a:endParaRPr>
          </a:p>
        </p:txBody>
      </p:sp>
      <p:pic>
        <p:nvPicPr>
          <p:cNvPr id="4" name="Picture 4"/>
          <p:cNvPicPr>
            <a:picLocks noChangeAspect="1"/>
          </p:cNvPicPr>
          <p:nvPr/>
        </p:nvPicPr>
        <p:blipFill>
          <a:blip r:embed="rId4"/>
          <a:srcRect/>
          <a:stretch>
            <a:fillRect/>
          </a:stretch>
        </p:blipFill>
        <p:spPr>
          <a:xfrm>
            <a:off x="350959" y="6003153"/>
            <a:ext cx="2252755" cy="697864"/>
          </a:xfrm>
          <a:prstGeom prst="rect">
            <a:avLst/>
          </a:prstGeom>
        </p:spPr>
      </p:pic>
      <p:pic>
        <p:nvPicPr>
          <p:cNvPr id="4098" name="Picture 2">
            <a:extLst>
              <a:ext uri="{FF2B5EF4-FFF2-40B4-BE49-F238E27FC236}">
                <a16:creationId xmlns:a16="http://schemas.microsoft.com/office/drawing/2014/main" id="{B8624ECA-A15A-6B4A-AB50-DA7E28C8ED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985" y="1339393"/>
            <a:ext cx="2422955" cy="3292591"/>
          </a:xfrm>
          <a:prstGeom prst="rect">
            <a:avLst/>
          </a:prstGeom>
          <a:noFill/>
          <a:ln w="34925">
            <a:noFill/>
            <a:extLst>
              <a:ext uri="{C807C97D-BFC1-408E-A445-0C87EB9F89A2}">
                <ask:lineSketchStyleProps xmlns:ask="http://schemas.microsoft.com/office/drawing/2018/sketchyshapes">
                  <ask:type>
                    <ask:lineSketchNone/>
                  </ask:type>
                </ask:lineSketchStyleProps>
              </a:ext>
            </a:extLst>
          </a:ln>
        </p:spPr>
      </p:pic>
      <p:sp>
        <p:nvSpPr>
          <p:cNvPr id="3" name="Rectangle 2">
            <a:extLst>
              <a:ext uri="{FF2B5EF4-FFF2-40B4-BE49-F238E27FC236}">
                <a16:creationId xmlns:a16="http://schemas.microsoft.com/office/drawing/2014/main" id="{8B3F97AC-7F28-5B4D-8F80-678454F1EC3D}"/>
              </a:ext>
            </a:extLst>
          </p:cNvPr>
          <p:cNvSpPr/>
          <p:nvPr/>
        </p:nvSpPr>
        <p:spPr>
          <a:xfrm>
            <a:off x="5974813" y="3244334"/>
            <a:ext cx="242374" cy="369332"/>
          </a:xfrm>
          <a:prstGeom prst="rect">
            <a:avLst/>
          </a:prstGeom>
        </p:spPr>
        <p:txBody>
          <a:bodyPr wrap="none">
            <a:spAutoFit/>
          </a:bodyPr>
          <a:lstStyle/>
          <a:p>
            <a:r>
              <a:rPr lang="en-US" b="0" i="0" dirty="0">
                <a:solidFill>
                  <a:srgbClr val="000000"/>
                </a:solidFill>
                <a:effectLst/>
                <a:latin typeface="Times" pitchFamily="2" charset="0"/>
              </a:rPr>
              <a:t> </a:t>
            </a:r>
            <a:endParaRPr lang="en-US" dirty="0"/>
          </a:p>
        </p:txBody>
      </p:sp>
      <p:sp>
        <p:nvSpPr>
          <p:cNvPr id="10" name="TextBox 9">
            <a:extLst>
              <a:ext uri="{FF2B5EF4-FFF2-40B4-BE49-F238E27FC236}">
                <a16:creationId xmlns:a16="http://schemas.microsoft.com/office/drawing/2014/main" id="{9FF189A4-67CC-114C-B2FE-5BA9F92AA561}"/>
              </a:ext>
            </a:extLst>
          </p:cNvPr>
          <p:cNvSpPr txBox="1"/>
          <p:nvPr/>
        </p:nvSpPr>
        <p:spPr>
          <a:xfrm>
            <a:off x="4741448" y="4652379"/>
            <a:ext cx="3066330" cy="1631216"/>
          </a:xfrm>
          <a:prstGeom prst="rect">
            <a:avLst/>
          </a:prstGeom>
          <a:noFill/>
        </p:spPr>
        <p:txBody>
          <a:bodyPr wrap="square" rtlCol="0">
            <a:spAutoFit/>
          </a:bodyPr>
          <a:lstStyle/>
          <a:p>
            <a:pPr algn="ctr" fontAlgn="ctr"/>
            <a:r>
              <a:rPr lang="en-US" sz="2000" b="1" dirty="0"/>
              <a:t>Nancy Borkowski, MS, DBA</a:t>
            </a:r>
          </a:p>
          <a:p>
            <a:r>
              <a:rPr lang="en-US" sz="2000" b="1" dirty="0"/>
              <a:t>Distinguished Professor</a:t>
            </a:r>
          </a:p>
          <a:p>
            <a:pPr algn="ctr"/>
            <a:r>
              <a:rPr lang="en-US" sz="2000" b="1" dirty="0">
                <a:latin typeface="+mj-lt"/>
              </a:rPr>
              <a:t>University of Alabama at Birmingham</a:t>
            </a:r>
          </a:p>
          <a:p>
            <a:pPr algn="ctr"/>
            <a:r>
              <a:rPr lang="en-US" sz="2000" b="1" dirty="0"/>
              <a:t>Alabama, USA</a:t>
            </a:r>
          </a:p>
        </p:txBody>
      </p:sp>
      <p:pic>
        <p:nvPicPr>
          <p:cNvPr id="9" name="Picture 8">
            <a:extLst>
              <a:ext uri="{FF2B5EF4-FFF2-40B4-BE49-F238E27FC236}">
                <a16:creationId xmlns:a16="http://schemas.microsoft.com/office/drawing/2014/main" id="{42D424FF-647F-3D4B-ACBA-5C1A51F7756B}"/>
              </a:ext>
            </a:extLst>
          </p:cNvPr>
          <p:cNvPicPr>
            <a:picLocks noChangeAspect="1"/>
          </p:cNvPicPr>
          <p:nvPr/>
        </p:nvPicPr>
        <p:blipFill rotWithShape="1">
          <a:blip r:embed="rId6">
            <a:alphaModFix amt="25000"/>
          </a:blip>
          <a:srcRect l="15104" r="13370"/>
          <a:stretch/>
        </p:blipFill>
        <p:spPr>
          <a:xfrm>
            <a:off x="5015015" y="1382017"/>
            <a:ext cx="2214489" cy="3096035"/>
          </a:xfrm>
          <a:prstGeom prst="rect">
            <a:avLst/>
          </a:prstGeom>
          <a:ln w="38100">
            <a:noFill/>
          </a:ln>
        </p:spPr>
      </p:pic>
      <p:sp>
        <p:nvSpPr>
          <p:cNvPr id="14" name="TextBox 13">
            <a:extLst>
              <a:ext uri="{FF2B5EF4-FFF2-40B4-BE49-F238E27FC236}">
                <a16:creationId xmlns:a16="http://schemas.microsoft.com/office/drawing/2014/main" id="{B3CB6D1D-92AE-DB41-AB11-7165EC1390EF}"/>
              </a:ext>
            </a:extLst>
          </p:cNvPr>
          <p:cNvSpPr txBox="1"/>
          <p:nvPr/>
        </p:nvSpPr>
        <p:spPr>
          <a:xfrm>
            <a:off x="1615466" y="4684786"/>
            <a:ext cx="2717995" cy="1323439"/>
          </a:xfrm>
          <a:prstGeom prst="rect">
            <a:avLst/>
          </a:prstGeom>
          <a:noFill/>
        </p:spPr>
        <p:txBody>
          <a:bodyPr wrap="square" rtlCol="0">
            <a:spAutoFit/>
          </a:bodyPr>
          <a:lstStyle/>
          <a:p>
            <a:pPr algn="ctr"/>
            <a:r>
              <a:rPr lang="en-US" sz="2000" b="1" dirty="0"/>
              <a:t>Daniel J. West, PhD</a:t>
            </a:r>
          </a:p>
          <a:p>
            <a:pPr algn="ctr"/>
            <a:r>
              <a:rPr lang="en-US" sz="2000" b="1" dirty="0"/>
              <a:t>Chairman &amp; Professor</a:t>
            </a:r>
          </a:p>
          <a:p>
            <a:pPr algn="ctr"/>
            <a:r>
              <a:rPr lang="en-US" sz="2000" b="1" dirty="0"/>
              <a:t>University of Scranton</a:t>
            </a:r>
          </a:p>
          <a:p>
            <a:pPr algn="ctr"/>
            <a:r>
              <a:rPr lang="en-US" sz="2000" b="1" dirty="0"/>
              <a:t>Scranton, USA</a:t>
            </a:r>
          </a:p>
        </p:txBody>
      </p:sp>
      <p:pic>
        <p:nvPicPr>
          <p:cNvPr id="13" name="Picture 12">
            <a:extLst>
              <a:ext uri="{FF2B5EF4-FFF2-40B4-BE49-F238E27FC236}">
                <a16:creationId xmlns:a16="http://schemas.microsoft.com/office/drawing/2014/main" id="{03718089-AEFB-BA48-803F-6F49D746515C}"/>
              </a:ext>
            </a:extLst>
          </p:cNvPr>
          <p:cNvPicPr>
            <a:picLocks noChangeAspect="1"/>
          </p:cNvPicPr>
          <p:nvPr/>
        </p:nvPicPr>
        <p:blipFill rotWithShape="1">
          <a:blip r:embed="rId7">
            <a:alphaModFix amt="25000"/>
          </a:blip>
          <a:srcRect l="12623" r="11582"/>
          <a:stretch/>
        </p:blipFill>
        <p:spPr>
          <a:xfrm>
            <a:off x="8189302" y="1382017"/>
            <a:ext cx="2313904" cy="3180157"/>
          </a:xfrm>
          <a:prstGeom prst="rect">
            <a:avLst/>
          </a:prstGeom>
          <a:noFill/>
          <a:ln w="34925">
            <a:noFill/>
          </a:ln>
        </p:spPr>
      </p:pic>
      <p:sp>
        <p:nvSpPr>
          <p:cNvPr id="18" name="TextBox 17">
            <a:extLst>
              <a:ext uri="{FF2B5EF4-FFF2-40B4-BE49-F238E27FC236}">
                <a16:creationId xmlns:a16="http://schemas.microsoft.com/office/drawing/2014/main" id="{7DA829BE-73EB-274F-BB9F-BC94F093126F}"/>
              </a:ext>
            </a:extLst>
          </p:cNvPr>
          <p:cNvSpPr txBox="1"/>
          <p:nvPr/>
        </p:nvSpPr>
        <p:spPr>
          <a:xfrm>
            <a:off x="8078923" y="4631984"/>
            <a:ext cx="2717995" cy="1323439"/>
          </a:xfrm>
          <a:prstGeom prst="rect">
            <a:avLst/>
          </a:prstGeom>
          <a:noFill/>
        </p:spPr>
        <p:txBody>
          <a:bodyPr wrap="square" rtlCol="0">
            <a:spAutoFit/>
          </a:bodyPr>
          <a:lstStyle/>
          <a:p>
            <a:pPr algn="ctr"/>
            <a:r>
              <a:rPr lang="en-US" sz="2000" b="1" dirty="0"/>
              <a:t>Steven Howard, PhD Associate Professor</a:t>
            </a:r>
          </a:p>
          <a:p>
            <a:pPr algn="ctr"/>
            <a:r>
              <a:rPr lang="en-US" sz="2000" b="1" dirty="0"/>
              <a:t>Saint Louis University</a:t>
            </a:r>
          </a:p>
          <a:p>
            <a:pPr algn="ctr"/>
            <a:r>
              <a:rPr lang="en-US" sz="2000" b="1" dirty="0"/>
              <a:t>Missouri, USA</a:t>
            </a:r>
          </a:p>
        </p:txBody>
      </p:sp>
      <p:sp>
        <p:nvSpPr>
          <p:cNvPr id="15" name="Slide Number Placeholder 6">
            <a:extLst>
              <a:ext uri="{FF2B5EF4-FFF2-40B4-BE49-F238E27FC236}">
                <a16:creationId xmlns:a16="http://schemas.microsoft.com/office/drawing/2014/main" id="{3AF901F3-7A13-D647-BA7F-2A7FBD9B62A5}"/>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8</a:t>
            </a:fld>
            <a:endParaRPr lang="en-US" sz="1867" dirty="0"/>
          </a:p>
        </p:txBody>
      </p:sp>
    </p:spTree>
    <p:extLst>
      <p:ext uri="{BB962C8B-B14F-4D97-AF65-F5344CB8AC3E}">
        <p14:creationId xmlns:p14="http://schemas.microsoft.com/office/powerpoint/2010/main" val="3028720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6B3F1-D132-C24D-BA2C-820A1FDD6772}"/>
              </a:ext>
            </a:extLst>
          </p:cNvPr>
          <p:cNvSpPr txBox="1"/>
          <p:nvPr/>
        </p:nvSpPr>
        <p:spPr>
          <a:xfrm>
            <a:off x="4333461" y="702366"/>
            <a:ext cx="184731" cy="276999"/>
          </a:xfrm>
          <a:prstGeom prst="rect">
            <a:avLst/>
          </a:prstGeom>
          <a:noFill/>
        </p:spPr>
        <p:txBody>
          <a:bodyPr wrap="none" rtlCol="0">
            <a:spAutoFit/>
          </a:bodyPr>
          <a:lstStyle/>
          <a:p>
            <a:pPr defTabSz="609630"/>
            <a:endParaRPr lang="en-US" sz="1200" dirty="0">
              <a:solidFill>
                <a:prstClr val="black"/>
              </a:solidFill>
              <a:latin typeface="Calibri"/>
            </a:endParaRPr>
          </a:p>
        </p:txBody>
      </p:sp>
      <p:pic>
        <p:nvPicPr>
          <p:cNvPr id="8" name="Picture 7" descr="Logo, company name&#10;&#10;Description automatically generated">
            <a:extLst>
              <a:ext uri="{FF2B5EF4-FFF2-40B4-BE49-F238E27FC236}">
                <a16:creationId xmlns:a16="http://schemas.microsoft.com/office/drawing/2014/main" id="{5328C726-6A7D-2F4D-8945-FBB4B84AE2E5}"/>
              </a:ext>
            </a:extLst>
          </p:cNvPr>
          <p:cNvPicPr>
            <a:picLocks noChangeAspect="1"/>
          </p:cNvPicPr>
          <p:nvPr/>
        </p:nvPicPr>
        <p:blipFill>
          <a:blip r:embed="rId3"/>
          <a:stretch>
            <a:fillRect/>
          </a:stretch>
        </p:blipFill>
        <p:spPr>
          <a:xfrm>
            <a:off x="8078923" y="4804474"/>
            <a:ext cx="7367721" cy="4144343"/>
          </a:xfrm>
          <a:prstGeom prst="rect">
            <a:avLst/>
          </a:prstGeom>
        </p:spPr>
      </p:pic>
      <p:sp>
        <p:nvSpPr>
          <p:cNvPr id="11" name="TextBox 10">
            <a:extLst>
              <a:ext uri="{FF2B5EF4-FFF2-40B4-BE49-F238E27FC236}">
                <a16:creationId xmlns:a16="http://schemas.microsoft.com/office/drawing/2014/main" id="{F9D5218A-CFE7-D54D-9BC8-2D3A19112711}"/>
              </a:ext>
            </a:extLst>
          </p:cNvPr>
          <p:cNvSpPr txBox="1"/>
          <p:nvPr/>
        </p:nvSpPr>
        <p:spPr>
          <a:xfrm>
            <a:off x="-2447291" y="493386"/>
            <a:ext cx="17774438" cy="646331"/>
          </a:xfrm>
          <a:prstGeom prst="rect">
            <a:avLst/>
          </a:prstGeom>
          <a:noFill/>
        </p:spPr>
        <p:txBody>
          <a:bodyPr wrap="square" lIns="91440" tIns="45720" rIns="91440" bIns="45720" rtlCol="0" anchor="t">
            <a:spAutoFit/>
          </a:bodyPr>
          <a:lstStyle/>
          <a:p>
            <a:pPr algn="ctr" defTabSz="914445"/>
            <a:r>
              <a:rPr lang="en-US" sz="3600" b="1" dirty="0">
                <a:solidFill>
                  <a:srgbClr val="000000"/>
                </a:solidFill>
                <a:latin typeface="Calibri" panose="020F0502020204030204" pitchFamily="34" charset="0"/>
                <a:cs typeface="Calibri" panose="020F0502020204030204" pitchFamily="34" charset="0"/>
              </a:rPr>
              <a:t>Global Experts</a:t>
            </a:r>
            <a:endParaRPr lang="en-US" sz="3600" b="1" dirty="0">
              <a:latin typeface="Calibri" panose="020F0502020204030204" pitchFamily="34" charset="0"/>
              <a:cs typeface="Calibri" panose="020F0502020204030204" pitchFamily="34" charset="0"/>
            </a:endParaRPr>
          </a:p>
        </p:txBody>
      </p:sp>
      <p:pic>
        <p:nvPicPr>
          <p:cNvPr id="4" name="Picture 4"/>
          <p:cNvPicPr>
            <a:picLocks noChangeAspect="1"/>
          </p:cNvPicPr>
          <p:nvPr/>
        </p:nvPicPr>
        <p:blipFill>
          <a:blip r:embed="rId4"/>
          <a:srcRect/>
          <a:stretch>
            <a:fillRect/>
          </a:stretch>
        </p:blipFill>
        <p:spPr>
          <a:xfrm>
            <a:off x="350959" y="6003153"/>
            <a:ext cx="2252755" cy="697864"/>
          </a:xfrm>
          <a:prstGeom prst="rect">
            <a:avLst/>
          </a:prstGeom>
        </p:spPr>
      </p:pic>
      <p:pic>
        <p:nvPicPr>
          <p:cNvPr id="4098" name="Picture 2">
            <a:extLst>
              <a:ext uri="{FF2B5EF4-FFF2-40B4-BE49-F238E27FC236}">
                <a16:creationId xmlns:a16="http://schemas.microsoft.com/office/drawing/2014/main" id="{B8624ECA-A15A-6B4A-AB50-DA7E28C8ED71}"/>
              </a:ext>
            </a:extLst>
          </p:cNvPr>
          <p:cNvPicPr>
            <a:picLocks noChangeAspect="1" noChangeArrowheads="1"/>
          </p:cNvPicPr>
          <p:nvPr/>
        </p:nvPicPr>
        <p:blipFill>
          <a:blip r:embed="rId5">
            <a:alphaModFix amt="25000"/>
            <a:extLst>
              <a:ext uri="{28A0092B-C50C-407E-A947-70E740481C1C}">
                <a14:useLocalDpi xmlns:a14="http://schemas.microsoft.com/office/drawing/2010/main" val="0"/>
              </a:ext>
            </a:extLst>
          </a:blip>
          <a:srcRect/>
          <a:stretch>
            <a:fillRect/>
          </a:stretch>
        </p:blipFill>
        <p:spPr bwMode="auto">
          <a:xfrm>
            <a:off x="1762985" y="1339393"/>
            <a:ext cx="2422955" cy="3292591"/>
          </a:xfrm>
          <a:prstGeom prst="rect">
            <a:avLst/>
          </a:prstGeom>
          <a:noFill/>
          <a:ln w="34925">
            <a:noFill/>
            <a:extLst>
              <a:ext uri="{C807C97D-BFC1-408E-A445-0C87EB9F89A2}">
                <ask:lineSketchStyleProps xmlns:ask="http://schemas.microsoft.com/office/drawing/2018/sketchyshapes">
                  <ask:type>
                    <ask:lineSketchNone/>
                  </ask:type>
                </ask:lineSketchStyleProps>
              </a:ext>
            </a:extLst>
          </a:ln>
        </p:spPr>
      </p:pic>
      <p:sp>
        <p:nvSpPr>
          <p:cNvPr id="3" name="Rectangle 2">
            <a:extLst>
              <a:ext uri="{FF2B5EF4-FFF2-40B4-BE49-F238E27FC236}">
                <a16:creationId xmlns:a16="http://schemas.microsoft.com/office/drawing/2014/main" id="{8B3F97AC-7F28-5B4D-8F80-678454F1EC3D}"/>
              </a:ext>
            </a:extLst>
          </p:cNvPr>
          <p:cNvSpPr/>
          <p:nvPr/>
        </p:nvSpPr>
        <p:spPr>
          <a:xfrm>
            <a:off x="5974813" y="3244334"/>
            <a:ext cx="242374" cy="369332"/>
          </a:xfrm>
          <a:prstGeom prst="rect">
            <a:avLst/>
          </a:prstGeom>
        </p:spPr>
        <p:txBody>
          <a:bodyPr wrap="none">
            <a:spAutoFit/>
          </a:bodyPr>
          <a:lstStyle/>
          <a:p>
            <a:r>
              <a:rPr lang="en-US" b="0" i="0" dirty="0">
                <a:solidFill>
                  <a:srgbClr val="000000"/>
                </a:solidFill>
                <a:effectLst/>
                <a:latin typeface="Times" pitchFamily="2" charset="0"/>
              </a:rPr>
              <a:t> </a:t>
            </a:r>
            <a:endParaRPr lang="en-US" dirty="0"/>
          </a:p>
        </p:txBody>
      </p:sp>
      <p:sp>
        <p:nvSpPr>
          <p:cNvPr id="10" name="TextBox 9">
            <a:extLst>
              <a:ext uri="{FF2B5EF4-FFF2-40B4-BE49-F238E27FC236}">
                <a16:creationId xmlns:a16="http://schemas.microsoft.com/office/drawing/2014/main" id="{9FF189A4-67CC-114C-B2FE-5BA9F92AA561}"/>
              </a:ext>
            </a:extLst>
          </p:cNvPr>
          <p:cNvSpPr txBox="1"/>
          <p:nvPr/>
        </p:nvSpPr>
        <p:spPr>
          <a:xfrm>
            <a:off x="4767475" y="4610688"/>
            <a:ext cx="3066330" cy="1631216"/>
          </a:xfrm>
          <a:prstGeom prst="rect">
            <a:avLst/>
          </a:prstGeom>
          <a:noFill/>
        </p:spPr>
        <p:txBody>
          <a:bodyPr wrap="square" rtlCol="0">
            <a:spAutoFit/>
          </a:bodyPr>
          <a:lstStyle/>
          <a:p>
            <a:pPr algn="ctr" fontAlgn="ctr"/>
            <a:r>
              <a:rPr lang="en-US" sz="2000" b="1" dirty="0"/>
              <a:t>Nancy Borkowski, MS, DBA</a:t>
            </a:r>
          </a:p>
          <a:p>
            <a:r>
              <a:rPr lang="en-US" sz="2000" b="1" dirty="0"/>
              <a:t>Distinguished Professor</a:t>
            </a:r>
          </a:p>
          <a:p>
            <a:pPr algn="ctr"/>
            <a:r>
              <a:rPr lang="en-US" sz="2000" b="1" dirty="0">
                <a:latin typeface="+mj-lt"/>
              </a:rPr>
              <a:t>University of Alabama at Birmingham</a:t>
            </a:r>
          </a:p>
          <a:p>
            <a:pPr algn="ctr"/>
            <a:r>
              <a:rPr lang="en-US" sz="2000" b="1" dirty="0"/>
              <a:t>Alabama, USA</a:t>
            </a:r>
          </a:p>
        </p:txBody>
      </p:sp>
      <p:pic>
        <p:nvPicPr>
          <p:cNvPr id="9" name="Picture 8">
            <a:extLst>
              <a:ext uri="{FF2B5EF4-FFF2-40B4-BE49-F238E27FC236}">
                <a16:creationId xmlns:a16="http://schemas.microsoft.com/office/drawing/2014/main" id="{42D424FF-647F-3D4B-ACBA-5C1A51F7756B}"/>
              </a:ext>
            </a:extLst>
          </p:cNvPr>
          <p:cNvPicPr>
            <a:picLocks noChangeAspect="1"/>
          </p:cNvPicPr>
          <p:nvPr/>
        </p:nvPicPr>
        <p:blipFill rotWithShape="1">
          <a:blip r:embed="rId6"/>
          <a:srcRect l="15104" r="13370"/>
          <a:stretch/>
        </p:blipFill>
        <p:spPr>
          <a:xfrm>
            <a:off x="5015015" y="1382017"/>
            <a:ext cx="2214489" cy="3096035"/>
          </a:xfrm>
          <a:prstGeom prst="rect">
            <a:avLst/>
          </a:prstGeom>
          <a:ln w="38100">
            <a:solidFill>
              <a:schemeClr val="tx2">
                <a:lumMod val="60000"/>
                <a:lumOff val="40000"/>
              </a:schemeClr>
            </a:solidFill>
          </a:ln>
        </p:spPr>
      </p:pic>
      <p:sp>
        <p:nvSpPr>
          <p:cNvPr id="14" name="TextBox 13">
            <a:extLst>
              <a:ext uri="{FF2B5EF4-FFF2-40B4-BE49-F238E27FC236}">
                <a16:creationId xmlns:a16="http://schemas.microsoft.com/office/drawing/2014/main" id="{B3CB6D1D-92AE-DB41-AB11-7165EC1390EF}"/>
              </a:ext>
            </a:extLst>
          </p:cNvPr>
          <p:cNvSpPr txBox="1"/>
          <p:nvPr/>
        </p:nvSpPr>
        <p:spPr>
          <a:xfrm>
            <a:off x="1615466" y="4684786"/>
            <a:ext cx="2717995" cy="1323439"/>
          </a:xfrm>
          <a:prstGeom prst="rect">
            <a:avLst/>
          </a:prstGeom>
          <a:noFill/>
        </p:spPr>
        <p:txBody>
          <a:bodyPr wrap="square" rtlCol="0">
            <a:spAutoFit/>
          </a:bodyPr>
          <a:lstStyle/>
          <a:p>
            <a:pPr algn="ctr"/>
            <a:r>
              <a:rPr lang="en-US" sz="2000" b="1" dirty="0"/>
              <a:t>Daniel J. West, PhD</a:t>
            </a:r>
          </a:p>
          <a:p>
            <a:pPr algn="ctr"/>
            <a:r>
              <a:rPr lang="en-US" sz="2000" b="1" dirty="0"/>
              <a:t>Chairman &amp; Professor</a:t>
            </a:r>
          </a:p>
          <a:p>
            <a:pPr algn="ctr"/>
            <a:r>
              <a:rPr lang="en-US" sz="2000" b="1" dirty="0"/>
              <a:t>University of Scranton</a:t>
            </a:r>
          </a:p>
          <a:p>
            <a:pPr algn="ctr"/>
            <a:r>
              <a:rPr lang="en-US" sz="2000" b="1" dirty="0"/>
              <a:t>Scranton, USA</a:t>
            </a:r>
          </a:p>
        </p:txBody>
      </p:sp>
      <p:pic>
        <p:nvPicPr>
          <p:cNvPr id="13" name="Picture 12">
            <a:extLst>
              <a:ext uri="{FF2B5EF4-FFF2-40B4-BE49-F238E27FC236}">
                <a16:creationId xmlns:a16="http://schemas.microsoft.com/office/drawing/2014/main" id="{03718089-AEFB-BA48-803F-6F49D746515C}"/>
              </a:ext>
            </a:extLst>
          </p:cNvPr>
          <p:cNvPicPr>
            <a:picLocks noChangeAspect="1"/>
          </p:cNvPicPr>
          <p:nvPr/>
        </p:nvPicPr>
        <p:blipFill rotWithShape="1">
          <a:blip r:embed="rId7">
            <a:alphaModFix amt="25000"/>
          </a:blip>
          <a:srcRect l="12623" r="11582"/>
          <a:stretch/>
        </p:blipFill>
        <p:spPr>
          <a:xfrm>
            <a:off x="8189302" y="1382017"/>
            <a:ext cx="2313904" cy="3180157"/>
          </a:xfrm>
          <a:prstGeom prst="rect">
            <a:avLst/>
          </a:prstGeom>
          <a:noFill/>
          <a:ln w="34925">
            <a:noFill/>
          </a:ln>
        </p:spPr>
      </p:pic>
      <p:sp>
        <p:nvSpPr>
          <p:cNvPr id="18" name="TextBox 17">
            <a:extLst>
              <a:ext uri="{FF2B5EF4-FFF2-40B4-BE49-F238E27FC236}">
                <a16:creationId xmlns:a16="http://schemas.microsoft.com/office/drawing/2014/main" id="{7DA829BE-73EB-274F-BB9F-BC94F093126F}"/>
              </a:ext>
            </a:extLst>
          </p:cNvPr>
          <p:cNvSpPr txBox="1"/>
          <p:nvPr/>
        </p:nvSpPr>
        <p:spPr>
          <a:xfrm>
            <a:off x="8078923" y="4631984"/>
            <a:ext cx="2717995" cy="1323439"/>
          </a:xfrm>
          <a:prstGeom prst="rect">
            <a:avLst/>
          </a:prstGeom>
          <a:noFill/>
        </p:spPr>
        <p:txBody>
          <a:bodyPr wrap="square" rtlCol="0">
            <a:spAutoFit/>
          </a:bodyPr>
          <a:lstStyle/>
          <a:p>
            <a:pPr algn="ctr"/>
            <a:r>
              <a:rPr lang="en-US" sz="2000" b="1" dirty="0"/>
              <a:t>Steven Howard, PhD Associate Professor</a:t>
            </a:r>
          </a:p>
          <a:p>
            <a:pPr algn="ctr"/>
            <a:r>
              <a:rPr lang="en-US" sz="2000" b="1" dirty="0"/>
              <a:t>Saint Louis University</a:t>
            </a:r>
          </a:p>
          <a:p>
            <a:pPr algn="ctr"/>
            <a:r>
              <a:rPr lang="en-US" sz="2000" b="1" dirty="0"/>
              <a:t>Missouri, USA</a:t>
            </a:r>
          </a:p>
        </p:txBody>
      </p:sp>
      <p:sp>
        <p:nvSpPr>
          <p:cNvPr id="15" name="Slide Number Placeholder 6">
            <a:extLst>
              <a:ext uri="{FF2B5EF4-FFF2-40B4-BE49-F238E27FC236}">
                <a16:creationId xmlns:a16="http://schemas.microsoft.com/office/drawing/2014/main" id="{6B99C7CE-B712-6B4B-84C0-83839AA557B0}"/>
              </a:ext>
            </a:extLst>
          </p:cNvPr>
          <p:cNvSpPr txBox="1">
            <a:spLocks/>
          </p:cNvSpPr>
          <p:nvPr/>
        </p:nvSpPr>
        <p:spPr>
          <a:xfrm>
            <a:off x="4779733" y="6565472"/>
            <a:ext cx="1572299" cy="181266"/>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67"/>
              <a:pPr/>
              <a:t>9</a:t>
            </a:fld>
            <a:endParaRPr lang="en-US" sz="1867" dirty="0"/>
          </a:p>
        </p:txBody>
      </p:sp>
    </p:spTree>
    <p:extLst>
      <p:ext uri="{BB962C8B-B14F-4D97-AF65-F5344CB8AC3E}">
        <p14:creationId xmlns:p14="http://schemas.microsoft.com/office/powerpoint/2010/main" val="32513373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2505DBE9BE454D8D2D46122FD86BD3" ma:contentTypeVersion="13" ma:contentTypeDescription="Create a new document." ma:contentTypeScope="" ma:versionID="8aaa78627b813938a6acefb5d5e7455b">
  <xsd:schema xmlns:xsd="http://www.w3.org/2001/XMLSchema" xmlns:xs="http://www.w3.org/2001/XMLSchema" xmlns:p="http://schemas.microsoft.com/office/2006/metadata/properties" xmlns:ns2="aab3dce3-c1cf-4eaf-b984-00438dab340e" xmlns:ns3="f26e99e0-2636-4021-a373-e5b1f72aded2" targetNamespace="http://schemas.microsoft.com/office/2006/metadata/properties" ma:root="true" ma:fieldsID="1d3af757854f9ade2210342e85c78099" ns2:_="" ns3:_="">
    <xsd:import namespace="aab3dce3-c1cf-4eaf-b984-00438dab340e"/>
    <xsd:import namespace="f26e99e0-2636-4021-a373-e5b1f72ade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3dce3-c1cf-4eaf-b984-00438dab34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6e99e0-2636-4021-a373-e5b1f72ade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942DBE-58F4-4E3D-8CA7-E66C3136E330}"/>
</file>

<file path=customXml/itemProps2.xml><?xml version="1.0" encoding="utf-8"?>
<ds:datastoreItem xmlns:ds="http://schemas.openxmlformats.org/officeDocument/2006/customXml" ds:itemID="{282991BA-8C8C-4F81-BDBA-FCF270E3F738}">
  <ds:schemaRefs>
    <ds:schemaRef ds:uri="http://schemas.microsoft.com/sharepoint/v3/contenttype/forms"/>
  </ds:schemaRefs>
</ds:datastoreItem>
</file>

<file path=customXml/itemProps3.xml><?xml version="1.0" encoding="utf-8"?>
<ds:datastoreItem xmlns:ds="http://schemas.openxmlformats.org/officeDocument/2006/customXml" ds:itemID="{74741D46-9F1C-47D8-987E-7B99E3767E6B}">
  <ds:schemaRef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a5ca2c33-b3ec-477d-98f8-cc616781dc10"/>
    <ds:schemaRef ds:uri="d04e4f80-0657-4e84-a422-3d243987687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2616</Words>
  <Application>Microsoft Macintosh PowerPoint</Application>
  <PresentationFormat>Widescreen</PresentationFormat>
  <Paragraphs>311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Alexander</dc:creator>
  <cp:lastModifiedBy>Dana Alexander</cp:lastModifiedBy>
  <cp:revision>2</cp:revision>
  <cp:lastPrinted>2021-09-20T22:14:26Z</cp:lastPrinted>
  <dcterms:created xsi:type="dcterms:W3CDTF">2021-07-16T17:15:48Z</dcterms:created>
  <dcterms:modified xsi:type="dcterms:W3CDTF">2021-09-21T13:31:16Z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0x010100FB2505DBE9BE454D8D2D46122FD86BD3</vt:lpwstr>
  </property>
</Properties>
</file>