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notesMasterIdLst>
    <p:notesMasterId r:id="rId19"/>
  </p:notesMasterIdLst>
  <p:handoutMasterIdLst>
    <p:handoutMasterId r:id="rId20"/>
  </p:handoutMasterIdLst>
  <p:sldIdLst>
    <p:sldId id="267" r:id="rId5"/>
    <p:sldId id="277" r:id="rId6"/>
    <p:sldId id="279" r:id="rId7"/>
    <p:sldId id="281" r:id="rId8"/>
    <p:sldId id="282" r:id="rId9"/>
    <p:sldId id="284" r:id="rId10"/>
    <p:sldId id="286" r:id="rId11"/>
    <p:sldId id="287" r:id="rId12"/>
    <p:sldId id="288" r:id="rId13"/>
    <p:sldId id="290" r:id="rId14"/>
    <p:sldId id="291" r:id="rId15"/>
    <p:sldId id="293" r:id="rId16"/>
    <p:sldId id="296" r:id="rId17"/>
    <p:sldId id="299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a Dixon" initials="LD" lastIdx="1" clrIdx="0">
    <p:extLst>
      <p:ext uri="{19B8F6BF-5375-455C-9EA6-DF929625EA0E}">
        <p15:presenceInfo xmlns:p15="http://schemas.microsoft.com/office/powerpoint/2012/main" userId="S::ldixon@aupha.org::fdcf70d4-86fe-4ab8-a6ba-769e4683b3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1155"/>
    <a:srgbClr val="003399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5380" autoAdjust="0"/>
  </p:normalViewPr>
  <p:slideViewPr>
    <p:cSldViewPr>
      <p:cViewPr varScale="1">
        <p:scale>
          <a:sx n="72" d="100"/>
          <a:sy n="72" d="100"/>
        </p:scale>
        <p:origin x="14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684" y="2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5CBA2E-A6F3-4D1B-9EF3-A398F9909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14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EE2F5D2-0EA7-4EBB-A93E-3C8D20D44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621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B6BA7-39A4-47CA-975B-19865A2DE0AF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629DC9-1324-4A38-8B6B-4572AC1FEC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7960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C2AD3-C65D-4933-A786-6D582D9EA6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40955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C2AD3-C65D-4933-A786-6D582D9EA6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083619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C2AD3-C65D-4933-A786-6D582D9EA6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808601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C2AD3-C65D-4933-A786-6D582D9EA6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39253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C2AD3-C65D-4933-A786-6D582D9EA6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2064226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B7710-0459-49E0-8432-159BC5238A2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62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54C2F4-7B2F-436D-9E35-6ABD4D3689E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481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C66E4F-FEA5-4746-91AC-24FCEC431EF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33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7F534-87E8-4615-8736-9027EF61686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369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BFC211-FBA9-4CC5-BCBC-13847108C75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590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34855-14BB-496F-9E6A-E83A6EFD9FA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392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1015E8-0378-462A-82A3-3B53C326D7B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073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6EFB6-F30C-4D96-8D52-B27218F49C7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522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B1B21A-CA8C-4C15-B6A2-16055622B7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449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B0762-8214-40BC-9670-AB41A510823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0481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99C2AD3-C65D-4933-A786-6D582D9EA69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114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4164" y="2246746"/>
            <a:ext cx="6781800" cy="3733800"/>
          </a:xfrm>
        </p:spPr>
        <p:txBody>
          <a:bodyPr/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2020-2023 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Strategic Plan Update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Town Hall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August 4, 2021</a:t>
            </a:r>
            <a:endParaRPr lang="en-US" sz="4000" dirty="0">
              <a:solidFill>
                <a:srgbClr val="1E115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25" y="533400"/>
            <a:ext cx="3381375" cy="119528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C4BCE-8083-4DAB-9171-58DDF6D12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8" y="586509"/>
            <a:ext cx="6347713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AUPHA Art of Teaching Institute</a:t>
            </a:r>
            <a:br>
              <a:rPr lang="en-US" dirty="0"/>
            </a:br>
            <a:r>
              <a:rPr lang="en-US" dirty="0"/>
              <a:t>Target Date: June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AFE45-3DF1-4235-AB17-BC16DF123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07310"/>
            <a:ext cx="6347714" cy="4477326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Will include distance option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Eventually tied to an AUPHA teaching certificate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AUPHA member preferences for content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13 specific areas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Grouped in 3 to 4 clusters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Several dozen teaching institute models explored and benchmarked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69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DB8A825-419B-4E11-AD6E-341F528DB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19546"/>
            <a:ext cx="6347713" cy="1085272"/>
          </a:xfrm>
        </p:spPr>
        <p:txBody>
          <a:bodyPr/>
          <a:lstStyle/>
          <a:p>
            <a:pPr algn="ctr"/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AUPHA Art of Teaching Institute</a:t>
            </a:r>
            <a:b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</a:b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Focus and Sequencing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52CF80-B3F6-45F8-AA37-73F115AB9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74272"/>
            <a:ext cx="6347714" cy="498763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Course design, engaging students, meaningful feedback to students, and creating course rubrics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Competency integration, higher level teaching methods for teaching and learning, assessing learning objectives and measuring achievement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Experiential learning, incorporating real world problems and solutions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Case-based learning, problem-based learning, team-based learning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Designing and assessing group projects</a:t>
            </a:r>
          </a:p>
          <a:p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960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4FD5-A6B6-48D7-AB5F-EFA5C67BE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AUPHA Leadership Academy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Target Date: June 2023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959BD-BBC3-4603-9980-2ACE3A6DC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Will include distance options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Will prioritize Program Director and Department Chair roles first, both current and aspiring leaders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Will include both training seminars and mentoring program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AUPHA member preferences for focus are being identified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May include an AUPHA leadership certificate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180608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AC84B-ECC5-4A6E-8D0A-6B53E9AF9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643909"/>
            <a:ext cx="6347713" cy="1143000"/>
          </a:xfrm>
        </p:spPr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 &amp; A/Discussion </a:t>
            </a:r>
          </a:p>
        </p:txBody>
      </p:sp>
    </p:spTree>
    <p:extLst>
      <p:ext uri="{BB962C8B-B14F-4D97-AF65-F5344CB8AC3E}">
        <p14:creationId xmlns:p14="http://schemas.microsoft.com/office/powerpoint/2010/main" val="1724234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AC84B-ECC5-4A6E-8D0A-6B53E9AF9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00233D-0D54-E247-B2EC-9D2DAB605173}"/>
              </a:ext>
            </a:extLst>
          </p:cNvPr>
          <p:cNvSpPr txBox="1"/>
          <p:nvPr/>
        </p:nvSpPr>
        <p:spPr>
          <a:xfrm>
            <a:off x="1651000" y="2768600"/>
            <a:ext cx="45489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Jason Turner</a:t>
            </a:r>
          </a:p>
          <a:p>
            <a:pPr algn="l"/>
            <a:r>
              <a:rPr lang="en-US" dirty="0"/>
              <a:t>jason_s_turner@rush.edu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Dan Gentry</a:t>
            </a:r>
          </a:p>
          <a:p>
            <a:pPr algn="l"/>
            <a:r>
              <a:rPr lang="en-US" dirty="0" err="1"/>
              <a:t>dgentry@aupha.org</a:t>
            </a:r>
            <a:endParaRPr lang="en-US" dirty="0"/>
          </a:p>
          <a:p>
            <a:pPr algn="l"/>
            <a:endParaRPr lang="en-US" dirty="0"/>
          </a:p>
          <a:p>
            <a:pPr algn="l"/>
            <a:r>
              <a:rPr lang="en-US" dirty="0"/>
              <a:t>Jaime Stephens</a:t>
            </a:r>
          </a:p>
          <a:p>
            <a:pPr algn="l"/>
            <a:r>
              <a:rPr lang="en-US" dirty="0" err="1"/>
              <a:t>jstephens@aupha.org</a:t>
            </a: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25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26D196C-EC66-45A0-96AA-DB4D847A67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790"/>
          <a:stretch/>
        </p:blipFill>
        <p:spPr>
          <a:xfrm>
            <a:off x="23261" y="271669"/>
            <a:ext cx="9120739" cy="6314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16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, newspaper, document&#10;&#10;Description automatically generated">
            <a:extLst>
              <a:ext uri="{FF2B5EF4-FFF2-40B4-BE49-F238E27FC236}">
                <a16:creationId xmlns:a16="http://schemas.microsoft.com/office/drawing/2014/main" id="{13B3D3BE-88BA-49C2-8ACA-D0B2B39D0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67800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36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48AB3FAB-AAC9-406D-A022-C149DE589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28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E2AD8-AF4D-4DD8-86C0-8EA668651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AUPHA Communications Plan</a:t>
            </a:r>
            <a:b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Completed 2020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1F28A08-40EC-134C-A2C4-3D73D9221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964" y="2034309"/>
            <a:ext cx="6348413" cy="3879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AUPHA member preferences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AUPHA Network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AUPHA direct email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AUPHA Exchange – with strategic timing and frequency 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Social media</a:t>
            </a:r>
          </a:p>
          <a:p>
            <a:pPr lvl="2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Strong social media preference for LinkedIn</a:t>
            </a:r>
          </a:p>
        </p:txBody>
      </p:sp>
    </p:spTree>
    <p:extLst>
      <p:ext uri="{BB962C8B-B14F-4D97-AF65-F5344CB8AC3E}">
        <p14:creationId xmlns:p14="http://schemas.microsoft.com/office/powerpoint/2010/main" val="4005072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3D561-2E0D-4C23-BAFF-4DAD0D7D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AUPHA Body-of-Knowledge 2.0 (BOK)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Target Date: June 2022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3EE27E-D292-4308-ADE5-6BB1CA62B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160588"/>
            <a:ext cx="6348413" cy="3881437"/>
          </a:xfrm>
        </p:spPr>
        <p:txBody>
          <a:bodyPr/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13 Work Groups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25 Domains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 Phases</a:t>
            </a:r>
          </a:p>
          <a:p>
            <a:pPr lvl="1"/>
            <a:r>
              <a:rPr lang="en-US" dirty="0"/>
              <a:t>BOK domain content</a:t>
            </a:r>
          </a:p>
          <a:p>
            <a:pPr lvl="1"/>
            <a:r>
              <a:rPr lang="en-US" dirty="0"/>
              <a:t>Curriculum guidance </a:t>
            </a:r>
          </a:p>
        </p:txBody>
      </p:sp>
    </p:spTree>
    <p:extLst>
      <p:ext uri="{BB962C8B-B14F-4D97-AF65-F5344CB8AC3E}">
        <p14:creationId xmlns:p14="http://schemas.microsoft.com/office/powerpoint/2010/main" val="30754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E65F3-1497-492F-AB62-91FC0D16C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983" y="-37666"/>
            <a:ext cx="6347714" cy="672666"/>
          </a:xfrm>
        </p:spPr>
        <p:txBody>
          <a:bodyPr/>
          <a:lstStyle/>
          <a:p>
            <a:pPr algn="ctr"/>
            <a:r>
              <a:rPr lang="en-US" dirty="0"/>
              <a:t>25 Domains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31FE4-4590-4C1E-90B9-E968ABBB2F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5817" y="635000"/>
            <a:ext cx="3348023" cy="640574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Community, population, and public health</a:t>
            </a:r>
          </a:p>
          <a:p>
            <a:r>
              <a:rPr lang="en-US" dirty="0"/>
              <a:t>Analytics, quantitative methods, and statistics</a:t>
            </a:r>
          </a:p>
          <a:p>
            <a:r>
              <a:rPr lang="en-US" dirty="0"/>
              <a:t>Epidemiology </a:t>
            </a:r>
          </a:p>
          <a:p>
            <a:r>
              <a:rPr lang="en-US" dirty="0"/>
              <a:t>Health economics</a:t>
            </a:r>
          </a:p>
          <a:p>
            <a:r>
              <a:rPr lang="en-US" dirty="0"/>
              <a:t>Health finance </a:t>
            </a:r>
          </a:p>
          <a:p>
            <a:r>
              <a:rPr lang="en-US" dirty="0"/>
              <a:t>Health insurance, payment methods, and value</a:t>
            </a:r>
          </a:p>
          <a:p>
            <a:r>
              <a:rPr lang="en-US" dirty="0"/>
              <a:t>Ethics</a:t>
            </a:r>
          </a:p>
          <a:p>
            <a:r>
              <a:rPr lang="en-US" dirty="0"/>
              <a:t>Professionalism </a:t>
            </a:r>
          </a:p>
          <a:p>
            <a:r>
              <a:rPr lang="en-US" dirty="0"/>
              <a:t>Health law</a:t>
            </a:r>
          </a:p>
          <a:p>
            <a:r>
              <a:rPr lang="en-US" dirty="0"/>
              <a:t>Health policy</a:t>
            </a:r>
          </a:p>
          <a:p>
            <a:r>
              <a:rPr lang="en-US" dirty="0"/>
              <a:t>Healthcare organization and health systems</a:t>
            </a:r>
          </a:p>
          <a:p>
            <a:r>
              <a:rPr lang="en-US" dirty="0"/>
              <a:t>Global health, comparative health systems </a:t>
            </a:r>
          </a:p>
          <a:p>
            <a:r>
              <a:rPr lang="en-US" dirty="0"/>
              <a:t>Strategic planning </a:t>
            </a:r>
          </a:p>
          <a:p>
            <a:r>
              <a:rPr lang="en-US" dirty="0"/>
              <a:t>Marketing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4B53213-DFC9-4896-BC1E-75B3C63311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80784" y="635000"/>
            <a:ext cx="3262277" cy="604130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Governance</a:t>
            </a:r>
          </a:p>
          <a:p>
            <a:r>
              <a:rPr lang="en-US" dirty="0"/>
              <a:t>Leadership</a:t>
            </a:r>
          </a:p>
          <a:p>
            <a:r>
              <a:rPr lang="en-US" dirty="0"/>
              <a:t>Diversity, equity, inclusion and social justice</a:t>
            </a:r>
          </a:p>
          <a:p>
            <a:r>
              <a:rPr lang="en-US" dirty="0"/>
              <a:t>Human resources management </a:t>
            </a:r>
          </a:p>
          <a:p>
            <a:r>
              <a:rPr lang="en-US" dirty="0"/>
              <a:t>Management, organizational behavior </a:t>
            </a:r>
          </a:p>
          <a:p>
            <a:r>
              <a:rPr lang="en-US" dirty="0"/>
              <a:t>Communication, interpersonal relations </a:t>
            </a:r>
          </a:p>
          <a:p>
            <a:r>
              <a:rPr lang="en-US" dirty="0"/>
              <a:t>Post-acute care, long-term care</a:t>
            </a:r>
          </a:p>
          <a:p>
            <a:r>
              <a:rPr lang="en-US" dirty="0"/>
              <a:t>Ambulatory care, practice management</a:t>
            </a:r>
          </a:p>
          <a:p>
            <a:r>
              <a:rPr lang="en-US" dirty="0"/>
              <a:t>Health information systems</a:t>
            </a:r>
          </a:p>
          <a:p>
            <a:r>
              <a:rPr lang="en-US" dirty="0"/>
              <a:t>Health operations, process improvement </a:t>
            </a:r>
          </a:p>
          <a:p>
            <a:r>
              <a:rPr lang="en-US" dirty="0"/>
              <a:t>Quality and safety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462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1F9F40-A80B-4676-8433-76887F4C1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AUPHA Trends Report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Target Date: December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F9542D-9588-4DE6-BE2C-DD567E8C2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 biennial report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Two main sections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Health industry and healthcare management implications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Higher education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partnership with CAHME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First issue focused on AUPHA member priorities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Report template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Six dozen sources of secondary information identified </a:t>
            </a:r>
          </a:p>
          <a:p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RFP released later this week</a:t>
            </a:r>
          </a:p>
        </p:txBody>
      </p:sp>
    </p:spTree>
    <p:extLst>
      <p:ext uri="{BB962C8B-B14F-4D97-AF65-F5344CB8AC3E}">
        <p14:creationId xmlns:p14="http://schemas.microsoft.com/office/powerpoint/2010/main" val="3829471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F418-E611-4169-83EC-E32A295AD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47" y="0"/>
            <a:ext cx="6347714" cy="1039091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AUPHA Member Priorities for </a:t>
            </a:r>
            <a:b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2021-2022 Biennial Trends Report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DDD43E-557F-47B9-AB2D-5BBA13C578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7145" y="1189182"/>
            <a:ext cx="3330564" cy="5530273"/>
          </a:xfrm>
        </p:spPr>
        <p:txBody>
          <a:bodyPr/>
          <a:lstStyle/>
          <a:p>
            <a:r>
              <a:rPr lang="en-US" dirty="0"/>
              <a:t>Health Industry Trends and Implications for Healthcare Management</a:t>
            </a:r>
          </a:p>
          <a:p>
            <a:pPr lvl="1"/>
            <a:r>
              <a:rPr lang="en-US" dirty="0"/>
              <a:t>Leadership</a:t>
            </a:r>
          </a:p>
          <a:p>
            <a:pPr lvl="1"/>
            <a:r>
              <a:rPr lang="en-US" dirty="0"/>
              <a:t>Population health</a:t>
            </a:r>
          </a:p>
          <a:p>
            <a:pPr lvl="1"/>
            <a:r>
              <a:rPr lang="en-US" dirty="0"/>
              <a:t>Health policy</a:t>
            </a:r>
          </a:p>
          <a:p>
            <a:pPr lvl="1"/>
            <a:r>
              <a:rPr lang="en-US" dirty="0"/>
              <a:t>Strategy </a:t>
            </a:r>
          </a:p>
          <a:p>
            <a:pPr lvl="1"/>
            <a:r>
              <a:rPr lang="en-US" dirty="0"/>
              <a:t>Technology, information systems, data, analytics</a:t>
            </a:r>
          </a:p>
          <a:p>
            <a:pPr lvl="1"/>
            <a:r>
              <a:rPr lang="en-US" dirty="0"/>
              <a:t>Quality and safety</a:t>
            </a:r>
          </a:p>
          <a:p>
            <a:pPr lvl="1"/>
            <a:r>
              <a:rPr lang="en-US" dirty="0"/>
              <a:t>DEI, disparities, social justice, social responsibility </a:t>
            </a:r>
          </a:p>
          <a:p>
            <a:pPr lvl="1"/>
            <a:r>
              <a:rPr lang="en-US" dirty="0"/>
              <a:t>Global health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A526A4A-ECC2-440B-B5EC-3E909BAA8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29747" y="1189182"/>
            <a:ext cx="3833091" cy="5426363"/>
          </a:xfrm>
        </p:spPr>
        <p:txBody>
          <a:bodyPr/>
          <a:lstStyle/>
          <a:p>
            <a:r>
              <a:rPr lang="en-US" dirty="0"/>
              <a:t>Higher Education Trends </a:t>
            </a:r>
          </a:p>
          <a:p>
            <a:pPr lvl="1"/>
            <a:r>
              <a:rPr lang="en-US" dirty="0"/>
              <a:t>Financing, cost, student debt</a:t>
            </a:r>
          </a:p>
          <a:p>
            <a:pPr lvl="1"/>
            <a:r>
              <a:rPr lang="en-US" dirty="0"/>
              <a:t>Education delivery modalities </a:t>
            </a:r>
          </a:p>
          <a:p>
            <a:pPr lvl="1"/>
            <a:r>
              <a:rPr lang="en-US" dirty="0"/>
              <a:t>Enrollment, demographics, retention, graduate rates</a:t>
            </a:r>
          </a:p>
          <a:p>
            <a:pPr lvl="1"/>
            <a:r>
              <a:rPr lang="en-US" dirty="0"/>
              <a:t>DEI policies, initiatives, faculty, students</a:t>
            </a:r>
          </a:p>
          <a:p>
            <a:pPr lvl="1"/>
            <a:r>
              <a:rPr lang="en-US" dirty="0"/>
              <a:t>Teaching – methods, improvement, best practices </a:t>
            </a:r>
          </a:p>
          <a:p>
            <a:pPr lvl="1"/>
            <a:r>
              <a:rPr lang="en-US" dirty="0"/>
              <a:t>Job market, labor market, employer needs</a:t>
            </a:r>
          </a:p>
          <a:p>
            <a:pPr lvl="1"/>
            <a:r>
              <a:rPr lang="en-US" dirty="0"/>
              <a:t>Alternative models of post high school education </a:t>
            </a:r>
          </a:p>
          <a:p>
            <a:pPr lvl="1"/>
            <a:r>
              <a:rPr lang="en-US" dirty="0"/>
              <a:t>Faculty types, roles</a:t>
            </a:r>
          </a:p>
          <a:p>
            <a:pPr lvl="1"/>
            <a:r>
              <a:rPr lang="en-US" dirty="0"/>
              <a:t>Accreditation and   certification issues </a:t>
            </a:r>
          </a:p>
        </p:txBody>
      </p:sp>
    </p:spTree>
    <p:extLst>
      <p:ext uri="{BB962C8B-B14F-4D97-AF65-F5344CB8AC3E}">
        <p14:creationId xmlns:p14="http://schemas.microsoft.com/office/powerpoint/2010/main" val="16493514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8DFBE328B3D042AA6D0853A92D05E1" ma:contentTypeVersion="13" ma:contentTypeDescription="Create a new document." ma:contentTypeScope="" ma:versionID="0cfa90dc463476e0272766207f10ecf3">
  <xsd:schema xmlns:xsd="http://www.w3.org/2001/XMLSchema" xmlns:xs="http://www.w3.org/2001/XMLSchema" xmlns:p="http://schemas.microsoft.com/office/2006/metadata/properties" xmlns:ns3="04a7fdd6-6cd3-4ee8-923e-a2883d1abd37" xmlns:ns4="ab5c6ada-a704-49c8-8c0e-3592f4bdddc6" targetNamespace="http://schemas.microsoft.com/office/2006/metadata/properties" ma:root="true" ma:fieldsID="f4dc17a313a7e1fde5ca3e629457e7fe" ns3:_="" ns4:_="">
    <xsd:import namespace="04a7fdd6-6cd3-4ee8-923e-a2883d1abd37"/>
    <xsd:import namespace="ab5c6ada-a704-49c8-8c0e-3592f4bdddc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7fdd6-6cd3-4ee8-923e-a2883d1abd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c6ada-a704-49c8-8c0e-3592f4bdddc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DE2691-29B0-4753-BCD4-621B14033FE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46C2EB-F518-4CD6-890C-3E7AB7E58B45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B1FDAC-6559-43AC-A15C-0D7CB53125D1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4a7fdd6-6cd3-4ee8-923e-a2883d1abd37"/>
    <ds:schemaRef ds:uri="ab5c6ada-a704-49c8-8c0e-3592f4bdddc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2053</TotalTime>
  <Words>509</Words>
  <Application>Microsoft Office PowerPoint</Application>
  <PresentationFormat>On-screen Show (4:3)</PresentationFormat>
  <Paragraphs>104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Wingdings 3</vt:lpstr>
      <vt:lpstr>Facet</vt:lpstr>
      <vt:lpstr>2020-2023  Strategic Plan Update Town Hall   August 4, 2021</vt:lpstr>
      <vt:lpstr>PowerPoint Presentation</vt:lpstr>
      <vt:lpstr>PowerPoint Presentation</vt:lpstr>
      <vt:lpstr>PowerPoint Presentation</vt:lpstr>
      <vt:lpstr>AUPHA Communications Plan Completed 2020</vt:lpstr>
      <vt:lpstr>AUPHA Body-of-Knowledge 2.0 (BOK) Target Date: June 2022 </vt:lpstr>
      <vt:lpstr>25 Domains</vt:lpstr>
      <vt:lpstr>AUPHA Trends Report Target Date: December 2021</vt:lpstr>
      <vt:lpstr>AUPHA Member Priorities for  2021-2022 Biennial Trends Report</vt:lpstr>
      <vt:lpstr>AUPHA Art of Teaching Institute Target Date: June 2022</vt:lpstr>
      <vt:lpstr>AUPHA Art of Teaching Institute Focus and Sequencing</vt:lpstr>
      <vt:lpstr>AUPHA Leadership Academy  Target Date: June 2023</vt:lpstr>
      <vt:lpstr>Q &amp; A/Discussion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AUPHA Undergraduate Certification</dc:title>
  <dc:creator>Lacey Meckley</dc:creator>
  <cp:lastModifiedBy>Jason Chong Walker</cp:lastModifiedBy>
  <cp:revision>161</cp:revision>
  <cp:lastPrinted>2019-06-05T19:30:07Z</cp:lastPrinted>
  <dcterms:created xsi:type="dcterms:W3CDTF">2005-10-09T04:56:38Z</dcterms:created>
  <dcterms:modified xsi:type="dcterms:W3CDTF">2021-08-09T12:41:48Z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0x0101000C8DFBE328B3D042AA6D0853A92D05E1</vt:lpwstr>
  </property>
  <property fmtid="{D5CDD505-2E9C-101B-9397-08002B2CF9AE}" pid="3" name="Order">
    <vt:r8>2780200</vt:r8>
  </property>
</Properties>
</file>